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5" r:id="rId1"/>
  </p:sldMasterIdLst>
  <p:notesMasterIdLst>
    <p:notesMasterId r:id="rId23"/>
  </p:notesMasterIdLst>
  <p:handoutMasterIdLst>
    <p:handoutMasterId r:id="rId24"/>
  </p:handoutMasterIdLst>
  <p:sldIdLst>
    <p:sldId id="319" r:id="rId2"/>
    <p:sldId id="332" r:id="rId3"/>
    <p:sldId id="333" r:id="rId4"/>
    <p:sldId id="340" r:id="rId5"/>
    <p:sldId id="334" r:id="rId6"/>
    <p:sldId id="335" r:id="rId7"/>
    <p:sldId id="349" r:id="rId8"/>
    <p:sldId id="336" r:id="rId9"/>
    <p:sldId id="337" r:id="rId10"/>
    <p:sldId id="342" r:id="rId11"/>
    <p:sldId id="343" r:id="rId12"/>
    <p:sldId id="338" r:id="rId13"/>
    <p:sldId id="339" r:id="rId14"/>
    <p:sldId id="355" r:id="rId15"/>
    <p:sldId id="354" r:id="rId16"/>
    <p:sldId id="341" r:id="rId17"/>
    <p:sldId id="345" r:id="rId18"/>
    <p:sldId id="346" r:id="rId19"/>
    <p:sldId id="347" r:id="rId20"/>
    <p:sldId id="348" r:id="rId21"/>
    <p:sldId id="353" r:id="rId22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F6FC6"/>
    <a:srgbClr val="000099"/>
    <a:srgbClr val="0000FF"/>
    <a:srgbClr val="A50021"/>
    <a:srgbClr val="7C4B37"/>
    <a:srgbClr val="5E8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8" autoAdjust="0"/>
    <p:restoredTop sz="94660"/>
  </p:normalViewPr>
  <p:slideViewPr>
    <p:cSldViewPr>
      <p:cViewPr>
        <p:scale>
          <a:sx n="70" d="100"/>
          <a:sy n="70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8275" y="0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954C2A6-5353-4CD5-9D10-FCB4E7EFD56E}" type="datetimeFigureOut">
              <a:rPr lang="en-US"/>
              <a:pPr>
                <a:defRPr/>
              </a:pPr>
              <a:t>13-Nov-11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40788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8275" y="8840788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EB2CCD4-341F-4BE1-A879-E69E1DA079F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7158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8275" y="0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3C04D1-E85A-411B-B2D7-7B0F7E3A2989}" type="datetimeFigureOut">
              <a:rPr lang="en-US"/>
              <a:pPr>
                <a:defRPr/>
              </a:pPr>
              <a:t>13-Nov-11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6138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3263" y="4421188"/>
            <a:ext cx="56165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40788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8275" y="8840788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39CAF9-E589-4690-A86D-069697AD5A8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4526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9DEBB5-945F-4E76-A5C1-25215BDAAA7A}" type="slidenum">
              <a:rPr lang="en-CA" smtClean="0">
                <a:solidFill>
                  <a:srgbClr val="000000"/>
                </a:solidFill>
              </a:rPr>
              <a:pPr eaLnBrk="1" hangingPunct="1"/>
              <a:t>1</a:t>
            </a:fld>
            <a:endParaRPr lang="en-CA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5F23421-8F45-47DF-8526-286E4C1A4252}" type="datetime1">
              <a:rPr lang="en-US"/>
              <a:pPr>
                <a:defRPr/>
              </a:pPr>
              <a:t>13-Nov-11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D0B889B-1B3F-4E1C-91E6-7C7C836C2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00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9C43B-2A1B-4314-96F5-A56FF0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4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tock_000010199018Smal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" t="34567" r="555" b="7877"/>
          <a:stretch>
            <a:fillRect/>
          </a:stretch>
        </p:blipFill>
        <p:spPr bwMode="auto">
          <a:xfrm>
            <a:off x="-36513" y="-9525"/>
            <a:ext cx="918051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8"/>
          <p:cNvSpPr>
            <a:spLocks noGrp="1"/>
          </p:cNvSpPr>
          <p:nvPr>
            <p:ph type="title"/>
          </p:nvPr>
        </p:nvSpPr>
        <p:spPr bwMode="auto">
          <a:xfrm>
            <a:off x="439738" y="11826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39738" y="2332038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215E3A4-3CFA-4F7F-B795-48B5BBDF1868}" type="datetime1">
              <a:rPr lang="en-US"/>
              <a:pPr>
                <a:defRPr/>
              </a:pPr>
              <a:t>13-Nov-11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FBA7DFA-7437-4014-97DB-0405EEC2F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6242050"/>
            <a:ext cx="5873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Stock_000010199018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2"/>
          <a:stretch>
            <a:fillRect/>
          </a:stretch>
        </p:blipFill>
        <p:spPr bwMode="auto">
          <a:xfrm>
            <a:off x="0" y="0"/>
            <a:ext cx="91440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717032"/>
            <a:ext cx="8424936" cy="558106"/>
          </a:xfrm>
          <a:extLst/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3600" dirty="0" smtClean="0">
                <a:solidFill>
                  <a:srgbClr val="0000FF"/>
                </a:solidFill>
              </a:rPr>
              <a:t>Safe and Productive Use of Wastewater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4724400"/>
            <a:ext cx="8143875" cy="511175"/>
          </a:xfrm>
        </p:spPr>
        <p:txBody>
          <a:bodyPr/>
          <a:lstStyle/>
          <a:p>
            <a:pPr marR="0" algn="ctr" eaLnBrk="1" hangingPunct="1">
              <a:spcAft>
                <a:spcPts val="1200"/>
              </a:spcAft>
            </a:pPr>
            <a:r>
              <a:rPr lang="en-US" sz="2200" smtClean="0">
                <a:solidFill>
                  <a:srgbClr val="0000FF"/>
                </a:solidFill>
                <a:latin typeface="Calibri" pitchFamily="34" charset="0"/>
              </a:rPr>
              <a:t>Manzoor Qadir and Richard Thomas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1300" y="6450013"/>
            <a:ext cx="82184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FAO/UNEP/UNU-INWEH/UNW-DPC Capacity Development Project Inception Workshop, 14-15 November 2011  </a:t>
            </a:r>
            <a:endParaRPr lang="en-US" sz="1300" kern="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06942" y="3501823"/>
            <a:ext cx="84248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latin typeface="Calibri" pitchFamily="34" charset="0"/>
              </a:rPr>
              <a:t>Some Examples . . . . . . .    </a:t>
            </a:r>
            <a:endParaRPr lang="en-U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 txBox="1">
            <a:spLocks noChangeArrowheads="1"/>
          </p:cNvSpPr>
          <p:nvPr/>
        </p:nvSpPr>
        <p:spPr bwMode="auto">
          <a:xfrm>
            <a:off x="395288" y="1484313"/>
            <a:ext cx="84248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Calibri" pitchFamily="34" charset="0"/>
              </a:rPr>
              <a:t>Economics of Wastewater Use  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2275" y="2276475"/>
            <a:ext cx="3501653" cy="4059238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Based on crop cultivation, fertilizer use, farm labor, and irrigation costs</a:t>
            </a:r>
          </a:p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Some costs such as environmental and health costs were not included</a:t>
            </a:r>
          </a:p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Benefit:cost ratio was almost  double from wastewater-irrigated area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554561"/>
            <a:ext cx="5232925" cy="350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48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 txBox="1">
            <a:spLocks noChangeArrowheads="1"/>
          </p:cNvSpPr>
          <p:nvPr/>
        </p:nvSpPr>
        <p:spPr bwMode="auto">
          <a:xfrm>
            <a:off x="395288" y="1484313"/>
            <a:ext cx="84248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Calibri" pitchFamily="34" charset="0"/>
              </a:rPr>
              <a:t>Use of Wastewater for Agroforestry  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2275" y="2106613"/>
            <a:ext cx="4732338" cy="4059237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Almaty, Kazakhstan </a:t>
            </a:r>
          </a:p>
          <a:p>
            <a:pPr marL="547687" lvl="2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Treated wastewater stored in </a:t>
            </a:r>
            <a:r>
              <a:rPr lang="en-US" b="1" dirty="0" err="1" smtClean="0">
                <a:solidFill>
                  <a:srgbClr val="000099"/>
                </a:solidFill>
                <a:latin typeface="Calibri" pitchFamily="34" charset="0"/>
              </a:rPr>
              <a:t>Sorbulak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 lake</a:t>
            </a:r>
          </a:p>
          <a:p>
            <a:pPr marL="547687" lvl="2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Four agroforestry species</a:t>
            </a:r>
          </a:p>
          <a:p>
            <a:pPr marL="547687" lvl="3" indent="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Silver-leaf poplar (</a:t>
            </a:r>
            <a:r>
              <a:rPr lang="en-US" i="1" dirty="0" err="1" smtClean="0">
                <a:solidFill>
                  <a:srgbClr val="000099"/>
                </a:solidFill>
                <a:latin typeface="Calibri" pitchFamily="34" charset="0"/>
              </a:rPr>
              <a:t>Populus</a:t>
            </a:r>
            <a:r>
              <a:rPr lang="en-US" i="1" dirty="0" smtClean="0">
                <a:solidFill>
                  <a:srgbClr val="000099"/>
                </a:solidFill>
                <a:latin typeface="Calibri" pitchFamily="34" charset="0"/>
              </a:rPr>
              <a:t> alba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L.)</a:t>
            </a:r>
          </a:p>
          <a:p>
            <a:pPr marL="547687" lvl="3" indent="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Ash (</a:t>
            </a:r>
            <a:r>
              <a:rPr lang="en-US" i="1" dirty="0" err="1" smtClean="0">
                <a:solidFill>
                  <a:srgbClr val="000099"/>
                </a:solidFill>
                <a:latin typeface="Calibri" pitchFamily="34" charset="0"/>
              </a:rPr>
              <a:t>Fraxinus</a:t>
            </a:r>
            <a:r>
              <a:rPr lang="en-US" i="1" dirty="0" smtClean="0">
                <a:solidFill>
                  <a:srgbClr val="000099"/>
                </a:solidFill>
                <a:latin typeface="Calibri" pitchFamily="34" charset="0"/>
              </a:rPr>
              <a:t> excelsior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L.)</a:t>
            </a:r>
          </a:p>
          <a:p>
            <a:pPr marL="547687" lvl="3" indent="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White mulberry (</a:t>
            </a:r>
            <a:r>
              <a:rPr lang="en-US" i="1" dirty="0" err="1" smtClean="0">
                <a:solidFill>
                  <a:srgbClr val="000099"/>
                </a:solidFill>
                <a:latin typeface="Calibri" pitchFamily="34" charset="0"/>
              </a:rPr>
              <a:t>Morus</a:t>
            </a:r>
            <a:r>
              <a:rPr lang="en-US" i="1" dirty="0" smtClean="0">
                <a:solidFill>
                  <a:srgbClr val="000099"/>
                </a:solidFill>
                <a:latin typeface="Calibri" pitchFamily="34" charset="0"/>
              </a:rPr>
              <a:t> alba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L.)</a:t>
            </a:r>
          </a:p>
          <a:p>
            <a:pPr marL="547687" lvl="3" indent="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Dog rose (</a:t>
            </a:r>
            <a:r>
              <a:rPr lang="en-US" i="1" dirty="0" smtClean="0">
                <a:solidFill>
                  <a:srgbClr val="000099"/>
                </a:solidFill>
                <a:latin typeface="Calibri" pitchFamily="34" charset="0"/>
              </a:rPr>
              <a:t>Rosa </a:t>
            </a:r>
            <a:r>
              <a:rPr lang="en-US" i="1" dirty="0" err="1" smtClean="0">
                <a:solidFill>
                  <a:srgbClr val="000099"/>
                </a:solidFill>
                <a:latin typeface="Calibri" pitchFamily="34" charset="0"/>
              </a:rPr>
              <a:t>canina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 L.) </a:t>
            </a:r>
          </a:p>
          <a:p>
            <a:pPr marL="274637" lvl="2" indent="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 2" pitchFamily="18" charset="2"/>
              <a:buNone/>
              <a:defRPr/>
            </a:pPr>
            <a:endParaRPr lang="en-US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2190750"/>
            <a:ext cx="3989387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 txBox="1">
            <a:spLocks noChangeArrowheads="1"/>
          </p:cNvSpPr>
          <p:nvPr/>
        </p:nvSpPr>
        <p:spPr bwMode="auto">
          <a:xfrm>
            <a:off x="395288" y="1484313"/>
            <a:ext cx="84248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Calibri" pitchFamily="34" charset="0"/>
              </a:rPr>
              <a:t>Use of Wastewater for Agroforestry  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2275" y="2122488"/>
            <a:ext cx="4184650" cy="4059237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5-year irrigation with wastewater didn’t increase metal ion concentration in soil above the respective permissible levels</a:t>
            </a:r>
          </a:p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Increase in nutrient availability status of the soil because of nutrients added with wastewater irrigation</a:t>
            </a:r>
          </a:p>
          <a:p>
            <a:pPr marL="0" lvl="1" indent="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 2" pitchFamily="18" charset="2"/>
              <a:buNone/>
              <a:defRPr/>
            </a:pPr>
            <a:endParaRPr lang="en-US" sz="22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endParaRPr lang="en-US" sz="2200" dirty="0" smtClean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5" name="Picture 5" descr="10_1_modifi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2492375"/>
            <a:ext cx="41322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 txBox="1">
            <a:spLocks noChangeArrowheads="1"/>
          </p:cNvSpPr>
          <p:nvPr/>
        </p:nvSpPr>
        <p:spPr bwMode="auto">
          <a:xfrm>
            <a:off x="395288" y="1484313"/>
            <a:ext cx="84248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Calibri" pitchFamily="34" charset="0"/>
              </a:rPr>
              <a:t>Use of </a:t>
            </a:r>
            <a:r>
              <a:rPr lang="en-US" sz="2800" b="1" dirty="0" smtClean="0">
                <a:latin typeface="Calibri" pitchFamily="34" charset="0"/>
              </a:rPr>
              <a:t>Greywater for Olive Irrigation    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2275" y="2106613"/>
            <a:ext cx="4732338" cy="4059237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Amman, Jordan  </a:t>
            </a:r>
          </a:p>
          <a:p>
            <a:pPr marL="547687" lvl="2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Part of domestic </a:t>
            </a:r>
            <a:r>
              <a:rPr lang="en-US" dirty="0">
                <a:solidFill>
                  <a:srgbClr val="000099"/>
                </a:solidFill>
                <a:latin typeface="Calibri" pitchFamily="34" charset="0"/>
              </a:rPr>
              <a:t>effluent consisting of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kitchen </a:t>
            </a:r>
            <a:r>
              <a:rPr lang="en-US" dirty="0">
                <a:solidFill>
                  <a:srgbClr val="000099"/>
                </a:solidFill>
                <a:latin typeface="Calibri" pitchFamily="34" charset="0"/>
              </a:rPr>
              <a:t>and bathroom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wastewater (50-80% of residential wastewater)</a:t>
            </a:r>
          </a:p>
          <a:p>
            <a:pPr marL="547687" lvl="2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Separated from domestic wastewater, treated, and reused</a:t>
            </a:r>
          </a:p>
          <a:p>
            <a:pPr marL="547687" lvl="2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Greywater use for </a:t>
            </a:r>
            <a:r>
              <a:rPr lang="en-US" dirty="0">
                <a:solidFill>
                  <a:srgbClr val="000099"/>
                </a:solidFill>
                <a:latin typeface="Calibri" pitchFamily="34" charset="0"/>
              </a:rPr>
              <a:t>home farming to irrigate high-value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olives  contribute </a:t>
            </a:r>
            <a:r>
              <a:rPr lang="en-US" dirty="0">
                <a:solidFill>
                  <a:srgbClr val="000099"/>
                </a:solidFill>
                <a:latin typeface="Calibri" pitchFamily="34" charset="0"/>
              </a:rPr>
              <a:t>to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income </a:t>
            </a:r>
            <a:r>
              <a:rPr lang="en-US" dirty="0">
                <a:solidFill>
                  <a:srgbClr val="000099"/>
                </a:solidFill>
                <a:latin typeface="Calibri" pitchFamily="34" charset="0"/>
              </a:rPr>
              <a:t>generation at household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level in dry areas</a:t>
            </a:r>
          </a:p>
          <a:p>
            <a:pPr marL="547687" lvl="2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547687" lvl="2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960" y="2912095"/>
            <a:ext cx="326436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47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16"/>
          <p:cNvSpPr>
            <a:spLocks noChangeArrowheads="1"/>
          </p:cNvSpPr>
          <p:nvPr/>
        </p:nvSpPr>
        <p:spPr bwMode="auto">
          <a:xfrm>
            <a:off x="533400" y="3886200"/>
            <a:ext cx="1219200" cy="76200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" name="AutoShape 17"/>
          <p:cNvSpPr>
            <a:spLocks noChangeArrowheads="1"/>
          </p:cNvSpPr>
          <p:nvPr/>
        </p:nvSpPr>
        <p:spPr bwMode="auto">
          <a:xfrm>
            <a:off x="1676400" y="3886200"/>
            <a:ext cx="533400" cy="76200"/>
          </a:xfrm>
          <a:prstGeom prst="flowChartAlternateProcess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4" name="AutoShape 18"/>
          <p:cNvSpPr>
            <a:spLocks noChangeArrowheads="1"/>
          </p:cNvSpPr>
          <p:nvPr/>
        </p:nvSpPr>
        <p:spPr bwMode="auto">
          <a:xfrm>
            <a:off x="1828800" y="3581400"/>
            <a:ext cx="152400" cy="304800"/>
          </a:xfrm>
          <a:prstGeom prst="flowChartMerge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" name="Rectangle 19"/>
          <p:cNvSpPr>
            <a:spLocks noChangeArrowheads="1"/>
          </p:cNvSpPr>
          <p:nvPr/>
        </p:nvSpPr>
        <p:spPr bwMode="auto">
          <a:xfrm>
            <a:off x="2209800" y="3733800"/>
            <a:ext cx="457200" cy="228600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6" name="Rectangle 20" descr="Granite"/>
          <p:cNvSpPr>
            <a:spLocks noChangeArrowheads="1"/>
          </p:cNvSpPr>
          <p:nvPr/>
        </p:nvSpPr>
        <p:spPr bwMode="auto">
          <a:xfrm>
            <a:off x="2209800" y="3657600"/>
            <a:ext cx="685800" cy="76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7" name="AutoShape 27"/>
          <p:cNvSpPr>
            <a:spLocks noChangeArrowheads="1"/>
          </p:cNvSpPr>
          <p:nvPr/>
        </p:nvSpPr>
        <p:spPr bwMode="auto">
          <a:xfrm>
            <a:off x="3200400" y="3733800"/>
            <a:ext cx="387350" cy="457200"/>
          </a:xfrm>
          <a:prstGeom prst="flowChartMagneticDisk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8" name="Group 26"/>
          <p:cNvGrpSpPr>
            <a:grpSpLocks/>
          </p:cNvGrpSpPr>
          <p:nvPr/>
        </p:nvGrpSpPr>
        <p:grpSpPr bwMode="auto">
          <a:xfrm>
            <a:off x="2743200" y="3657600"/>
            <a:ext cx="685800" cy="304800"/>
            <a:chOff x="2928" y="3408"/>
            <a:chExt cx="624" cy="288"/>
          </a:xfrm>
        </p:grpSpPr>
        <p:sp>
          <p:nvSpPr>
            <p:cNvPr id="99" name="Rectangle 24" descr="Granite"/>
            <p:cNvSpPr>
              <a:spLocks noChangeArrowheads="1"/>
            </p:cNvSpPr>
            <p:nvPr/>
          </p:nvSpPr>
          <p:spPr bwMode="auto">
            <a:xfrm>
              <a:off x="2928" y="3408"/>
              <a:ext cx="624" cy="4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25" descr="Granite"/>
            <p:cNvSpPr>
              <a:spLocks noChangeArrowheads="1"/>
            </p:cNvSpPr>
            <p:nvPr/>
          </p:nvSpPr>
          <p:spPr bwMode="auto">
            <a:xfrm rot="5400000">
              <a:off x="3408" y="3552"/>
              <a:ext cx="240" cy="4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pattFill prst="trellis">
                <a:fgClr>
                  <a:srgbClr val="80808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1" name="AutoShape 28"/>
          <p:cNvSpPr>
            <a:spLocks noChangeArrowheads="1"/>
          </p:cNvSpPr>
          <p:nvPr/>
        </p:nvSpPr>
        <p:spPr bwMode="auto">
          <a:xfrm>
            <a:off x="3200400" y="3429000"/>
            <a:ext cx="76200" cy="228600"/>
          </a:xfrm>
          <a:prstGeom prst="flowChartMerge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AutoShape 29"/>
          <p:cNvSpPr>
            <a:spLocks noChangeArrowheads="1"/>
          </p:cNvSpPr>
          <p:nvPr/>
        </p:nvSpPr>
        <p:spPr bwMode="auto">
          <a:xfrm>
            <a:off x="5715000" y="3733800"/>
            <a:ext cx="387350" cy="457200"/>
          </a:xfrm>
          <a:prstGeom prst="flowChartMagneticDisk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AutoShape 35"/>
          <p:cNvSpPr>
            <a:spLocks noChangeArrowheads="1"/>
          </p:cNvSpPr>
          <p:nvPr/>
        </p:nvSpPr>
        <p:spPr bwMode="auto">
          <a:xfrm>
            <a:off x="6705600" y="3581400"/>
            <a:ext cx="381000" cy="609600"/>
          </a:xfrm>
          <a:prstGeom prst="flowChartMagneticDisk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04" name="Group 33"/>
          <p:cNvGrpSpPr>
            <a:grpSpLocks/>
          </p:cNvGrpSpPr>
          <p:nvPr/>
        </p:nvGrpSpPr>
        <p:grpSpPr bwMode="auto">
          <a:xfrm>
            <a:off x="6019800" y="3886200"/>
            <a:ext cx="762000" cy="152400"/>
            <a:chOff x="3696" y="3552"/>
            <a:chExt cx="432" cy="240"/>
          </a:xfrm>
        </p:grpSpPr>
        <p:sp>
          <p:nvSpPr>
            <p:cNvPr id="105" name="AutoShape 30" descr="Sand"/>
            <p:cNvSpPr>
              <a:spLocks noChangeArrowheads="1"/>
            </p:cNvSpPr>
            <p:nvPr/>
          </p:nvSpPr>
          <p:spPr bwMode="auto">
            <a:xfrm>
              <a:off x="3696" y="3552"/>
              <a:ext cx="432" cy="4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AutoShape 31" descr="Sand"/>
            <p:cNvSpPr>
              <a:spLocks noChangeArrowheads="1"/>
            </p:cNvSpPr>
            <p:nvPr/>
          </p:nvSpPr>
          <p:spPr bwMode="auto">
            <a:xfrm rot="16200000">
              <a:off x="3600" y="3648"/>
              <a:ext cx="240" cy="4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AutoShape 32" descr="Sand"/>
            <p:cNvSpPr>
              <a:spLocks noChangeArrowheads="1"/>
            </p:cNvSpPr>
            <p:nvPr/>
          </p:nvSpPr>
          <p:spPr bwMode="auto">
            <a:xfrm rot="16200000">
              <a:off x="4032" y="3600"/>
              <a:ext cx="144" cy="4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8" name="Text Box 36"/>
          <p:cNvSpPr txBox="1">
            <a:spLocks noChangeArrowheads="1"/>
          </p:cNvSpPr>
          <p:nvPr/>
        </p:nvSpPr>
        <p:spPr bwMode="auto">
          <a:xfrm>
            <a:off x="76200" y="32766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 the irrigation system</a:t>
            </a:r>
          </a:p>
        </p:txBody>
      </p:sp>
      <p:sp>
        <p:nvSpPr>
          <p:cNvPr id="109" name="Text Box 37"/>
          <p:cNvSpPr txBox="1">
            <a:spLocks noChangeArrowheads="1"/>
          </p:cNvSpPr>
          <p:nvPr/>
        </p:nvSpPr>
        <p:spPr bwMode="auto">
          <a:xfrm>
            <a:off x="2209800" y="3056418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Screen Filter</a:t>
            </a:r>
          </a:p>
        </p:txBody>
      </p:sp>
      <p:sp>
        <p:nvSpPr>
          <p:cNvPr id="112" name="Text Box 40"/>
          <p:cNvSpPr txBox="1">
            <a:spLocks noChangeArrowheads="1"/>
          </p:cNvSpPr>
          <p:nvPr/>
        </p:nvSpPr>
        <p:spPr bwMode="auto">
          <a:xfrm>
            <a:off x="6019799" y="2907268"/>
            <a:ext cx="10668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Green  removal panel </a:t>
            </a:r>
          </a:p>
        </p:txBody>
      </p:sp>
      <p:sp>
        <p:nvSpPr>
          <p:cNvPr id="113" name="Text Box 41"/>
          <p:cNvSpPr txBox="1">
            <a:spLocks noChangeArrowheads="1"/>
          </p:cNvSpPr>
          <p:nvPr/>
        </p:nvSpPr>
        <p:spPr bwMode="auto">
          <a:xfrm>
            <a:off x="7200900" y="302008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Manhole- steel cover</a:t>
            </a:r>
          </a:p>
        </p:txBody>
      </p:sp>
      <p:sp>
        <p:nvSpPr>
          <p:cNvPr id="114" name="Line 49"/>
          <p:cNvSpPr>
            <a:spLocks noChangeShapeType="1"/>
          </p:cNvSpPr>
          <p:nvPr/>
        </p:nvSpPr>
        <p:spPr bwMode="auto">
          <a:xfrm>
            <a:off x="2743200" y="35814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" name="Rectangle 69" descr="Granite"/>
          <p:cNvSpPr>
            <a:spLocks noChangeArrowheads="1"/>
          </p:cNvSpPr>
          <p:nvPr/>
        </p:nvSpPr>
        <p:spPr bwMode="auto">
          <a:xfrm>
            <a:off x="7848600" y="3733800"/>
            <a:ext cx="838200" cy="76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AutoShape 71"/>
          <p:cNvSpPr>
            <a:spLocks noChangeArrowheads="1"/>
          </p:cNvSpPr>
          <p:nvPr/>
        </p:nvSpPr>
        <p:spPr bwMode="auto">
          <a:xfrm>
            <a:off x="8305800" y="3429000"/>
            <a:ext cx="76200" cy="228600"/>
          </a:xfrm>
          <a:prstGeom prst="flowChartMerge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Line 75"/>
          <p:cNvSpPr>
            <a:spLocks noChangeShapeType="1"/>
          </p:cNvSpPr>
          <p:nvPr/>
        </p:nvSpPr>
        <p:spPr bwMode="auto">
          <a:xfrm>
            <a:off x="2971800" y="4267200"/>
            <a:ext cx="32766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" name="Oval 76"/>
          <p:cNvSpPr>
            <a:spLocks noChangeArrowheads="1"/>
          </p:cNvSpPr>
          <p:nvPr/>
        </p:nvSpPr>
        <p:spPr bwMode="auto">
          <a:xfrm>
            <a:off x="5410200" y="40386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" name="Oval 77"/>
          <p:cNvSpPr>
            <a:spLocks noChangeArrowheads="1"/>
          </p:cNvSpPr>
          <p:nvPr/>
        </p:nvSpPr>
        <p:spPr bwMode="auto">
          <a:xfrm flipH="1">
            <a:off x="5105400" y="40386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" name="Oval 78"/>
          <p:cNvSpPr>
            <a:spLocks noChangeArrowheads="1"/>
          </p:cNvSpPr>
          <p:nvPr/>
        </p:nvSpPr>
        <p:spPr bwMode="auto">
          <a:xfrm>
            <a:off x="4572000" y="38100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" name="Oval 91"/>
          <p:cNvSpPr>
            <a:spLocks noChangeArrowheads="1"/>
          </p:cNvSpPr>
          <p:nvPr/>
        </p:nvSpPr>
        <p:spPr bwMode="auto">
          <a:xfrm flipV="1">
            <a:off x="4038600" y="39624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" name="Line 93"/>
          <p:cNvSpPr>
            <a:spLocks noChangeShapeType="1"/>
          </p:cNvSpPr>
          <p:nvPr/>
        </p:nvSpPr>
        <p:spPr bwMode="auto">
          <a:xfrm flipV="1">
            <a:off x="6248400" y="3657600"/>
            <a:ext cx="0" cy="6096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" name="Line 94"/>
          <p:cNvSpPr>
            <a:spLocks noChangeShapeType="1"/>
          </p:cNvSpPr>
          <p:nvPr/>
        </p:nvSpPr>
        <p:spPr bwMode="auto">
          <a:xfrm flipV="1">
            <a:off x="2971800" y="3733800"/>
            <a:ext cx="0" cy="533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" name="Oval 95"/>
          <p:cNvSpPr>
            <a:spLocks noChangeArrowheads="1"/>
          </p:cNvSpPr>
          <p:nvPr/>
        </p:nvSpPr>
        <p:spPr bwMode="auto">
          <a:xfrm flipV="1">
            <a:off x="4267200" y="35814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5" name="Oval 97"/>
          <p:cNvSpPr>
            <a:spLocks noChangeArrowheads="1"/>
          </p:cNvSpPr>
          <p:nvPr/>
        </p:nvSpPr>
        <p:spPr bwMode="auto">
          <a:xfrm>
            <a:off x="4724400" y="39624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" name="Text Box 98"/>
          <p:cNvSpPr txBox="1">
            <a:spLocks noChangeArrowheads="1"/>
          </p:cNvSpPr>
          <p:nvPr/>
        </p:nvSpPr>
        <p:spPr bwMode="auto">
          <a:xfrm>
            <a:off x="4191000" y="3810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Stone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27" name="Oval 99"/>
          <p:cNvSpPr>
            <a:spLocks noChangeArrowheads="1"/>
          </p:cNvSpPr>
          <p:nvPr/>
        </p:nvSpPr>
        <p:spPr bwMode="auto">
          <a:xfrm>
            <a:off x="5105400" y="35814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" name="Oval 100"/>
          <p:cNvSpPr>
            <a:spLocks noChangeArrowheads="1"/>
          </p:cNvSpPr>
          <p:nvPr/>
        </p:nvSpPr>
        <p:spPr bwMode="auto">
          <a:xfrm>
            <a:off x="3886200" y="40386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9" name="Oval 101"/>
          <p:cNvSpPr>
            <a:spLocks noChangeArrowheads="1"/>
          </p:cNvSpPr>
          <p:nvPr/>
        </p:nvSpPr>
        <p:spPr bwMode="auto">
          <a:xfrm>
            <a:off x="3886200" y="35814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0" name="Oval 102"/>
          <p:cNvSpPr>
            <a:spLocks noChangeArrowheads="1"/>
          </p:cNvSpPr>
          <p:nvPr/>
        </p:nvSpPr>
        <p:spPr bwMode="auto">
          <a:xfrm>
            <a:off x="4800600" y="40386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" name="Oval 103"/>
          <p:cNvSpPr>
            <a:spLocks noChangeArrowheads="1"/>
          </p:cNvSpPr>
          <p:nvPr/>
        </p:nvSpPr>
        <p:spPr bwMode="auto">
          <a:xfrm>
            <a:off x="3886200" y="38100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2" name="Oval 104"/>
          <p:cNvSpPr>
            <a:spLocks noChangeArrowheads="1"/>
          </p:cNvSpPr>
          <p:nvPr/>
        </p:nvSpPr>
        <p:spPr bwMode="auto">
          <a:xfrm>
            <a:off x="3657600" y="4114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3" name="Oval 105"/>
          <p:cNvSpPr>
            <a:spLocks noChangeArrowheads="1"/>
          </p:cNvSpPr>
          <p:nvPr/>
        </p:nvSpPr>
        <p:spPr bwMode="auto">
          <a:xfrm>
            <a:off x="5181600" y="3733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" name="Oval 106"/>
          <p:cNvSpPr>
            <a:spLocks noChangeArrowheads="1"/>
          </p:cNvSpPr>
          <p:nvPr/>
        </p:nvSpPr>
        <p:spPr bwMode="auto">
          <a:xfrm>
            <a:off x="4648200" y="35814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5" name="Oval 107"/>
          <p:cNvSpPr>
            <a:spLocks noChangeArrowheads="1"/>
          </p:cNvSpPr>
          <p:nvPr/>
        </p:nvSpPr>
        <p:spPr bwMode="auto">
          <a:xfrm>
            <a:off x="5486400" y="3733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" name="Oval 108"/>
          <p:cNvSpPr>
            <a:spLocks noChangeArrowheads="1"/>
          </p:cNvSpPr>
          <p:nvPr/>
        </p:nvSpPr>
        <p:spPr bwMode="auto">
          <a:xfrm>
            <a:off x="4114800" y="38100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7" name="Oval 109"/>
          <p:cNvSpPr>
            <a:spLocks noChangeArrowheads="1"/>
          </p:cNvSpPr>
          <p:nvPr/>
        </p:nvSpPr>
        <p:spPr bwMode="auto">
          <a:xfrm>
            <a:off x="4191000" y="4114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" name="Oval 110"/>
          <p:cNvSpPr>
            <a:spLocks noChangeArrowheads="1"/>
          </p:cNvSpPr>
          <p:nvPr/>
        </p:nvSpPr>
        <p:spPr bwMode="auto">
          <a:xfrm>
            <a:off x="5562600" y="38862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9" name="Oval 111"/>
          <p:cNvSpPr>
            <a:spLocks noChangeArrowheads="1"/>
          </p:cNvSpPr>
          <p:nvPr/>
        </p:nvSpPr>
        <p:spPr bwMode="auto">
          <a:xfrm>
            <a:off x="4876800" y="3733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0" name="Oval 112"/>
          <p:cNvSpPr>
            <a:spLocks noChangeArrowheads="1"/>
          </p:cNvSpPr>
          <p:nvPr/>
        </p:nvSpPr>
        <p:spPr bwMode="auto">
          <a:xfrm>
            <a:off x="4343400" y="3733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1" name="Oval 113"/>
          <p:cNvSpPr>
            <a:spLocks noChangeArrowheads="1"/>
          </p:cNvSpPr>
          <p:nvPr/>
        </p:nvSpPr>
        <p:spPr bwMode="auto">
          <a:xfrm>
            <a:off x="4648200" y="4114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2" name="Oval 114"/>
          <p:cNvSpPr>
            <a:spLocks noChangeArrowheads="1"/>
          </p:cNvSpPr>
          <p:nvPr/>
        </p:nvSpPr>
        <p:spPr bwMode="auto">
          <a:xfrm>
            <a:off x="5029200" y="4114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" name="Oval 115"/>
          <p:cNvSpPr>
            <a:spLocks noChangeArrowheads="1"/>
          </p:cNvSpPr>
          <p:nvPr/>
        </p:nvSpPr>
        <p:spPr bwMode="auto">
          <a:xfrm>
            <a:off x="5257800" y="38100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4" name="Oval 116"/>
          <p:cNvSpPr>
            <a:spLocks noChangeArrowheads="1"/>
          </p:cNvSpPr>
          <p:nvPr/>
        </p:nvSpPr>
        <p:spPr bwMode="auto">
          <a:xfrm>
            <a:off x="4953000" y="38862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5" name="Oval 117"/>
          <p:cNvSpPr>
            <a:spLocks noChangeArrowheads="1"/>
          </p:cNvSpPr>
          <p:nvPr/>
        </p:nvSpPr>
        <p:spPr bwMode="auto">
          <a:xfrm>
            <a:off x="4724400" y="3733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6" name="Oval 118"/>
          <p:cNvSpPr>
            <a:spLocks noChangeArrowheads="1"/>
          </p:cNvSpPr>
          <p:nvPr/>
        </p:nvSpPr>
        <p:spPr bwMode="auto">
          <a:xfrm>
            <a:off x="3733800" y="38862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7" name="Oval 119"/>
          <p:cNvSpPr>
            <a:spLocks noChangeArrowheads="1"/>
          </p:cNvSpPr>
          <p:nvPr/>
        </p:nvSpPr>
        <p:spPr bwMode="auto">
          <a:xfrm>
            <a:off x="3733800" y="35814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" name="Oval 120"/>
          <p:cNvSpPr>
            <a:spLocks noChangeArrowheads="1"/>
          </p:cNvSpPr>
          <p:nvPr/>
        </p:nvSpPr>
        <p:spPr bwMode="auto">
          <a:xfrm>
            <a:off x="4038600" y="36576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" name="Oval 121"/>
          <p:cNvSpPr>
            <a:spLocks noChangeArrowheads="1"/>
          </p:cNvSpPr>
          <p:nvPr/>
        </p:nvSpPr>
        <p:spPr bwMode="auto">
          <a:xfrm>
            <a:off x="3048000" y="40386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" name="Oval 122"/>
          <p:cNvSpPr>
            <a:spLocks noChangeArrowheads="1"/>
          </p:cNvSpPr>
          <p:nvPr/>
        </p:nvSpPr>
        <p:spPr bwMode="auto">
          <a:xfrm>
            <a:off x="3048000" y="3733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" name="Oval 124"/>
          <p:cNvSpPr>
            <a:spLocks noChangeArrowheads="1"/>
          </p:cNvSpPr>
          <p:nvPr/>
        </p:nvSpPr>
        <p:spPr bwMode="auto">
          <a:xfrm>
            <a:off x="5334000" y="4114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" name="Oval 125"/>
          <p:cNvSpPr>
            <a:spLocks noChangeArrowheads="1"/>
          </p:cNvSpPr>
          <p:nvPr/>
        </p:nvSpPr>
        <p:spPr bwMode="auto">
          <a:xfrm>
            <a:off x="6172200" y="39624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" name="Oval 126"/>
          <p:cNvSpPr>
            <a:spLocks noChangeArrowheads="1"/>
          </p:cNvSpPr>
          <p:nvPr/>
        </p:nvSpPr>
        <p:spPr bwMode="auto">
          <a:xfrm>
            <a:off x="6172200" y="3733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" name="Oval 127"/>
          <p:cNvSpPr>
            <a:spLocks noChangeArrowheads="1"/>
          </p:cNvSpPr>
          <p:nvPr/>
        </p:nvSpPr>
        <p:spPr bwMode="auto">
          <a:xfrm>
            <a:off x="3048000" y="38862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" name="Oval 128"/>
          <p:cNvSpPr>
            <a:spLocks noChangeArrowheads="1"/>
          </p:cNvSpPr>
          <p:nvPr/>
        </p:nvSpPr>
        <p:spPr bwMode="auto">
          <a:xfrm>
            <a:off x="3048000" y="4114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" name="Oval 129"/>
          <p:cNvSpPr>
            <a:spLocks noChangeArrowheads="1"/>
          </p:cNvSpPr>
          <p:nvPr/>
        </p:nvSpPr>
        <p:spPr bwMode="auto">
          <a:xfrm>
            <a:off x="3810000" y="4114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" name="Oval 130"/>
          <p:cNvSpPr>
            <a:spLocks noChangeArrowheads="1"/>
          </p:cNvSpPr>
          <p:nvPr/>
        </p:nvSpPr>
        <p:spPr bwMode="auto">
          <a:xfrm>
            <a:off x="4038600" y="4114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" name="Oval 131"/>
          <p:cNvSpPr>
            <a:spLocks noChangeArrowheads="1"/>
          </p:cNvSpPr>
          <p:nvPr/>
        </p:nvSpPr>
        <p:spPr bwMode="auto">
          <a:xfrm>
            <a:off x="4267200" y="38100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" name="Oval 132"/>
          <p:cNvSpPr>
            <a:spLocks noChangeArrowheads="1"/>
          </p:cNvSpPr>
          <p:nvPr/>
        </p:nvSpPr>
        <p:spPr bwMode="auto">
          <a:xfrm>
            <a:off x="4495800" y="4114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0" name="Oval 133"/>
          <p:cNvSpPr>
            <a:spLocks noChangeArrowheads="1"/>
          </p:cNvSpPr>
          <p:nvPr/>
        </p:nvSpPr>
        <p:spPr bwMode="auto">
          <a:xfrm>
            <a:off x="4495800" y="36576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1" name="Oval 134"/>
          <p:cNvSpPr>
            <a:spLocks noChangeArrowheads="1"/>
          </p:cNvSpPr>
          <p:nvPr/>
        </p:nvSpPr>
        <p:spPr bwMode="auto">
          <a:xfrm>
            <a:off x="5257800" y="39624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" name="Oval 135"/>
          <p:cNvSpPr>
            <a:spLocks noChangeArrowheads="1"/>
          </p:cNvSpPr>
          <p:nvPr/>
        </p:nvSpPr>
        <p:spPr bwMode="auto">
          <a:xfrm>
            <a:off x="5486400" y="41148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" name="Oval 137"/>
          <p:cNvSpPr>
            <a:spLocks noChangeArrowheads="1"/>
          </p:cNvSpPr>
          <p:nvPr/>
        </p:nvSpPr>
        <p:spPr bwMode="auto">
          <a:xfrm>
            <a:off x="6096000" y="4191000"/>
            <a:ext cx="76200" cy="76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4" name="Rectangle 66" descr="Granite"/>
          <p:cNvSpPr>
            <a:spLocks noChangeArrowheads="1"/>
          </p:cNvSpPr>
          <p:nvPr/>
        </p:nvSpPr>
        <p:spPr bwMode="auto">
          <a:xfrm>
            <a:off x="7010400" y="3733800"/>
            <a:ext cx="533400" cy="76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5" name="Rectangle 139"/>
          <p:cNvSpPr>
            <a:spLocks noChangeArrowheads="1"/>
          </p:cNvSpPr>
          <p:nvPr/>
        </p:nvSpPr>
        <p:spPr bwMode="auto">
          <a:xfrm>
            <a:off x="7467600" y="3657600"/>
            <a:ext cx="533400" cy="3048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6" name="Text Box 141"/>
          <p:cNvSpPr txBox="1">
            <a:spLocks noChangeArrowheads="1"/>
          </p:cNvSpPr>
          <p:nvPr/>
        </p:nvSpPr>
        <p:spPr bwMode="auto">
          <a:xfrm>
            <a:off x="8001000" y="3962400"/>
            <a:ext cx="685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Vales</a:t>
            </a:r>
          </a:p>
        </p:txBody>
      </p:sp>
      <p:sp>
        <p:nvSpPr>
          <p:cNvPr id="167" name="Text Box 147"/>
          <p:cNvSpPr txBox="1">
            <a:spLocks noChangeArrowheads="1"/>
          </p:cNvSpPr>
          <p:nvPr/>
        </p:nvSpPr>
        <p:spPr bwMode="auto">
          <a:xfrm>
            <a:off x="1524000" y="1700808"/>
            <a:ext cx="6210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Greywater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Treatment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System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68" name="Picture 154" descr="DSCF00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29200"/>
            <a:ext cx="1295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155" descr="CIMG30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29200"/>
            <a:ext cx="1447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157" descr="DSCF00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29200"/>
            <a:ext cx="1371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1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29200"/>
            <a:ext cx="1371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16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1447800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Line 163"/>
          <p:cNvSpPr>
            <a:spLocks noChangeShapeType="1"/>
          </p:cNvSpPr>
          <p:nvPr/>
        </p:nvSpPr>
        <p:spPr bwMode="auto">
          <a:xfrm>
            <a:off x="228600" y="5029200"/>
            <a:ext cx="868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4" name="Line 167"/>
          <p:cNvSpPr>
            <a:spLocks noChangeShapeType="1"/>
          </p:cNvSpPr>
          <p:nvPr/>
        </p:nvSpPr>
        <p:spPr bwMode="auto">
          <a:xfrm>
            <a:off x="228600" y="6019800"/>
            <a:ext cx="861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5" name="Line 168"/>
          <p:cNvSpPr>
            <a:spLocks noChangeShapeType="1"/>
          </p:cNvSpPr>
          <p:nvPr/>
        </p:nvSpPr>
        <p:spPr bwMode="auto">
          <a:xfrm flipV="1">
            <a:off x="1905000" y="4076700"/>
            <a:ext cx="533400" cy="857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6" name="Line 169"/>
          <p:cNvSpPr>
            <a:spLocks noChangeShapeType="1"/>
          </p:cNvSpPr>
          <p:nvPr/>
        </p:nvSpPr>
        <p:spPr bwMode="auto">
          <a:xfrm flipV="1">
            <a:off x="2895600" y="4343400"/>
            <a:ext cx="342900" cy="590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7" name="Line 170"/>
          <p:cNvSpPr>
            <a:spLocks noChangeShapeType="1"/>
          </p:cNvSpPr>
          <p:nvPr/>
        </p:nvSpPr>
        <p:spPr bwMode="auto">
          <a:xfrm flipV="1">
            <a:off x="5257800" y="4343400"/>
            <a:ext cx="457200" cy="590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8" name="Line 171"/>
          <p:cNvSpPr>
            <a:spLocks noChangeShapeType="1"/>
          </p:cNvSpPr>
          <p:nvPr/>
        </p:nvSpPr>
        <p:spPr bwMode="auto">
          <a:xfrm flipV="1">
            <a:off x="6553200" y="4343400"/>
            <a:ext cx="381000" cy="590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9" name="Line 172"/>
          <p:cNvSpPr>
            <a:spLocks noChangeShapeType="1"/>
          </p:cNvSpPr>
          <p:nvPr/>
        </p:nvSpPr>
        <p:spPr bwMode="auto">
          <a:xfrm flipH="1" flipV="1">
            <a:off x="7810500" y="4089400"/>
            <a:ext cx="381000" cy="844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62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8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25211" y="260648"/>
            <a:ext cx="789357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latin typeface="Calibri" pitchFamily="34" charset="0"/>
              </a:rPr>
              <a:t>Environmental Impact Assessment of Irrigation </a:t>
            </a:r>
            <a:r>
              <a:rPr lang="en-US" sz="2800" b="1" dirty="0" smtClean="0">
                <a:latin typeface="Calibri" pitchFamily="34" charset="0"/>
              </a:rPr>
              <a:t>with Untreated or Inadequately Treated Wastewater</a:t>
            </a:r>
            <a:endParaRPr lang="en-US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509"/>
            <a:ext cx="4427984" cy="553349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81" y="1324509"/>
            <a:ext cx="4572001" cy="559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479" y="3690026"/>
            <a:ext cx="840108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400" b="1" dirty="0" smtClean="0">
                <a:solidFill>
                  <a:srgbClr val="000099"/>
                </a:solidFill>
              </a:rPr>
              <a:t>Nitrogen in Groundwater  </a:t>
            </a:r>
            <a:endParaRPr lang="en-US" sz="3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0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537"/>
            <a:ext cx="4427984" cy="55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020" y="1260537"/>
            <a:ext cx="4561982" cy="559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81479" y="3501008"/>
            <a:ext cx="840108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400" b="1" dirty="0">
                <a:solidFill>
                  <a:srgbClr val="000099"/>
                </a:solidFill>
              </a:rPr>
              <a:t>Heavy Metals in Groundwater  </a:t>
            </a:r>
          </a:p>
        </p:txBody>
      </p:sp>
    </p:spTree>
    <p:extLst>
      <p:ext uri="{BB962C8B-B14F-4D97-AF65-F5344CB8AC3E}">
        <p14:creationId xmlns:p14="http://schemas.microsoft.com/office/powerpoint/2010/main" val="182623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67028" y="2866926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Climate Change – Wastewater Irrigation Nexus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4448" y="3645024"/>
            <a:ext cx="84547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+mj-lt"/>
              </a:rPr>
              <a:t>High-intensity rainfall events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+mj-lt"/>
              </a:rPr>
              <a:t>leading to surface runoff and transport of salts and contaminants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+mj-lt"/>
              </a:rPr>
              <a:t>from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+mj-lt"/>
              </a:rPr>
              <a:t>soils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+mj-lt"/>
              </a:rPr>
              <a:t>irrigated with untreated or inadequately treated wastewater to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+mj-lt"/>
              </a:rPr>
              <a:t>nearby good soils irrigated with freshwater or rain-fed</a:t>
            </a:r>
          </a:p>
        </p:txBody>
      </p:sp>
    </p:spTree>
    <p:extLst>
      <p:ext uri="{BB962C8B-B14F-4D97-AF65-F5344CB8AC3E}">
        <p14:creationId xmlns:p14="http://schemas.microsoft.com/office/powerpoint/2010/main" val="338835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74650" y="1411288"/>
            <a:ext cx="58324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000" b="1" kern="0" dirty="0">
                <a:solidFill>
                  <a:srgbClr val="0000FF"/>
                </a:solidFill>
                <a:latin typeface="Calibri" pitchFamily="34" charset="0"/>
                <a:ea typeface="+mj-ea"/>
                <a:cs typeface="Tahoma"/>
              </a:rPr>
              <a:t>Wastewater Use in</a:t>
            </a:r>
            <a:r>
              <a:rPr lang="en-US" sz="3000" b="1" kern="0" dirty="0">
                <a:solidFill>
                  <a:srgbClr val="0070C0"/>
                </a:solidFill>
                <a:latin typeface="Calibri" pitchFamily="34" charset="0"/>
                <a:ea typeface="+mj-ea"/>
                <a:cs typeface="Tahoma"/>
              </a:rPr>
              <a:t> </a:t>
            </a:r>
            <a:r>
              <a:rPr lang="en-US" sz="4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j-ea"/>
                <a:cs typeface="Tahoma"/>
              </a:rPr>
              <a:t>AAAA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7950" y="2159000"/>
            <a:ext cx="65532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2400" b="1" kern="0" dirty="0">
                <a:latin typeface="Calibri" pitchFamily="34" charset="0"/>
                <a:cs typeface="Tahoma"/>
              </a:rPr>
              <a:t>A</a:t>
            </a:r>
            <a:r>
              <a:rPr lang="en-US" sz="2400" kern="0" dirty="0">
                <a:solidFill>
                  <a:srgbClr val="0000FF"/>
                </a:solidFill>
                <a:latin typeface="Calibri" pitchFamily="34" charset="0"/>
                <a:cs typeface="Tahoma"/>
              </a:rPr>
              <a:t>griculture  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2400" b="1" kern="0" dirty="0">
                <a:latin typeface="Calibri" pitchFamily="34" charset="0"/>
                <a:cs typeface="Tahoma"/>
              </a:rPr>
              <a:t>A</a:t>
            </a:r>
            <a:r>
              <a:rPr lang="en-US" sz="2400" kern="0" dirty="0">
                <a:solidFill>
                  <a:srgbClr val="0000FF"/>
                </a:solidFill>
                <a:latin typeface="Calibri" pitchFamily="34" charset="0"/>
                <a:cs typeface="Tahoma"/>
              </a:rPr>
              <a:t>groforestry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2400" b="1" kern="0" dirty="0">
                <a:latin typeface="Calibri" pitchFamily="34" charset="0"/>
                <a:cs typeface="Tahoma"/>
              </a:rPr>
              <a:t>A</a:t>
            </a:r>
            <a:r>
              <a:rPr lang="en-US" sz="2400" kern="0" dirty="0">
                <a:solidFill>
                  <a:srgbClr val="0000FF"/>
                </a:solidFill>
                <a:latin typeface="Calibri" pitchFamily="34" charset="0"/>
                <a:cs typeface="Tahoma"/>
              </a:rPr>
              <a:t>quaculture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2400" b="1" kern="0" dirty="0">
                <a:latin typeface="Calibri" pitchFamily="34" charset="0"/>
                <a:cs typeface="Tahoma"/>
              </a:rPr>
              <a:t>A</a:t>
            </a:r>
            <a:r>
              <a:rPr lang="en-US" sz="2400" kern="0" dirty="0">
                <a:solidFill>
                  <a:srgbClr val="0000FF"/>
                </a:solidFill>
                <a:latin typeface="Calibri" pitchFamily="34" charset="0"/>
                <a:cs typeface="Tahoma"/>
              </a:rPr>
              <a:t>quifer recharge  </a:t>
            </a: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2232025"/>
            <a:ext cx="2339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DSCF04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259013"/>
            <a:ext cx="24479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176713"/>
            <a:ext cx="23399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176713"/>
            <a:ext cx="24479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331640" y="5136008"/>
            <a:ext cx="734481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8" name="Title 1"/>
          <p:cNvSpPr txBox="1">
            <a:spLocks/>
          </p:cNvSpPr>
          <p:nvPr/>
        </p:nvSpPr>
        <p:spPr>
          <a:xfrm>
            <a:off x="395520" y="3316004"/>
            <a:ext cx="840108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Salinity Build-up in Adjacent Areas   </a:t>
            </a:r>
            <a:endParaRPr lang="en-US" sz="3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1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 txBox="1">
            <a:spLocks noChangeArrowheads="1"/>
          </p:cNvSpPr>
          <p:nvPr/>
        </p:nvSpPr>
        <p:spPr bwMode="auto">
          <a:xfrm>
            <a:off x="395288" y="1484313"/>
            <a:ext cx="84248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Calibri" pitchFamily="34" charset="0"/>
              </a:rPr>
              <a:t>Conclusions </a:t>
            </a:r>
            <a:endParaRPr lang="en-US" sz="2800" b="1" dirty="0">
              <a:latin typeface="Calibri" pitchFamily="34" charset="0"/>
            </a:endParaRPr>
          </a:p>
          <a:p>
            <a:pPr eaLnBrk="1" hangingPunct="1"/>
            <a:r>
              <a:rPr lang="en-US" sz="2800" b="1" dirty="0" smtClean="0">
                <a:latin typeface="Calibri" pitchFamily="34" charset="0"/>
              </a:rPr>
              <a:t>   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2274" y="2085169"/>
            <a:ext cx="8397876" cy="4059238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Urban wastewater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and greywater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in water scarce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countries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is a valuable resource that needs:</a:t>
            </a:r>
          </a:p>
          <a:p>
            <a:pPr marL="547687" lvl="2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Implementation of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treatment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and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regulated reuse </a:t>
            </a:r>
            <a:r>
              <a:rPr lang="en-US" sz="2200" smtClean="0">
                <a:solidFill>
                  <a:srgbClr val="000099"/>
                </a:solidFill>
                <a:latin typeface="Calibri" pitchFamily="34" charset="0"/>
              </a:rPr>
              <a:t>of wastewater</a:t>
            </a:r>
            <a:endParaRPr lang="en-US" sz="2200" dirty="0">
              <a:solidFill>
                <a:srgbClr val="000099"/>
              </a:solidFill>
              <a:latin typeface="Calibri" pitchFamily="34" charset="0"/>
            </a:endParaRPr>
          </a:p>
          <a:p>
            <a:pPr marL="547687" lvl="2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Monitoring systems and implementation of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WHO guidelines</a:t>
            </a:r>
            <a:endParaRPr lang="en-US" sz="2200" dirty="0">
              <a:solidFill>
                <a:srgbClr val="000099"/>
              </a:solidFill>
              <a:latin typeface="Calibri" pitchFamily="34" charset="0"/>
            </a:endParaRPr>
          </a:p>
          <a:p>
            <a:pPr marL="547687" lvl="2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Skilled human resources and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institutional capacity  </a:t>
            </a:r>
            <a:endParaRPr lang="en-US" sz="2200" dirty="0">
              <a:solidFill>
                <a:srgbClr val="000099"/>
              </a:solidFill>
              <a:latin typeface="Calibri" pitchFamily="34" charset="0"/>
            </a:endParaRPr>
          </a:p>
          <a:p>
            <a:pPr marL="547687" lvl="2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Pertinent and flexible policy frameworks</a:t>
            </a:r>
          </a:p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2200" b="1" dirty="0">
                <a:latin typeface="Calibri" pitchFamily="34" charset="0"/>
              </a:rPr>
              <a:t>Regulated reuse of treated wastewater </a:t>
            </a:r>
            <a:r>
              <a:rPr lang="en-US" sz="2200" b="1" dirty="0" smtClean="0">
                <a:latin typeface="Calibri" pitchFamily="34" charset="0"/>
              </a:rPr>
              <a:t>offers </a:t>
            </a:r>
            <a:r>
              <a:rPr lang="en-US" sz="2200" b="1" dirty="0">
                <a:latin typeface="Calibri" pitchFamily="34" charset="0"/>
              </a:rPr>
              <a:t>great promise for environment and health protection as well as livelihoods resilience </a:t>
            </a:r>
          </a:p>
        </p:txBody>
      </p:sp>
      <p:sp>
        <p:nvSpPr>
          <p:cNvPr id="2" name="Oval 1"/>
          <p:cNvSpPr/>
          <p:nvPr/>
        </p:nvSpPr>
        <p:spPr>
          <a:xfrm>
            <a:off x="683568" y="3907904"/>
            <a:ext cx="7200800" cy="745232"/>
          </a:xfrm>
          <a:prstGeom prst="ellipse">
            <a:avLst/>
          </a:prstGeom>
          <a:solidFill>
            <a:srgbClr val="0F6FC6">
              <a:alpha val="0"/>
            </a:srgbClr>
          </a:solidFill>
          <a:ln w="444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3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288" y="1484313"/>
            <a:ext cx="8424862" cy="5762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Key Issues and Challenges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2275" y="2205038"/>
            <a:ext cx="52292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Most developing countries and countries in transition have yet to reach full-capacity wastewater treatment 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Policies and regulatory measures that encourage wastewater treatment and reuse of treated wastewater are lacking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Wastewater is available to the farmers in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untreated,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inadequately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treated, or diluted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forms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48" y="1484312"/>
            <a:ext cx="3476625" cy="468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243" y="1492530"/>
            <a:ext cx="2085257" cy="156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288" y="1484313"/>
            <a:ext cx="8424862" cy="5762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Incentives for the Farmers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2913" y="2205038"/>
            <a:ext cx="518477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Reliable availability of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a water resource amid </a:t>
            </a: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water scarcity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Savings on fertilizer use (wastewater contains nutrients)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Less pumping cost if alternate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water source </a:t>
            </a: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is groundwater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Additional benefits: high-value crops; increased cropping intensities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1509713"/>
            <a:ext cx="313213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67163"/>
            <a:ext cx="17526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6516688" y="3967163"/>
            <a:ext cx="0" cy="2089150"/>
          </a:xfrm>
          <a:prstGeom prst="straightConnector1">
            <a:avLst/>
          </a:prstGeom>
          <a:ln w="635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288" y="1484313"/>
            <a:ext cx="8424862" cy="5762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Categories of Wastewater Use 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2275" y="2173288"/>
            <a:ext cx="5229225" cy="388937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Direct use of untreated wastewater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occurs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from a sewage outlet when it is directly disposed of on a land for irrigation</a:t>
            </a:r>
          </a:p>
          <a:p>
            <a:pPr marL="273050" lvl="1" indent="-27305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Direct use of treated wastewater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occurs when wastewater has undergone treatment before it is used for irrigation or recycling purposes</a:t>
            </a:r>
          </a:p>
          <a:p>
            <a:pPr marL="0" lvl="1" indent="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 2" pitchFamily="18" charset="2"/>
              <a:buNone/>
              <a:defRPr/>
            </a:pPr>
            <a:endParaRPr lang="en-US" dirty="0" smtClean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924300"/>
            <a:ext cx="302895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663700"/>
            <a:ext cx="302895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288" y="1484313"/>
            <a:ext cx="8424862" cy="5762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Categories of Wastewater Use 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2275" y="2106613"/>
            <a:ext cx="5445125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Indirect use of untreated wastewater </a:t>
            </a: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occurs when water from a river receiving untreated wastewater is abstracted by farmers downstream for agriculture. </a:t>
            </a:r>
            <a:endParaRPr lang="en-US" sz="24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627062" lvl="2" indent="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</a:pP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This </a:t>
            </a: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happens when cities do not have comprehensive sewage collection network and wastewater is discharged into rivers.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773238"/>
            <a:ext cx="30289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3933825"/>
            <a:ext cx="3013075" cy="200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288" y="1484313"/>
            <a:ext cx="8424862" cy="5762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Categories of Wastewater Use 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2275" y="2106613"/>
            <a:ext cx="5301853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Indirect use of </a:t>
            </a:r>
            <a:r>
              <a:rPr lang="en-US" sz="2400" b="1" dirty="0" smtClean="0">
                <a:solidFill>
                  <a:srgbClr val="000099"/>
                </a:solidFill>
                <a:latin typeface="Calibri" pitchFamily="34" charset="0"/>
              </a:rPr>
              <a:t>inadequately treated 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wastewater </a:t>
            </a: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occurs when water from a river receiving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such </a:t>
            </a: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wastewater is abstracted by farmers downstream for agriculture. </a:t>
            </a:r>
            <a:endParaRPr lang="en-US" sz="24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627062" lvl="2" indent="0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</a:pP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This </a:t>
            </a: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happens when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cities have sewage </a:t>
            </a: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collection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network, but wastewater treatment is inadequate. </a:t>
            </a:r>
            <a:endParaRPr lang="en-US" sz="2400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48" y="1675122"/>
            <a:ext cx="3136490" cy="208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49" y="3861048"/>
            <a:ext cx="3136490" cy="204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4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288" y="1484313"/>
            <a:ext cx="8424862" cy="5762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Categories of Wastewater Use 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2275" y="2106613"/>
            <a:ext cx="530225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Planned use of wastewater </a:t>
            </a: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refers to the conscious and controlled use of wastewater either in raw (direct) or diluted (indirect) forms. 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Unplanned use of wastewater </a:t>
            </a: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refers to unregulated use of wastewater either in raw (direct) or diluted (indirect) 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forms;  </a:t>
            </a:r>
            <a:r>
              <a:rPr lang="en-US" sz="2400" dirty="0" smtClean="0">
                <a:latin typeface="Calibri" pitchFamily="34" charset="0"/>
              </a:rPr>
              <a:t>common in developing countries</a:t>
            </a:r>
            <a:r>
              <a:rPr lang="en-US" sz="2400" dirty="0" smtClean="0">
                <a:solidFill>
                  <a:srgbClr val="000099"/>
                </a:solidFill>
                <a:latin typeface="Calibri" pitchFamily="34" charset="0"/>
              </a:rPr>
              <a:t>  </a:t>
            </a:r>
            <a:endParaRPr lang="en-US" sz="2400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1628775"/>
            <a:ext cx="299243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789363"/>
            <a:ext cx="2992437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288" y="1484313"/>
            <a:ext cx="8424862" cy="5762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Wastewater Program at UNU-INWEH  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2275" y="2106613"/>
            <a:ext cx="8181975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4610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Recent initiative</a:t>
            </a:r>
            <a:r>
              <a:rPr lang="en-US" sz="2400" dirty="0">
                <a:solidFill>
                  <a:srgbClr val="000099"/>
                </a:solidFill>
                <a:latin typeface="Calibri" pitchFamily="34" charset="0"/>
              </a:rPr>
              <a:t> </a:t>
            </a:r>
          </a:p>
          <a:p>
            <a:pPr lvl="2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200" b="1" dirty="0">
                <a:solidFill>
                  <a:srgbClr val="000099"/>
                </a:solidFill>
                <a:latin typeface="Calibri" pitchFamily="34" charset="0"/>
              </a:rPr>
              <a:t>Partnership with ICARDA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–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Wastewater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and greywater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reuse in dry areas,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environmental impact assessment of wastewater reuse</a:t>
            </a:r>
          </a:p>
          <a:p>
            <a:pPr lvl="2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200" b="1" dirty="0">
                <a:solidFill>
                  <a:srgbClr val="000099"/>
                </a:solidFill>
                <a:latin typeface="Calibri" pitchFamily="34" charset="0"/>
              </a:rPr>
              <a:t>Partnership with ACWUA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–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Wastewater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and greywater reuse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in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the Arab region</a:t>
            </a:r>
          </a:p>
          <a:p>
            <a:pPr lvl="2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200" b="1" dirty="0">
                <a:solidFill>
                  <a:srgbClr val="000099"/>
                </a:solidFill>
                <a:latin typeface="Calibri" pitchFamily="34" charset="0"/>
              </a:rPr>
              <a:t>Partnership with FAO/UNEP/UNW-DPC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 – Capacity Development Project on safe use of wastewater in agriculture</a:t>
            </a:r>
          </a:p>
          <a:p>
            <a:pPr lvl="2" eaLnBrk="1" hangingPunct="1">
              <a:lnSpc>
                <a:spcPct val="110000"/>
              </a:lnSpc>
              <a:spcBef>
                <a:spcPct val="50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 sz="2200" b="1" dirty="0">
                <a:solidFill>
                  <a:srgbClr val="000099"/>
                </a:solidFill>
                <a:latin typeface="Calibri" pitchFamily="34" charset="0"/>
              </a:rPr>
              <a:t>Potential partnership with IWMI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sz="2200" dirty="0" smtClean="0">
                <a:solidFill>
                  <a:srgbClr val="000099"/>
                </a:solidFill>
                <a:latin typeface="Calibri" pitchFamily="34" charset="0"/>
              </a:rPr>
              <a:t>– Regional wastewater assessment; wastewater and greywater reuse </a:t>
            </a:r>
            <a:r>
              <a:rPr lang="en-US" sz="2200" dirty="0">
                <a:solidFill>
                  <a:srgbClr val="000099"/>
                </a:solidFill>
                <a:latin typeface="Calibri" pitchFamily="34" charset="0"/>
              </a:rPr>
              <a:t>in Africa and Asia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3017</TotalTime>
  <Words>694</Words>
  <Application>Microsoft Office PowerPoint</Application>
  <PresentationFormat>On-screen Show (4:3)</PresentationFormat>
  <Paragraphs>79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Safe and Productive Use of Wastewater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schustb</dc:creator>
  <cp:lastModifiedBy>Qadir</cp:lastModifiedBy>
  <cp:revision>436</cp:revision>
  <dcterms:created xsi:type="dcterms:W3CDTF">2009-01-26T17:39:11Z</dcterms:created>
  <dcterms:modified xsi:type="dcterms:W3CDTF">2011-11-13T22:07:08Z</dcterms:modified>
</cp:coreProperties>
</file>