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  <p:sldMasterId id="2147483789" r:id="rId3"/>
    <p:sldMasterId id="2147483803" r:id="rId4"/>
  </p:sldMasterIdLst>
  <p:notesMasterIdLst>
    <p:notesMasterId r:id="rId22"/>
  </p:notesMasterIdLst>
  <p:handoutMasterIdLst>
    <p:handoutMasterId r:id="rId23"/>
  </p:handoutMasterIdLst>
  <p:sldIdLst>
    <p:sldId id="360" r:id="rId5"/>
    <p:sldId id="361" r:id="rId6"/>
    <p:sldId id="363" r:id="rId7"/>
    <p:sldId id="362" r:id="rId8"/>
    <p:sldId id="336" r:id="rId9"/>
    <p:sldId id="358" r:id="rId10"/>
    <p:sldId id="262" r:id="rId11"/>
    <p:sldId id="364" r:id="rId12"/>
    <p:sldId id="343" r:id="rId13"/>
    <p:sldId id="344" r:id="rId14"/>
    <p:sldId id="345" r:id="rId15"/>
    <p:sldId id="366" r:id="rId16"/>
    <p:sldId id="348" r:id="rId17"/>
    <p:sldId id="365" r:id="rId18"/>
    <p:sldId id="350" r:id="rId19"/>
    <p:sldId id="340" r:id="rId20"/>
    <p:sldId id="35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B2A4"/>
    <a:srgbClr val="DEDEDC"/>
    <a:srgbClr val="DDDDDD"/>
    <a:srgbClr val="FE2110"/>
    <a:srgbClr val="C0C0C0"/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0117" autoAdjust="0"/>
  </p:normalViewPr>
  <p:slideViewPr>
    <p:cSldViewPr>
      <p:cViewPr>
        <p:scale>
          <a:sx n="66" d="100"/>
          <a:sy n="66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5691F61-2818-4EB8-82F0-D888A08809EB}" type="datetimeFigureOut">
              <a:rPr lang="en-US"/>
              <a:pPr/>
              <a:t>15-Nov-11</a:t>
            </a:fld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6C7DC26-8A43-41D6-BBBB-A0F2D33F0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2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291A93-9202-4FC0-8C1E-1751DCDDC139}" type="datetimeFigureOut">
              <a:rPr lang="en-US"/>
              <a:pPr/>
              <a:t>15-Nov-11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82A23C-5464-445F-9F9E-1B1B96C33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B1580-91AD-4468-A6D0-DB1BAF565458}" type="slidenum">
              <a:rPr lang="en-US"/>
              <a:pPr/>
              <a:t>10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B2984-186D-4C3F-BBF9-E055C541E236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C836E-178A-4920-AF18-824419FCFF55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7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87434-8AA2-40FE-9E52-3F5EC0E0A324}" type="slidenum">
              <a:rPr lang="en-US"/>
              <a:pPr/>
              <a:t>15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0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922DE-602B-4BCC-B58A-988420DEEBC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2CBEEEE-C540-4551-980A-20FF1FCBF43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078CD-F21F-4D7E-A341-AB28EF12363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Hazard analysis and critical control points  Single barrier as risk management tool </a:t>
            </a:r>
            <a:r>
              <a:rPr lang="en-US" dirty="0">
                <a:sym typeface="Wingdings" pitchFamily="2" charset="2"/>
              </a:rPr>
              <a:t> multi barriers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A23C-5464-445F-9F9E-1B1B96C331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F16B4-86F6-4469-A4ED-1B974F58E7E4}" type="slidenum">
              <a:rPr lang="en-US"/>
              <a:pPr/>
              <a:t>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CC37-9BBE-4936-9F37-9E08819D902A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A0DC-9F18-44CF-93E4-91A1D9F71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B806-C92B-4916-8987-4D0BF874B043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C01D-E950-4051-94B9-1E2E65340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A9B8-D519-4BD3-A52E-37F4192156D8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2C4A-B44F-40D1-BF21-2B794EFA8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85817E-E6D5-4B77-9658-2C7C9A5A30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3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019A-7ABE-4DF3-95E9-18578DB812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6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791F5-A3EA-4FE4-A2B2-361059622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DFB7-C615-47B3-98A9-BFC9CE074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86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63265-F745-40D2-8C30-E331968B8B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FCD9-E7C6-43FD-9573-4FB3DD7EFD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1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B953F-97D6-4EC9-BF36-BFB9241F84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82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F9709-978A-4526-9E37-26402E7F1E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90AF-E92C-4854-A082-DC9A013E3877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D66F-D1F8-4610-B5F4-BA757D7D3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A42C4-FE92-4D44-B418-3C397EEFC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C8F8-EE12-440E-B4BB-4E48A604E4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4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C85E9-ECE8-458E-875D-FE594D4DA5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23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8901B9-9DCD-425B-A0C1-1610A1860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39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EE1F5-E4C8-45C6-82EF-68D0BD6E9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37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0BCFB7-D001-410F-ADB3-A1D4ED5E0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2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AB070-2FE7-40DD-92D8-67CB8B9FC9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4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F84C-ECB7-49FF-B3AD-87DEF17D0B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EF251-B5C1-483B-918F-882D94846C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67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9A92E-2D04-4BD7-954C-54196C347B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8F2F-4427-4610-8B6D-848387E74A5C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A859-A620-40E1-8598-5F1FF4D4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52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0681-374D-4D62-A370-EB0B34A12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76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0A74-427A-4671-91A7-7A291DFA92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74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05EA-63BC-453A-AF81-1B9221959E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8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E242-620C-43E1-AD77-1039956B6A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75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D5DDA-4E2A-488E-9560-BA6D457611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26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F182-9F5B-4A31-BC6F-ED25B0A8E0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8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A218BD-D694-48BC-8333-44CFE75660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1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44E9E-1B39-4001-ACE7-5F6958590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9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2022D-1786-467B-BFBE-18D893B276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99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3E83-1C62-4B60-B970-A672BF8D4B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8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1D86-7334-489F-B6A3-12F1591A4716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E768-4557-41DD-B3C3-34E53005D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7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315E5-DCCC-4718-9406-71269A20D7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9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DA90A-F903-4C88-918C-CDB79C5C9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70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4BA3E-087F-4889-86FC-4BCA540743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16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E5B9-62A8-4C1D-B420-C6C347D132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2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DE80-7E55-4950-BF7B-6808FBD83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00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53FD1-0A8A-4636-8B99-AA4BAE827F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60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F7DE5-2171-4C64-AAFC-57AEFD2D6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5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CC10-511A-4EB6-90D6-3972A6F6AB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21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2942-E4F4-467D-ACAE-FE92561225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85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5CE399-14EC-4479-A20C-C8133DD6E0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A909-3BD5-4C32-B3E3-A56FF7B1602E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8830-E2A2-4045-A992-BFD925046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03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F4F7D9-9A55-4FA0-AE51-6664157E0E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7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FE03B-39A0-4192-A0AB-0A2CF5C7F37D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F01E-18BF-4A81-90B8-5F17BF70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7E66-E05A-4570-BC42-9BB9F16BCBD1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4172-16C7-4439-8BCE-29F2BC27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E26-4E27-43A8-97B3-9BA2CFCE6A6A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4B68-73A7-4ABF-8FD0-A0B4513F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53D4-EBC5-426D-BD72-4C82B97D5581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B41A-D46A-4338-BC9A-9213BA5E3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E33512-72EC-4381-8582-9D134CF7E8EF}" type="datetimeFigureOut">
              <a:rPr lang="en-US"/>
              <a:pPr>
                <a:defRPr/>
              </a:pPr>
              <a:t>15-Nov-11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22BCE-0732-4165-A2E1-44226E489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8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hangingPunct="0"/>
            <a:fld id="{43648FB5-0514-4A6F-BE6A-E344D4BBEB3A}" type="slidenum">
              <a:rPr lang="en-US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5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hangingPunct="0"/>
            <a:fld id="{6D5DEE2D-24F4-4854-B1FD-95203D7410F4}" type="slidenum">
              <a:rPr lang="en-US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eaLnBrk="0" hangingPunct="0"/>
            <a:fld id="{DE0EF362-DBBE-4110-A225-04FC5E4DA9CD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drc.ca/" TargetMode="External"/><Relationship Id="rId5" Type="http://schemas.openxmlformats.org/officeDocument/2006/relationships/hyperlink" Target="http://www.iwmi.org/" TargetMode="Externa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305800" cy="1981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The WHO-FAO-UNEP Guidelines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 dirty="0" smtClean="0">
                <a:solidFill>
                  <a:schemeClr val="bg1"/>
                </a:solidFill>
              </a:rPr>
              <a:t>Risk </a:t>
            </a:r>
            <a:r>
              <a:rPr lang="en-US" sz="3600" dirty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ssessment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chemeClr val="bg1"/>
                </a:solidFill>
              </a:rPr>
              <a:t>Mitigation </a:t>
            </a:r>
            <a:r>
              <a:rPr lang="en-US" sz="4000" dirty="0">
                <a:solidFill>
                  <a:schemeClr val="bg1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here Wastewater </a:t>
            </a:r>
            <a:r>
              <a:rPr lang="en-US" sz="4000" dirty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reatment </a:t>
            </a:r>
            <a:r>
              <a:rPr lang="en-US" sz="4000" dirty="0">
                <a:solidFill>
                  <a:schemeClr val="bg1"/>
                </a:solidFill>
              </a:rPr>
              <a:t>F</a:t>
            </a:r>
            <a:r>
              <a:rPr lang="en-US" sz="4000" dirty="0" smtClean="0">
                <a:solidFill>
                  <a:schemeClr val="bg1"/>
                </a:solidFill>
              </a:rPr>
              <a:t>ails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979714" y="3810000"/>
            <a:ext cx="7162800" cy="1600200"/>
          </a:xfrm>
        </p:spPr>
        <p:txBody>
          <a:bodyPr/>
          <a:lstStyle/>
          <a:p>
            <a:pPr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FFFF00"/>
                </a:solidFill>
              </a:rPr>
              <a:t>Pay </a:t>
            </a:r>
            <a:r>
              <a:rPr lang="en-US" sz="2800" dirty="0" smtClean="0">
                <a:solidFill>
                  <a:srgbClr val="FFFF00"/>
                </a:solidFill>
              </a:rPr>
              <a:t>Drechsel and Manzoor Qadir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525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International Water Management Institute (IWMI)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Fig 3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2209800"/>
            <a:ext cx="5029200" cy="4648200"/>
          </a:xfrm>
        </p:spPr>
      </p:pic>
      <p:pic>
        <p:nvPicPr>
          <p:cNvPr id="546819" name="Picture 3" descr="SANY00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20" name="Picture 4" descr="washing in markets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731657" y="152400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Supporting die-off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Display w/o recontamination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Safe washing &amp; refreshing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Safe cutting 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practices,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762000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MARKET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8868" name="Picture 4" descr="FFstand pip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4730750"/>
          </a:xfrm>
          <a:noFill/>
          <a:ln/>
        </p:spPr>
      </p:pic>
      <p:pic>
        <p:nvPicPr>
          <p:cNvPr id="548869" name="Picture 5" descr="img_8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0" name="Picture 6" descr="Foodsa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11" y="3389849"/>
            <a:ext cx="128905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1" name="Picture 7" descr="j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3371850"/>
            <a:ext cx="12795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3" name="Picture 9" descr="vineg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23137"/>
            <a:ext cx="202406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4" name="Picture 10" descr="Picture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5" name="Picture 11" descr="DSC0026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55" y="4939040"/>
            <a:ext cx="1981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6215390"/>
            <a:ext cx="54141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Effective &amp; safe vegetable washing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914400"/>
            <a:ext cx="2059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Kitchen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All results ARE translated into various extension and training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914" name="Group 4"/>
          <p:cNvGrpSpPr>
            <a:grpSpLocks/>
          </p:cNvGrpSpPr>
          <p:nvPr/>
        </p:nvGrpSpPr>
        <p:grpSpPr bwMode="auto">
          <a:xfrm>
            <a:off x="250825" y="0"/>
            <a:ext cx="9144000" cy="6858000"/>
            <a:chOff x="250" y="346"/>
            <a:chExt cx="5510" cy="3974"/>
          </a:xfrm>
        </p:grpSpPr>
        <p:pic>
          <p:nvPicPr>
            <p:cNvPr id="550915" name="Picture 5" descr="Flip Chart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346"/>
              <a:ext cx="2867" cy="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0916" name="Group 6"/>
            <p:cNvGrpSpPr>
              <a:grpSpLocks/>
            </p:cNvGrpSpPr>
            <p:nvPr/>
          </p:nvGrpSpPr>
          <p:grpSpPr bwMode="auto">
            <a:xfrm>
              <a:off x="2699" y="346"/>
              <a:ext cx="3061" cy="3974"/>
              <a:chOff x="2622" y="0"/>
              <a:chExt cx="3138" cy="4320"/>
            </a:xfrm>
          </p:grpSpPr>
          <p:pic>
            <p:nvPicPr>
              <p:cNvPr id="550917" name="Picture 7" descr="Flip Chart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2" y="0"/>
                <a:ext cx="3138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0918" name="Line 8"/>
              <p:cNvSpPr>
                <a:spLocks noChangeShapeType="1"/>
              </p:cNvSpPr>
              <p:nvPr/>
            </p:nvSpPr>
            <p:spPr bwMode="auto">
              <a:xfrm>
                <a:off x="4223" y="3330"/>
                <a:ext cx="136" cy="182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19" name="Line 9"/>
              <p:cNvSpPr>
                <a:spLocks noChangeShapeType="1"/>
              </p:cNvSpPr>
              <p:nvPr/>
            </p:nvSpPr>
            <p:spPr bwMode="auto">
              <a:xfrm flipV="1">
                <a:off x="4350" y="3267"/>
                <a:ext cx="453" cy="227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20" name="Line 10"/>
              <p:cNvSpPr>
                <a:spLocks noChangeShapeType="1"/>
              </p:cNvSpPr>
              <p:nvPr/>
            </p:nvSpPr>
            <p:spPr bwMode="auto">
              <a:xfrm flipH="1">
                <a:off x="4014" y="745"/>
                <a:ext cx="227" cy="2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21" name="Line 11"/>
              <p:cNvSpPr>
                <a:spLocks noChangeShapeType="1"/>
              </p:cNvSpPr>
              <p:nvPr/>
            </p:nvSpPr>
            <p:spPr bwMode="auto">
              <a:xfrm>
                <a:off x="3996" y="772"/>
                <a:ext cx="272" cy="22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5092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2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7691">
            <a:off x="1369055" y="1622968"/>
            <a:ext cx="348297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24" name="Picture 12" descr="CD Ca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5831">
            <a:off x="4953000" y="2514600"/>
            <a:ext cx="3490913" cy="33115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25" name="Text Box 8"/>
          <p:cNvSpPr txBox="1">
            <a:spLocks noChangeArrowheads="1"/>
          </p:cNvSpPr>
          <p:nvPr/>
        </p:nvSpPr>
        <p:spPr bwMode="auto">
          <a:xfrm rot="546381">
            <a:off x="1550662" y="276728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Free online at video.google.com</a:t>
            </a:r>
            <a:endParaRPr lang="ru-RU" sz="18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62" y="6077012"/>
            <a:ext cx="440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Supporting </a:t>
            </a:r>
            <a:r>
              <a:rPr lang="en-US" b="1" dirty="0" smtClean="0">
                <a:solidFill>
                  <a:srgbClr val="FF0000"/>
                </a:solidFill>
              </a:rPr>
              <a:t>FAO</a:t>
            </a:r>
            <a:r>
              <a:rPr lang="en-US" dirty="0" smtClean="0">
                <a:solidFill>
                  <a:srgbClr val="FF0000"/>
                </a:solidFill>
              </a:rPr>
              <a:t> Farmer Field School modules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862" y="435429"/>
            <a:ext cx="424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Multi-media Extension Material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52413"/>
            <a:ext cx="8991600" cy="1500187"/>
          </a:xfrm>
        </p:spPr>
        <p:txBody>
          <a:bodyPr anchor="t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Training of trainers, farmers, fast food sellers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33712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61" b="19643"/>
          <a:stretch/>
        </p:blipFill>
        <p:spPr>
          <a:xfrm>
            <a:off x="4094842" y="3907065"/>
            <a:ext cx="4495800" cy="2265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6" b="21098"/>
          <a:stretch/>
        </p:blipFill>
        <p:spPr>
          <a:xfrm>
            <a:off x="609600" y="1328057"/>
            <a:ext cx="4267200" cy="2188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4219" b="9855"/>
          <a:stretch/>
        </p:blipFill>
        <p:spPr>
          <a:xfrm>
            <a:off x="5410200" y="1295400"/>
            <a:ext cx="3365720" cy="22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143000"/>
          </a:xfrm>
        </p:spPr>
        <p:txBody>
          <a:bodyPr/>
          <a:lstStyle/>
          <a:p>
            <a:r>
              <a:rPr lang="en-US" sz="4000" b="1" dirty="0" smtClean="0"/>
              <a:t>Conclusions:</a:t>
            </a:r>
            <a:br>
              <a:rPr lang="en-US" sz="4000" b="1" dirty="0" smtClean="0"/>
            </a:br>
            <a:r>
              <a:rPr lang="en-US" sz="4000" b="1" dirty="0" smtClean="0"/>
              <a:t>Health risks </a:t>
            </a:r>
            <a:r>
              <a:rPr lang="en-US" sz="4000" b="1" dirty="0"/>
              <a:t>can be </a:t>
            </a:r>
            <a:r>
              <a:rPr lang="en-US" sz="4000" b="1" dirty="0" smtClean="0"/>
              <a:t>managed</a:t>
            </a:r>
            <a:endParaRPr lang="en-US" sz="4000" b="1" dirty="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3962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Risk management is possible at low </a:t>
            </a:r>
            <a:r>
              <a:rPr lang="en-US" sz="2800" dirty="0" smtClean="0"/>
              <a:t>cost also where wastewater treatment is only emerging</a:t>
            </a:r>
            <a:br>
              <a:rPr lang="en-US" sz="2800" dirty="0" smtClean="0"/>
            </a:br>
            <a:r>
              <a:rPr lang="en-US" sz="2800" dirty="0" smtClean="0"/>
              <a:t>(&gt;90% of disease burden down).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Combination </a:t>
            </a:r>
            <a:r>
              <a:rPr lang="en-US" sz="2800" dirty="0">
                <a:solidFill>
                  <a:schemeClr val="tx2"/>
                </a:solidFill>
              </a:rPr>
              <a:t>of </a:t>
            </a:r>
            <a:r>
              <a:rPr lang="en-US" sz="2800" dirty="0" smtClean="0">
                <a:solidFill>
                  <a:schemeClr val="tx2"/>
                </a:solidFill>
              </a:rPr>
              <a:t>treatment &amp; non-treatment options would be </a:t>
            </a:r>
            <a:r>
              <a:rPr lang="en-US" sz="2800" dirty="0" smtClean="0">
                <a:solidFill>
                  <a:schemeClr val="accent2"/>
                </a:solidFill>
              </a:rPr>
              <a:t>ideal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>
                <a:solidFill>
                  <a:schemeClr val="tx2"/>
                </a:solidFill>
              </a:rPr>
              <a:t>but also on-farm </a:t>
            </a:r>
            <a:r>
              <a:rPr lang="en-US" sz="2800" dirty="0" smtClean="0">
                <a:solidFill>
                  <a:schemeClr val="tx2"/>
                </a:solidFill>
              </a:rPr>
              <a:t>and/or </a:t>
            </a:r>
            <a:r>
              <a:rPr lang="en-US" sz="2800" dirty="0">
                <a:solidFill>
                  <a:schemeClr val="tx2"/>
                </a:solidFill>
              </a:rPr>
              <a:t>off-farm interventions </a:t>
            </a:r>
            <a:r>
              <a:rPr lang="en-US" sz="2800" dirty="0" smtClean="0">
                <a:solidFill>
                  <a:schemeClr val="tx2"/>
                </a:solidFill>
              </a:rPr>
              <a:t>alone can be very effective.</a:t>
            </a:r>
            <a:endParaRPr lang="en-US" sz="2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</a:t>
            </a:r>
            <a:r>
              <a:rPr lang="en-US" sz="2800" dirty="0" smtClean="0"/>
              <a:t>mpact &amp; cost-effectiveness </a:t>
            </a:r>
            <a:r>
              <a:rPr lang="en-US" sz="2800" dirty="0"/>
              <a:t>of </a:t>
            </a:r>
            <a:r>
              <a:rPr lang="en-US" sz="2800" dirty="0" smtClean="0"/>
              <a:t>these interventions depend on their adoption rate: this requires education</a:t>
            </a:r>
            <a:r>
              <a:rPr lang="en-US" sz="2800" dirty="0"/>
              <a:t>, incentives </a:t>
            </a:r>
            <a:r>
              <a:rPr lang="en-US" sz="2800" dirty="0" smtClean="0"/>
              <a:t>&amp; </a:t>
            </a:r>
            <a:r>
              <a:rPr lang="en-US" sz="2800" dirty="0"/>
              <a:t>social </a:t>
            </a:r>
            <a:r>
              <a:rPr lang="en-US" sz="2800" dirty="0" smtClean="0"/>
              <a:t>marketing (similar to hand wash campaigns).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9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789">
            <a:off x="5242497" y="1171685"/>
            <a:ext cx="3012608" cy="47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57200"/>
            <a:ext cx="920392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E2110"/>
                </a:solidFill>
              </a:rPr>
              <a:t>Free online references for further 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20">
            <a:off x="830397" y="1277791"/>
            <a:ext cx="3134857" cy="470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030101"/>
            <a:ext cx="633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5"/>
              </a:rPr>
              <a:t>www.iwmi.org</a:t>
            </a:r>
            <a:r>
              <a:rPr lang="en-US" sz="4000" dirty="0" smtClean="0"/>
              <a:t>  </a:t>
            </a:r>
            <a:r>
              <a:rPr lang="en-US" sz="4000" dirty="0" smtClean="0">
                <a:hlinkClick r:id="rId6"/>
              </a:rPr>
              <a:t>www.idrc.ca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46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4114800" y="2743200"/>
            <a:ext cx="4800600" cy="461665"/>
          </a:xfrm>
          <a:prstGeom prst="rect">
            <a:avLst/>
          </a:prstGeom>
          <a:gradFill rotWithShape="1">
            <a:gsLst>
              <a:gs pos="0">
                <a:schemeClr val="folHlink">
                  <a:alpha val="70000"/>
                </a:schemeClr>
              </a:gs>
              <a:gs pos="100000">
                <a:schemeClr val="folHlink">
                  <a:gamma/>
                  <a:tint val="31765"/>
                  <a:invGamma/>
                  <a:alpha val="24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2179" name="Picture 3" descr="Accr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581400" y="1600200"/>
            <a:ext cx="510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6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9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324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IWMI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is one of 15 international research centers supported by the network of 60 governments, banks, private foundations etc. collectively known as the </a:t>
            </a:r>
            <a:r>
              <a:rPr lang="en-US" sz="2800" b="1" dirty="0" smtClean="0"/>
              <a:t>Consultative Group on International Agricultural Research (CGIAR)</a:t>
            </a:r>
            <a:r>
              <a:rPr lang="en-US" sz="2800" dirty="0" smtClean="0"/>
              <a:t>. </a:t>
            </a:r>
          </a:p>
          <a:p>
            <a:endParaRPr lang="en-US" sz="10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IWMI</a:t>
            </a:r>
            <a:r>
              <a:rPr lang="en-US" sz="2800" dirty="0" smtClean="0"/>
              <a:t> is a non-profit organization with a staff of over 300 and offices in more than 10 countries across Asia and Africa.</a:t>
            </a:r>
          </a:p>
          <a:p>
            <a:endParaRPr lang="en-US" sz="1000" dirty="0" smtClean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IWMI</a:t>
            </a:r>
            <a:r>
              <a:rPr lang="en-US" sz="2800" dirty="0" smtClean="0">
                <a:solidFill>
                  <a:schemeClr val="accent1"/>
                </a:solidFill>
              </a:rPr>
              <a:t>'</a:t>
            </a:r>
            <a:r>
              <a:rPr lang="en-US" sz="2800" dirty="0" smtClean="0"/>
              <a:t>s Mission is to improve the management of land and water resources for food, livelihoods 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746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7257" y="29029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000" b="1" dirty="0" smtClean="0"/>
              <a:t>Wastewater research within IWMI</a:t>
            </a:r>
            <a:endParaRPr lang="en-US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One </a:t>
            </a:r>
            <a:r>
              <a:rPr lang="en-US" sz="2600" b="1" dirty="0" smtClean="0">
                <a:solidFill>
                  <a:schemeClr val="accent1"/>
                </a:solidFill>
              </a:rPr>
              <a:t>IWMI</a:t>
            </a:r>
            <a:r>
              <a:rPr lang="en-US" sz="2600" dirty="0" smtClean="0"/>
              <a:t> research division is on </a:t>
            </a:r>
            <a:r>
              <a:rPr lang="en-US" sz="2600" b="1" dirty="0" smtClean="0"/>
              <a:t>Water Quality, Health &amp; Environment</a:t>
            </a:r>
            <a:r>
              <a:rPr lang="en-US" sz="2600" dirty="0" smtClean="0"/>
              <a:t>, where we work closely with WHO and FAO on the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safe use of wastewater and excreta in agriculture</a:t>
            </a:r>
            <a:r>
              <a:rPr lang="en-US" sz="2600" dirty="0" smtClean="0"/>
              <a:t>.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IWMI is specialized on low-income regions where conventional treatment has low coverage and impact.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/>
              <a:t>Areas of research:</a:t>
            </a:r>
            <a:endParaRPr lang="en-US" sz="2600" b="1" dirty="0"/>
          </a:p>
          <a:p>
            <a:pPr marL="682625" lvl="1" indent="-334963" eaLnBrk="1" hangingPunct="1">
              <a:lnSpc>
                <a:spcPct val="90000"/>
              </a:lnSpc>
              <a:defRPr/>
            </a:pPr>
            <a:r>
              <a:rPr lang="en-US" sz="2200" dirty="0" smtClean="0"/>
              <a:t>Assessing health risks </a:t>
            </a:r>
            <a:r>
              <a:rPr lang="en-US" sz="2200" dirty="0"/>
              <a:t>(Quantitative microbial risk </a:t>
            </a:r>
            <a:r>
              <a:rPr lang="en-US" sz="2200" dirty="0" smtClean="0"/>
              <a:t>assessment, </a:t>
            </a:r>
            <a:r>
              <a:rPr lang="en-US" sz="2200" dirty="0"/>
              <a:t>QMRA</a:t>
            </a:r>
            <a:r>
              <a:rPr lang="en-US" sz="2200" dirty="0" smtClean="0"/>
              <a:t>)</a:t>
            </a:r>
          </a:p>
          <a:p>
            <a:pPr marL="682625" lvl="1" indent="-334963" eaLnBrk="1" hangingPunct="1">
              <a:lnSpc>
                <a:spcPct val="90000"/>
              </a:lnSpc>
              <a:defRPr/>
            </a:pPr>
            <a:r>
              <a:rPr lang="en-US" sz="2200" dirty="0" smtClean="0"/>
              <a:t>Exploring risk mitigation options (participatory research)</a:t>
            </a:r>
          </a:p>
          <a:p>
            <a:pPr marL="682625" lvl="1" indent="-334963" eaLnBrk="1" hangingPunct="1">
              <a:lnSpc>
                <a:spcPct val="90000"/>
              </a:lnSpc>
              <a:defRPr/>
            </a:pPr>
            <a:r>
              <a:rPr lang="en-US" sz="2200" dirty="0" smtClean="0"/>
              <a:t>Assessing costs and cost effectiveness of interventions</a:t>
            </a:r>
          </a:p>
          <a:p>
            <a:pPr marL="682625" lvl="1" indent="-334963" eaLnBrk="1" hangingPunct="1">
              <a:lnSpc>
                <a:spcPct val="90000"/>
              </a:lnSpc>
              <a:defRPr/>
            </a:pPr>
            <a:r>
              <a:rPr lang="en-US" sz="2200" dirty="0" smtClean="0"/>
              <a:t>Assessing options to increase the adoption of interventions</a:t>
            </a:r>
          </a:p>
          <a:p>
            <a:pPr marL="682625" lvl="1" indent="-334963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200" b="1" dirty="0" smtClean="0"/>
              <a:t>Mapping g</a:t>
            </a:r>
            <a:r>
              <a:rPr lang="en-US" sz="2200" b="1" dirty="0" smtClean="0"/>
              <a:t>lobal </a:t>
            </a:r>
            <a:r>
              <a:rPr lang="en-US" sz="2200" b="1" dirty="0" smtClean="0"/>
              <a:t>wastewater </a:t>
            </a:r>
            <a:r>
              <a:rPr lang="en-US" sz="2200" b="1" dirty="0" smtClean="0"/>
              <a:t>use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20000"/>
              </a:lnSpc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ym typeface="Wingdings" pitchFamily="2" charset="2"/>
              </a:rPr>
              <a:t>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3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457200"/>
            <a:ext cx="8229600" cy="5257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755650" y="3021013"/>
            <a:ext cx="7894638" cy="2595562"/>
            <a:chOff x="755714" y="3020581"/>
            <a:chExt cx="7894574" cy="2595994"/>
          </a:xfrm>
        </p:grpSpPr>
        <p:grpSp>
          <p:nvGrpSpPr>
            <p:cNvPr id="17413" name="Group 3"/>
            <p:cNvGrpSpPr>
              <a:grpSpLocks/>
            </p:cNvGrpSpPr>
            <p:nvPr/>
          </p:nvGrpSpPr>
          <p:grpSpPr bwMode="auto">
            <a:xfrm>
              <a:off x="1066800" y="3200400"/>
              <a:ext cx="7583488" cy="2416175"/>
              <a:chOff x="1066800" y="3200400"/>
              <a:chExt cx="7584084" cy="241586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066861" y="3199998"/>
                <a:ext cx="76205" cy="76203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16" name="TextBox 2"/>
              <p:cNvSpPr txBox="1">
                <a:spLocks noChangeArrowheads="1"/>
              </p:cNvSpPr>
              <p:nvPr/>
            </p:nvSpPr>
            <p:spPr bwMode="auto">
              <a:xfrm>
                <a:off x="4957950" y="4631375"/>
                <a:ext cx="3692934" cy="984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IWMI </a:t>
                </a:r>
                <a:r>
                  <a:rPr lang="en-US" b="1" dirty="0" smtClean="0"/>
                  <a:t>Offices 2010</a:t>
                </a:r>
                <a:endParaRPr lang="en-US" b="1" dirty="0"/>
              </a:p>
              <a:p>
                <a:pPr eaLnBrk="1" hangingPunct="1"/>
                <a:endParaRPr lang="en-US" sz="400" b="1" dirty="0"/>
              </a:p>
              <a:p>
                <a:pPr eaLnBrk="1" hangingPunct="1"/>
                <a:r>
                  <a:rPr lang="en-US" b="1" dirty="0"/>
                  <a:t>Water Quality, Heath &amp; Environment</a:t>
                </a:r>
              </a:p>
              <a:p>
                <a:pPr eaLnBrk="1" hangingPunct="1"/>
                <a:r>
                  <a:rPr lang="en-US" b="1" dirty="0"/>
                  <a:t>Other IWMI projects</a:t>
                </a:r>
              </a:p>
            </p:txBody>
          </p:sp>
        </p:grpSp>
        <p:sp>
          <p:nvSpPr>
            <p:cNvPr id="17414" name="TextBox 2"/>
            <p:cNvSpPr txBox="1">
              <a:spLocks noChangeArrowheads="1"/>
            </p:cNvSpPr>
            <p:nvPr/>
          </p:nvSpPr>
          <p:spPr bwMode="auto">
            <a:xfrm>
              <a:off x="755714" y="3020581"/>
              <a:ext cx="7745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 b="1"/>
                <a:t>Ouagadougou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7600" y="5277856"/>
            <a:ext cx="1676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600" b="1" dirty="0" smtClean="0">
                <a:latin typeface="Arial" pitchFamily="34" charset="0"/>
              </a:rPr>
              <a:t>Advising WHO, USAID, World Bank</a:t>
            </a:r>
            <a:endParaRPr lang="en-US" sz="2800" dirty="0"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179780"/>
            <a:ext cx="2825951" cy="4883344"/>
            <a:chOff x="533400" y="1179780"/>
            <a:chExt cx="2825951" cy="48833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79780"/>
              <a:ext cx="2825951" cy="4297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86886" y="5693792"/>
              <a:ext cx="2154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2012 edition in work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98617" y="1448647"/>
            <a:ext cx="3624691" cy="4362609"/>
            <a:chOff x="5198617" y="1448647"/>
            <a:chExt cx="3624691" cy="4362609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48647"/>
              <a:ext cx="2514600" cy="3480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 descr="1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691" y="1826599"/>
              <a:ext cx="2406617" cy="3544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41BNvYxi9w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474" y="2011357"/>
              <a:ext cx="2426326" cy="3544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617" y="2298975"/>
              <a:ext cx="2436148" cy="3512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81688"/>
            <a:ext cx="3743325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08" y="1022255"/>
            <a:ext cx="3683000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443828" y="5427379"/>
            <a:ext cx="8305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… but is not available or has little coverage in many regions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88803" name="Group 3"/>
          <p:cNvGrpSpPr>
            <a:grpSpLocks/>
          </p:cNvGrpSpPr>
          <p:nvPr/>
        </p:nvGrpSpPr>
        <p:grpSpPr bwMode="auto">
          <a:xfrm>
            <a:off x="2438400" y="2096852"/>
            <a:ext cx="9109945" cy="3330527"/>
            <a:chOff x="240" y="1503"/>
            <a:chExt cx="5065" cy="1649"/>
          </a:xfrm>
        </p:grpSpPr>
        <p:grpSp>
          <p:nvGrpSpPr>
            <p:cNvPr id="588804" name="Group 4"/>
            <p:cNvGrpSpPr>
              <a:grpSpLocks/>
            </p:cNvGrpSpPr>
            <p:nvPr/>
          </p:nvGrpSpPr>
          <p:grpSpPr bwMode="auto">
            <a:xfrm>
              <a:off x="240" y="1503"/>
              <a:ext cx="2112" cy="1649"/>
              <a:chOff x="240" y="1503"/>
              <a:chExt cx="2112" cy="1649"/>
            </a:xfrm>
          </p:grpSpPr>
          <p:sp>
            <p:nvSpPr>
              <p:cNvPr id="588805" name="Line 5"/>
              <p:cNvSpPr>
                <a:spLocks noChangeShapeType="1"/>
              </p:cNvSpPr>
              <p:nvPr/>
            </p:nvSpPr>
            <p:spPr bwMode="auto">
              <a:xfrm>
                <a:off x="1271" y="1503"/>
                <a:ext cx="0" cy="164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US" sz="1600" smtClean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88806" name="AutoShape 6"/>
              <p:cNvSpPr>
                <a:spLocks noChangeArrowheads="1"/>
              </p:cNvSpPr>
              <p:nvPr/>
            </p:nvSpPr>
            <p:spPr bwMode="auto">
              <a:xfrm>
                <a:off x="288" y="1632"/>
                <a:ext cx="864" cy="384"/>
              </a:xfrm>
              <a:prstGeom prst="homePlate">
                <a:avLst>
                  <a:gd name="adj" fmla="val 56250"/>
                </a:avLst>
              </a:prstGeom>
              <a:solidFill>
                <a:srgbClr val="FFFF99"/>
              </a:solidFill>
              <a:ln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Wastewater </a:t>
                </a:r>
                <a:b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</a:b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generation</a:t>
                </a:r>
              </a:p>
            </p:txBody>
          </p:sp>
          <p:sp>
            <p:nvSpPr>
              <p:cNvPr id="588807" name="Rectangle 7"/>
              <p:cNvSpPr>
                <a:spLocks noChangeArrowheads="1"/>
              </p:cNvSpPr>
              <p:nvPr/>
            </p:nvSpPr>
            <p:spPr bwMode="auto">
              <a:xfrm>
                <a:off x="1488" y="1632"/>
                <a:ext cx="816" cy="384"/>
              </a:xfrm>
              <a:prstGeom prst="rect">
                <a:avLst/>
              </a:prstGeom>
              <a:solidFill>
                <a:srgbClr val="FFFF99"/>
              </a:solidFill>
              <a:ln w="12700" algn="ctr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Consumer</a:t>
                </a:r>
                <a:endParaRPr lang="de-DE" sz="1600" smtClean="0">
                  <a:solidFill>
                    <a:srgbClr val="000000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588808" name="AutoShape 8"/>
              <p:cNvSpPr>
                <a:spLocks noChangeArrowheads="1"/>
              </p:cNvSpPr>
              <p:nvPr/>
            </p:nvSpPr>
            <p:spPr bwMode="auto">
              <a:xfrm>
                <a:off x="240" y="2108"/>
                <a:ext cx="864" cy="768"/>
              </a:xfrm>
              <a:prstGeom prst="flowChartPredefinedProcess">
                <a:avLst/>
              </a:prstGeom>
              <a:solidFill>
                <a:srgbClr val="99FF66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Wastewater </a:t>
                </a:r>
                <a:b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</a:b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treatment</a:t>
                </a:r>
              </a:p>
            </p:txBody>
          </p:sp>
          <p:sp>
            <p:nvSpPr>
              <p:cNvPr id="588809" name="AutoShape 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12" cy="768"/>
              </a:xfrm>
              <a:prstGeom prst="flowChartPredefinedProcess">
                <a:avLst/>
              </a:prstGeom>
              <a:solidFill>
                <a:srgbClr val="FFE473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Safe </a:t>
                </a:r>
                <a:b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</a:br>
                <a:r>
                  <a:rPr lang="en-GB" sz="1600" smtClean="0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rPr>
                  <a:t>produce</a:t>
                </a:r>
              </a:p>
            </p:txBody>
          </p:sp>
        </p:grpSp>
        <p:sp>
          <p:nvSpPr>
            <p:cNvPr id="588810" name="Text Box 10"/>
            <p:cNvSpPr txBox="1">
              <a:spLocks noChangeArrowheads="1"/>
            </p:cNvSpPr>
            <p:nvPr/>
          </p:nvSpPr>
          <p:spPr bwMode="auto">
            <a:xfrm>
              <a:off x="5088" y="2160"/>
              <a:ext cx="217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smtClean="0">
                  <a:solidFill>
                    <a:srgbClr val="FFFFFF"/>
                  </a:solidFill>
                  <a:latin typeface="Arial" charset="0"/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868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Safety concept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Wastewater treatment is the key barrier for risk reduction (WHO 1989) …</a:t>
            </a:r>
          </a:p>
        </p:txBody>
      </p:sp>
    </p:spTree>
    <p:extLst>
      <p:ext uri="{BB962C8B-B14F-4D97-AF65-F5344CB8AC3E}">
        <p14:creationId xmlns:p14="http://schemas.microsoft.com/office/powerpoint/2010/main" val="3225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04800" y="1447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82" name="Group 42"/>
          <p:cNvGrpSpPr>
            <a:grpSpLocks/>
          </p:cNvGrpSpPr>
          <p:nvPr/>
        </p:nvGrpSpPr>
        <p:grpSpPr bwMode="auto">
          <a:xfrm>
            <a:off x="217262" y="2070554"/>
            <a:ext cx="8991600" cy="4114800"/>
            <a:chOff x="576" y="3000"/>
            <a:chExt cx="5664" cy="2592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593" y="3000"/>
              <a:ext cx="5647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 typeface="Arial" charset="0"/>
                <a:buNone/>
              </a:pPr>
              <a:endParaRPr lang="en-US" sz="2800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624" y="3336"/>
              <a:ext cx="0" cy="2178"/>
            </a:xfrm>
            <a:prstGeom prst="line">
              <a:avLst/>
            </a:prstGeom>
            <a:noFill/>
            <a:ln w="57150" cap="rnd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626" y="3624"/>
              <a:ext cx="902" cy="384"/>
            </a:xfrm>
            <a:prstGeom prst="homePlate">
              <a:avLst>
                <a:gd name="adj" fmla="val 58724"/>
              </a:avLst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600">
                  <a:latin typeface="Arial" charset="0"/>
                  <a:cs typeface="Times New Roman" pitchFamily="18" charset="0"/>
                </a:rPr>
              </a:br>
              <a:r>
                <a:rPr lang="en-GB" sz="1600">
                  <a:latin typeface="Arial" charset="0"/>
                  <a:cs typeface="Times New Roman" pitchFamily="18" charset="0"/>
                </a:rPr>
                <a:t>generation</a:t>
              </a: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779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Farm worker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2832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Traders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884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Kitchen staff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037" y="3624"/>
              <a:ext cx="852" cy="38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Arial" charset="0"/>
                  <a:cs typeface="Times New Roman" pitchFamily="18" charset="0"/>
                </a:rPr>
                <a:t>Consumer</a:t>
              </a:r>
              <a:endParaRPr lang="de-DE" sz="1600" b="1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576" y="4100"/>
              <a:ext cx="902" cy="768"/>
            </a:xfrm>
            <a:prstGeom prst="flowChartPredefinedProcess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treatment</a:t>
              </a:r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1779" y="4056"/>
              <a:ext cx="802" cy="864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Safe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Irrigation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Practices</a:t>
              </a:r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2832" y="4056"/>
              <a:ext cx="802" cy="841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Hygienic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Handling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Practices</a:t>
              </a:r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3884" y="4056"/>
              <a:ext cx="802" cy="864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Safe food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 washing and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preparation 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4987" y="4104"/>
              <a:ext cx="952" cy="768"/>
            </a:xfrm>
            <a:prstGeom prst="flowChartPredefinedProcess">
              <a:avLst/>
            </a:prstGeom>
            <a:solidFill>
              <a:srgbClr val="FFE473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Awareness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creation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to create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demand for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safe produce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2122" y="5220"/>
              <a:ext cx="28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b="1" dirty="0" smtClean="0">
                  <a:solidFill>
                    <a:srgbClr val="C00000"/>
                  </a:solidFill>
                  <a:latin typeface="Arial" charset="0"/>
                  <a:cs typeface="Times New Roman" pitchFamily="18" charset="0"/>
                </a:rPr>
                <a:t>Multi-barrier approach for </a:t>
              </a:r>
              <a:br>
                <a:rPr lang="en-GB" b="1" dirty="0" smtClean="0">
                  <a:solidFill>
                    <a:srgbClr val="C00000"/>
                  </a:solidFill>
                  <a:latin typeface="Arial" charset="0"/>
                  <a:cs typeface="Times New Roman" pitchFamily="18" charset="0"/>
                </a:rPr>
              </a:br>
              <a:r>
                <a:rPr lang="en-GB" b="1" dirty="0" smtClean="0">
                  <a:solidFill>
                    <a:srgbClr val="C00000"/>
                  </a:solidFill>
                  <a:latin typeface="Arial" charset="0"/>
                  <a:cs typeface="Times New Roman" pitchFamily="18" charset="0"/>
                </a:rPr>
                <a:t>health risk reduction</a:t>
              </a:r>
              <a:endParaRPr lang="en-US" b="1" dirty="0">
                <a:solidFill>
                  <a:srgbClr val="C0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2698" y="357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3751" y="3501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4828" y="349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762000" y="1573439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dirty="0"/>
              <a:t> </a:t>
            </a:r>
            <a:r>
              <a:rPr lang="en-US" sz="2000" dirty="0"/>
              <a:t>Irrigation water </a:t>
            </a:r>
            <a:br>
              <a:rPr lang="en-US" sz="2000" dirty="0"/>
            </a:br>
            <a:r>
              <a:rPr lang="en-US" sz="2000" dirty="0"/>
              <a:t>quality thresholds</a:t>
            </a:r>
          </a:p>
        </p:txBody>
      </p:sp>
      <p:grpSp>
        <p:nvGrpSpPr>
          <p:cNvPr id="35881" name="Group 41"/>
          <p:cNvGrpSpPr>
            <a:grpSpLocks/>
          </p:cNvGrpSpPr>
          <p:nvPr/>
        </p:nvGrpSpPr>
        <p:grpSpPr bwMode="auto">
          <a:xfrm>
            <a:off x="228600" y="2819400"/>
            <a:ext cx="8364538" cy="2286000"/>
            <a:chOff x="144" y="1776"/>
            <a:chExt cx="5269" cy="1440"/>
          </a:xfrm>
        </p:grpSpPr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92" y="1904"/>
              <a:ext cx="864" cy="384"/>
            </a:xfrm>
            <a:prstGeom prst="homePlate">
              <a:avLst>
                <a:gd name="adj" fmla="val 56250"/>
              </a:avLst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600">
                  <a:latin typeface="Arial" charset="0"/>
                  <a:cs typeface="Times New Roman" pitchFamily="18" charset="0"/>
                </a:rPr>
              </a:br>
              <a:r>
                <a:rPr lang="en-GB" sz="1600">
                  <a:latin typeface="Arial" charset="0"/>
                  <a:cs typeface="Times New Roman" pitchFamily="18" charset="0"/>
                </a:rPr>
                <a:t>generation</a:t>
              </a:r>
            </a:p>
          </p:txBody>
        </p:sp>
        <p:sp>
          <p:nvSpPr>
            <p:cNvPr id="35864" name="AutoShape 24"/>
            <p:cNvSpPr>
              <a:spLocks noChangeArrowheads="1"/>
            </p:cNvSpPr>
            <p:nvPr/>
          </p:nvSpPr>
          <p:spPr bwMode="auto">
            <a:xfrm>
              <a:off x="144" y="2380"/>
              <a:ext cx="864" cy="768"/>
            </a:xfrm>
            <a:prstGeom prst="flowChartPredefinedProcess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  <a:cs typeface="Times New Roman" pitchFamily="18" charset="0"/>
                </a:rPr>
                <a:t>Wastewater </a:t>
              </a:r>
              <a:br>
                <a:rPr lang="en-GB" sz="1400">
                  <a:latin typeface="Arial" charset="0"/>
                  <a:cs typeface="Times New Roman" pitchFamily="18" charset="0"/>
                </a:rPr>
              </a:br>
              <a:r>
                <a:rPr lang="en-GB" sz="1400">
                  <a:latin typeface="Arial" charset="0"/>
                  <a:cs typeface="Times New Roman" pitchFamily="18" charset="0"/>
                </a:rPr>
                <a:t>treatment</a:t>
              </a:r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1144" y="177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7" name="AutoShape 37"/>
            <p:cNvSpPr>
              <a:spLocks noChangeArrowheads="1"/>
            </p:cNvSpPr>
            <p:nvPr/>
          </p:nvSpPr>
          <p:spPr bwMode="auto">
            <a:xfrm>
              <a:off x="1303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Farm worker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78" name="AutoShape 38"/>
            <p:cNvSpPr>
              <a:spLocks noChangeArrowheads="1"/>
            </p:cNvSpPr>
            <p:nvPr/>
          </p:nvSpPr>
          <p:spPr bwMode="auto">
            <a:xfrm>
              <a:off x="2356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dirty="0" smtClean="0">
                  <a:latin typeface="Arial" charset="0"/>
                  <a:cs typeface="Times New Roman" pitchFamily="18" charset="0"/>
                </a:rPr>
                <a:t>Traders</a:t>
              </a:r>
              <a:endParaRPr lang="de-DE" sz="160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79" name="AutoShape 39"/>
            <p:cNvSpPr>
              <a:spLocks noChangeArrowheads="1"/>
            </p:cNvSpPr>
            <p:nvPr/>
          </p:nvSpPr>
          <p:spPr bwMode="auto">
            <a:xfrm>
              <a:off x="3408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  <a:cs typeface="Times New Roman" pitchFamily="18" charset="0"/>
                </a:rPr>
                <a:t>Kitchen</a:t>
              </a:r>
              <a:r>
                <a:rPr lang="en-GB" sz="1000">
                  <a:latin typeface="Arial" charset="0"/>
                  <a:cs typeface="Times New Roman" pitchFamily="18" charset="0"/>
                </a:rPr>
                <a:t> </a:t>
              </a:r>
              <a:r>
                <a:rPr lang="en-GB" sz="1600">
                  <a:latin typeface="Arial" charset="0"/>
                  <a:cs typeface="Times New Roman" pitchFamily="18" charset="0"/>
                </a:rPr>
                <a:t>staff</a:t>
              </a:r>
              <a:endParaRPr lang="de-DE" sz="160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4561" y="1920"/>
              <a:ext cx="852" cy="38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latin typeface="Arial" charset="0"/>
                  <a:cs typeface="Times New Roman" pitchFamily="18" charset="0"/>
                </a:rPr>
                <a:t>Consumer</a:t>
              </a:r>
              <a:endParaRPr lang="de-DE" sz="1600" b="1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286000" y="381000"/>
            <a:ext cx="5176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1989 WHO Guidelines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1872343" y="383085"/>
            <a:ext cx="558563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WHO-FAO-UNEP (2006)</a:t>
            </a:r>
            <a:endParaRPr lang="en-US" sz="4400" dirty="0"/>
          </a:p>
        </p:txBody>
      </p: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5747656" y="1905000"/>
            <a:ext cx="2401888" cy="838200"/>
            <a:chOff x="3600" y="1200"/>
            <a:chExt cx="1513" cy="528"/>
          </a:xfrm>
        </p:grpSpPr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3600" y="1200"/>
              <a:ext cx="151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dirty="0">
                  <a:sym typeface="Wingdings" pitchFamily="2" charset="2"/>
                </a:rPr>
                <a:t> </a:t>
              </a:r>
              <a:r>
                <a:rPr lang="en-US" sz="2000" dirty="0">
                  <a:sym typeface="Wingdings" pitchFamily="2" charset="2"/>
                </a:rPr>
                <a:t>Health-based targets</a:t>
              </a:r>
            </a:p>
            <a:p>
              <a:pPr eaLnBrk="0" hangingPunct="0">
                <a:spcBef>
                  <a:spcPct val="20000"/>
                </a:spcBef>
                <a:buFont typeface="Arial" charset="0"/>
                <a:buNone/>
              </a:pPr>
              <a:endParaRPr lang="en-US" sz="2000" dirty="0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>
              <a:off x="4368" y="1440"/>
              <a:ext cx="0" cy="288"/>
            </a:xfrm>
            <a:prstGeom prst="line">
              <a:avLst/>
            </a:prstGeom>
            <a:noFill/>
            <a:ln w="76200">
              <a:solidFill>
                <a:srgbClr val="FE21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 flipV="1">
            <a:off x="2971800" y="5118554"/>
            <a:ext cx="22860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416425" y="5151892"/>
            <a:ext cx="18824" cy="442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38800" y="5151892"/>
            <a:ext cx="228600" cy="442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ine 45"/>
          <p:cNvSpPr>
            <a:spLocks noChangeShapeType="1"/>
          </p:cNvSpPr>
          <p:nvPr/>
        </p:nvSpPr>
        <p:spPr bwMode="auto">
          <a:xfrm>
            <a:off x="1828800" y="2236560"/>
            <a:ext cx="0" cy="367394"/>
          </a:xfrm>
          <a:prstGeom prst="line">
            <a:avLst/>
          </a:prstGeom>
          <a:noFill/>
          <a:ln w="76200">
            <a:solidFill>
              <a:srgbClr val="FE211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/>
      <p:bldP spid="35874" grpId="1"/>
      <p:bldP spid="35884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1500187"/>
          </a:xfrm>
        </p:spPr>
        <p:txBody>
          <a:bodyPr anchor="t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Risk mitigation measures IWMI works on: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Farm based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Market based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Kitchen based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Policy based (WHO and USAID Guidelines, National policy work)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5470525" y="-3175"/>
            <a:ext cx="3280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Drip and furrow irrigation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Sedimentation ponds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Cessation of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irrigation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Filter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Limited soil </a:t>
            </a: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splash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Improved water fetching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Increased retention 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200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On-farm </a:t>
            </a:r>
            <a:r>
              <a:rPr lang="en-US" sz="2200" dirty="0" smtClean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treatment ponds</a:t>
            </a:r>
            <a:endParaRPr lang="en-US" sz="2200" dirty="0">
              <a:solidFill>
                <a:schemeClr val="hlink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2200" dirty="0">
              <a:solidFill>
                <a:schemeClr val="hlin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cap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8221"/>
            <a:ext cx="4953000" cy="41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rip tamale_sm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5488"/>
            <a:ext cx="4191000" cy="37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4770" name="Picture 2" descr="Full SSF setu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2971800"/>
            <a:ext cx="4953000" cy="3886200"/>
          </a:xfrm>
        </p:spPr>
      </p:pic>
      <p:sp>
        <p:nvSpPr>
          <p:cNvPr id="2" name="TextBox 1"/>
          <p:cNvSpPr txBox="1"/>
          <p:nvPr/>
        </p:nvSpPr>
        <p:spPr>
          <a:xfrm>
            <a:off x="446587" y="152400"/>
            <a:ext cx="1648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FARM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MI-new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449</Words>
  <Application>Microsoft Office PowerPoint</Application>
  <PresentationFormat>On-screen Show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IWMI-new_1</vt:lpstr>
      <vt:lpstr>Custom Design</vt:lpstr>
      <vt:lpstr>1_Custom Design</vt:lpstr>
      <vt:lpstr>2_Custom Design</vt:lpstr>
      <vt:lpstr>The WHO-FAO-UNEP Guidelines: Risk Assessment and Mitigation Where Wastewater Treatment Fails</vt:lpstr>
      <vt:lpstr>PowerPoint Presentation</vt:lpstr>
      <vt:lpstr>Wastewater research within IWMI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results ARE translated into various extension and training materials </vt:lpstr>
      <vt:lpstr>PowerPoint Presentation</vt:lpstr>
      <vt:lpstr>PowerPoint Presentation</vt:lpstr>
      <vt:lpstr>Conclusions: Health risks can be managed</vt:lpstr>
      <vt:lpstr>PowerPoint Presentation</vt:lpstr>
      <vt:lpstr>PowerPoint Presentation</vt:lpstr>
    </vt:vector>
  </TitlesOfParts>
  <Company>IWMI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incentives and cost-effectiveneness of ...</dc:title>
  <dc:creator>Drechsel, Pay</dc:creator>
  <cp:lastModifiedBy>Qadir</cp:lastModifiedBy>
  <cp:revision>141</cp:revision>
  <dcterms:created xsi:type="dcterms:W3CDTF">2010-08-06T03:47:26Z</dcterms:created>
  <dcterms:modified xsi:type="dcterms:W3CDTF">2011-11-15T05:41:40Z</dcterms:modified>
</cp:coreProperties>
</file>