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85" r:id="rId2"/>
    <p:sldId id="321" r:id="rId3"/>
    <p:sldId id="307" r:id="rId4"/>
    <p:sldId id="314" r:id="rId5"/>
    <p:sldId id="308" r:id="rId6"/>
    <p:sldId id="316" r:id="rId7"/>
    <p:sldId id="320" r:id="rId8"/>
    <p:sldId id="297" r:id="rId9"/>
    <p:sldId id="319" r:id="rId10"/>
    <p:sldId id="318" r:id="rId11"/>
  </p:sldIdLst>
  <p:sldSz cx="9144000" cy="6858000" type="screen4x3"/>
  <p:notesSz cx="6794500" cy="9906000"/>
  <p:custShowLst>
    <p:custShow name="Zielgruppenpräsentation 1" id="0">
      <p:sldLst>
        <p:sld r:id="rId2"/>
        <p:sld r:id="rId4"/>
        <p:sld r:id="rId5"/>
        <p:sld r:id="rId6"/>
        <p:sld r:id="rId7"/>
        <p:sld r:id="rId9"/>
        <p:sld r:id="rId10"/>
        <p:sld r:id="rId11"/>
      </p:sldLst>
    </p:custShow>
  </p:custShowLst>
  <p:custDataLst>
    <p:tags r:id="rId14"/>
  </p:custDataLst>
  <p:defaultTextStyle>
    <a:defPPr>
      <a:defRPr lang="de-DE"/>
    </a:defPPr>
    <a:lvl1pPr algn="l" rtl="0" eaLnBrk="0" fontAlgn="base" hangingPunct="0">
      <a:spcBef>
        <a:spcPct val="0"/>
      </a:spcBef>
      <a:spcAft>
        <a:spcPct val="0"/>
      </a:spcAft>
      <a:defRPr sz="1000" kern="1200">
        <a:solidFill>
          <a:schemeClr val="tx1"/>
        </a:solidFill>
        <a:latin typeface="Arial" charset="0"/>
        <a:ea typeface="+mn-ea"/>
        <a:cs typeface="+mn-cs"/>
      </a:defRPr>
    </a:lvl1pPr>
    <a:lvl2pPr marL="457200" algn="l" rtl="0" eaLnBrk="0" fontAlgn="base" hangingPunct="0">
      <a:spcBef>
        <a:spcPct val="0"/>
      </a:spcBef>
      <a:spcAft>
        <a:spcPct val="0"/>
      </a:spcAft>
      <a:defRPr sz="1000" kern="1200">
        <a:solidFill>
          <a:schemeClr val="tx1"/>
        </a:solidFill>
        <a:latin typeface="Arial" charset="0"/>
        <a:ea typeface="+mn-ea"/>
        <a:cs typeface="+mn-cs"/>
      </a:defRPr>
    </a:lvl2pPr>
    <a:lvl3pPr marL="914400" algn="l" rtl="0" eaLnBrk="0" fontAlgn="base" hangingPunct="0">
      <a:spcBef>
        <a:spcPct val="0"/>
      </a:spcBef>
      <a:spcAft>
        <a:spcPct val="0"/>
      </a:spcAft>
      <a:defRPr sz="1000" kern="1200">
        <a:solidFill>
          <a:schemeClr val="tx1"/>
        </a:solidFill>
        <a:latin typeface="Arial" charset="0"/>
        <a:ea typeface="+mn-ea"/>
        <a:cs typeface="+mn-cs"/>
      </a:defRPr>
    </a:lvl3pPr>
    <a:lvl4pPr marL="1371600" algn="l" rtl="0" eaLnBrk="0" fontAlgn="base" hangingPunct="0">
      <a:spcBef>
        <a:spcPct val="0"/>
      </a:spcBef>
      <a:spcAft>
        <a:spcPct val="0"/>
      </a:spcAft>
      <a:defRPr sz="1000" kern="1200">
        <a:solidFill>
          <a:schemeClr val="tx1"/>
        </a:solidFill>
        <a:latin typeface="Arial" charset="0"/>
        <a:ea typeface="+mn-ea"/>
        <a:cs typeface="+mn-cs"/>
      </a:defRPr>
    </a:lvl4pPr>
    <a:lvl5pPr marL="1828800" algn="l" rtl="0" eaLnBrk="0" fontAlgn="base" hangingPunct="0">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CC"/>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76" autoAdjust="0"/>
    <p:restoredTop sz="86423" autoAdjust="0"/>
  </p:normalViewPr>
  <p:slideViewPr>
    <p:cSldViewPr>
      <p:cViewPr varScale="1">
        <p:scale>
          <a:sx n="60" d="100"/>
          <a:sy n="60" d="100"/>
        </p:scale>
        <p:origin x="-31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3" d="100"/>
          <a:sy n="43" d="100"/>
        </p:scale>
        <p:origin x="-1720" y="-84"/>
      </p:cViewPr>
      <p:guideLst>
        <p:guide orient="horz" pos="312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364643" y="193602"/>
            <a:ext cx="2853325" cy="468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829" tIns="47414" rIns="94829" bIns="47414" numCol="1" anchor="b" anchorCtr="0" compatLnSpc="1">
            <a:prstTxWarp prst="textNoShape">
              <a:avLst/>
            </a:prstTxWarp>
          </a:bodyPr>
          <a:lstStyle>
            <a:lvl1pPr defTabSz="948400">
              <a:defRPr sz="800"/>
            </a:lvl1pPr>
          </a:lstStyle>
          <a:p>
            <a:pPr>
              <a:defRPr/>
            </a:pPr>
            <a:r>
              <a:rPr lang="de-DE" dirty="0"/>
              <a:t>DWA Abteilung Bildung und Internationale Zusammenarbeit</a:t>
            </a:r>
          </a:p>
        </p:txBody>
      </p:sp>
      <p:sp>
        <p:nvSpPr>
          <p:cNvPr id="29699" name="Rectangle 3"/>
          <p:cNvSpPr>
            <a:spLocks noGrp="1" noChangeArrowheads="1"/>
          </p:cNvSpPr>
          <p:nvPr>
            <p:ph type="dt" sz="quarter" idx="1"/>
          </p:nvPr>
        </p:nvSpPr>
        <p:spPr bwMode="auto">
          <a:xfrm>
            <a:off x="3736065" y="193602"/>
            <a:ext cx="2942966" cy="468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829" tIns="47414" rIns="94829" bIns="47414" numCol="1" anchor="b" anchorCtr="0" compatLnSpc="1">
            <a:prstTxWarp prst="textNoShape">
              <a:avLst/>
            </a:prstTxWarp>
          </a:bodyPr>
          <a:lstStyle>
            <a:lvl1pPr algn="r" defTabSz="948400">
              <a:defRPr sz="1100"/>
            </a:lvl1pPr>
          </a:lstStyle>
          <a:p>
            <a:pPr>
              <a:defRPr/>
            </a:pPr>
            <a:fld id="{6E50E8A7-4C50-4CAB-AF6A-D59460DDA28A}" type="datetime1">
              <a:rPr lang="de-DE"/>
              <a:pPr>
                <a:defRPr/>
              </a:pPr>
              <a:t>15.11.2011</a:t>
            </a:fld>
            <a:endParaRPr lang="de-DE" dirty="0"/>
          </a:p>
        </p:txBody>
      </p:sp>
      <p:sp>
        <p:nvSpPr>
          <p:cNvPr id="29700" name="Rectangle 4"/>
          <p:cNvSpPr>
            <a:spLocks noGrp="1" noChangeArrowheads="1"/>
          </p:cNvSpPr>
          <p:nvPr>
            <p:ph type="ftr" sz="quarter" idx="2"/>
          </p:nvPr>
        </p:nvSpPr>
        <p:spPr bwMode="auto">
          <a:xfrm>
            <a:off x="364643" y="9294463"/>
            <a:ext cx="2853325" cy="494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829" tIns="47414" rIns="94829" bIns="47414" numCol="1" anchor="b" anchorCtr="0" compatLnSpc="1">
            <a:prstTxWarp prst="textNoShape">
              <a:avLst/>
            </a:prstTxWarp>
          </a:bodyPr>
          <a:lstStyle>
            <a:lvl1pPr defTabSz="948400">
              <a:defRPr sz="800"/>
            </a:lvl1pPr>
          </a:lstStyle>
          <a:p>
            <a:pPr>
              <a:defRPr/>
            </a:pPr>
            <a:r>
              <a:rPr lang="de-DE" dirty="0"/>
              <a:t>© DWA: Kursmaterialien dienen ausschließlich zur Schulung und Unterweisung</a:t>
            </a:r>
          </a:p>
        </p:txBody>
      </p:sp>
      <p:sp>
        <p:nvSpPr>
          <p:cNvPr id="29701" name="Rectangle 5"/>
          <p:cNvSpPr>
            <a:spLocks noGrp="1" noChangeArrowheads="1"/>
          </p:cNvSpPr>
          <p:nvPr>
            <p:ph type="sldNum" sz="quarter" idx="3"/>
          </p:nvPr>
        </p:nvSpPr>
        <p:spPr bwMode="auto">
          <a:xfrm>
            <a:off x="3736065" y="9294463"/>
            <a:ext cx="2942966" cy="494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829" tIns="47414" rIns="94829" bIns="47414" numCol="1" anchor="b" anchorCtr="0" compatLnSpc="1">
            <a:prstTxWarp prst="textNoShape">
              <a:avLst/>
            </a:prstTxWarp>
          </a:bodyPr>
          <a:lstStyle>
            <a:lvl1pPr algn="r" defTabSz="948400">
              <a:defRPr sz="1100"/>
            </a:lvl1pPr>
          </a:lstStyle>
          <a:p>
            <a:pPr>
              <a:defRPr/>
            </a:pPr>
            <a:r>
              <a:rPr lang="de-DE" dirty="0"/>
              <a:t>- </a:t>
            </a:r>
            <a:fld id="{FEA87DD9-0D12-4B72-A12E-0D5391D2138A}" type="slidenum">
              <a:rPr lang="de-DE"/>
              <a:pPr>
                <a:defRPr/>
              </a:pPr>
              <a:t>‹#›</a:t>
            </a:fld>
            <a:r>
              <a:rPr lang="de-DE" dirty="0"/>
              <a:t> -</a:t>
            </a:r>
          </a:p>
        </p:txBody>
      </p:sp>
    </p:spTree>
    <p:extLst>
      <p:ext uri="{BB962C8B-B14F-4D97-AF65-F5344CB8AC3E}">
        <p14:creationId xmlns:p14="http://schemas.microsoft.com/office/powerpoint/2010/main" xmlns="" val="460949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364643" y="167483"/>
            <a:ext cx="4548911" cy="49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4829" tIns="47414" rIns="94829" bIns="47414" numCol="1" anchor="b" anchorCtr="0" compatLnSpc="1">
            <a:prstTxWarp prst="textNoShape">
              <a:avLst/>
            </a:prstTxWarp>
          </a:bodyPr>
          <a:lstStyle>
            <a:lvl1pPr defTabSz="948400" eaLnBrk="1" hangingPunct="1">
              <a:defRPr sz="1100"/>
            </a:lvl1pPr>
          </a:lstStyle>
          <a:p>
            <a:pPr>
              <a:defRPr/>
            </a:pPr>
            <a:r>
              <a:rPr lang="de-DE" dirty="0"/>
              <a:t>DWA Abteilung Bildung und Internationale Zusammenarbeit</a:t>
            </a:r>
          </a:p>
        </p:txBody>
      </p:sp>
      <p:sp>
        <p:nvSpPr>
          <p:cNvPr id="32771" name="Rectangle 3"/>
          <p:cNvSpPr>
            <a:spLocks noGrp="1" noChangeArrowheads="1"/>
          </p:cNvSpPr>
          <p:nvPr>
            <p:ph type="dt" idx="1"/>
          </p:nvPr>
        </p:nvSpPr>
        <p:spPr bwMode="auto">
          <a:xfrm>
            <a:off x="5740077" y="167483"/>
            <a:ext cx="938954" cy="49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4829" tIns="47414" rIns="94829" bIns="47414" numCol="1" anchor="b" anchorCtr="0" compatLnSpc="1">
            <a:prstTxWarp prst="textNoShape">
              <a:avLst/>
            </a:prstTxWarp>
          </a:bodyPr>
          <a:lstStyle>
            <a:lvl1pPr algn="r" defTabSz="948400" eaLnBrk="1" hangingPunct="1">
              <a:defRPr sz="1100"/>
            </a:lvl1pPr>
          </a:lstStyle>
          <a:p>
            <a:pPr>
              <a:defRPr/>
            </a:pPr>
            <a:fld id="{8793F319-B83E-4FBC-959F-B531589B176C}" type="datetime1">
              <a:rPr lang="de-DE"/>
              <a:pPr>
                <a:defRPr/>
              </a:pPr>
              <a:t>15.11.2011</a:t>
            </a:fld>
            <a:endParaRPr lang="de-DE" dirty="0"/>
          </a:p>
        </p:txBody>
      </p:sp>
      <p:sp>
        <p:nvSpPr>
          <p:cNvPr id="9220" name="Rectangle 4"/>
          <p:cNvSpPr>
            <a:spLocks noGrp="1" noRot="1" noChangeAspect="1" noChangeArrowheads="1" noTextEdit="1"/>
          </p:cNvSpPr>
          <p:nvPr>
            <p:ph type="sldImg" idx="2"/>
          </p:nvPr>
        </p:nvSpPr>
        <p:spPr bwMode="auto">
          <a:xfrm>
            <a:off x="385763" y="976313"/>
            <a:ext cx="6321425" cy="474186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3" name="Rectangle 5"/>
          <p:cNvSpPr>
            <a:spLocks noGrp="1" noChangeArrowheads="1"/>
          </p:cNvSpPr>
          <p:nvPr>
            <p:ph type="body" sz="quarter" idx="3"/>
          </p:nvPr>
        </p:nvSpPr>
        <p:spPr bwMode="auto">
          <a:xfrm>
            <a:off x="364642" y="6356620"/>
            <a:ext cx="6314388" cy="289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4829" tIns="47414" rIns="94829" bIns="4741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p:txBody>
      </p:sp>
      <p:sp>
        <p:nvSpPr>
          <p:cNvPr id="32774" name="Rectangle 6"/>
          <p:cNvSpPr>
            <a:spLocks noGrp="1" noChangeArrowheads="1"/>
          </p:cNvSpPr>
          <p:nvPr>
            <p:ph type="ftr" sz="quarter" idx="4"/>
          </p:nvPr>
        </p:nvSpPr>
        <p:spPr bwMode="auto">
          <a:xfrm>
            <a:off x="364643" y="9294463"/>
            <a:ext cx="2944486" cy="49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4829" tIns="47414" rIns="94829" bIns="47414" numCol="1" anchor="b" anchorCtr="0" compatLnSpc="1">
            <a:prstTxWarp prst="textNoShape">
              <a:avLst/>
            </a:prstTxWarp>
          </a:bodyPr>
          <a:lstStyle>
            <a:lvl1pPr defTabSz="948400" eaLnBrk="1" hangingPunct="1">
              <a:defRPr/>
            </a:lvl1pPr>
          </a:lstStyle>
          <a:p>
            <a:pPr>
              <a:defRPr/>
            </a:pPr>
            <a:r>
              <a:rPr lang="de-DE" dirty="0"/>
              <a:t>© DWA: Kursmaterialien dienen ausschließlich zur Schulung und Unterweisung</a:t>
            </a:r>
          </a:p>
        </p:txBody>
      </p:sp>
      <p:sp>
        <p:nvSpPr>
          <p:cNvPr id="32775" name="Rectangle 7"/>
          <p:cNvSpPr>
            <a:spLocks noGrp="1" noChangeArrowheads="1"/>
          </p:cNvSpPr>
          <p:nvPr>
            <p:ph type="sldNum" sz="quarter" idx="5"/>
          </p:nvPr>
        </p:nvSpPr>
        <p:spPr bwMode="auto">
          <a:xfrm>
            <a:off x="3736065" y="9294463"/>
            <a:ext cx="2942966" cy="49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4829" tIns="47414" rIns="94829" bIns="47414" numCol="1" anchor="b" anchorCtr="0" compatLnSpc="1">
            <a:prstTxWarp prst="textNoShape">
              <a:avLst/>
            </a:prstTxWarp>
          </a:bodyPr>
          <a:lstStyle>
            <a:lvl1pPr algn="r" defTabSz="948400" eaLnBrk="1" hangingPunct="1">
              <a:defRPr sz="1100"/>
            </a:lvl1pPr>
          </a:lstStyle>
          <a:p>
            <a:pPr>
              <a:defRPr/>
            </a:pPr>
            <a:r>
              <a:rPr lang="de-DE" dirty="0"/>
              <a:t>- </a:t>
            </a:r>
            <a:fld id="{93D7C40A-54DB-42CE-95FB-41D12A220649}" type="slidenum">
              <a:rPr lang="de-DE"/>
              <a:pPr>
                <a:defRPr/>
              </a:pPr>
              <a:t>‹#›</a:t>
            </a:fld>
            <a:r>
              <a:rPr lang="de-DE" dirty="0"/>
              <a:t> -</a:t>
            </a:r>
          </a:p>
        </p:txBody>
      </p:sp>
    </p:spTree>
    <p:extLst>
      <p:ext uri="{BB962C8B-B14F-4D97-AF65-F5344CB8AC3E}">
        <p14:creationId xmlns:p14="http://schemas.microsoft.com/office/powerpoint/2010/main" xmlns="" val="3915605712"/>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lvl1pPr defTabSz="948400">
              <a:defRPr sz="1000">
                <a:solidFill>
                  <a:schemeClr val="tx1"/>
                </a:solidFill>
                <a:latin typeface="Arial" charset="0"/>
              </a:defRPr>
            </a:lvl1pPr>
            <a:lvl2pPr marL="711300" indent="-273577" defTabSz="948400">
              <a:defRPr sz="1000">
                <a:solidFill>
                  <a:schemeClr val="tx1"/>
                </a:solidFill>
                <a:latin typeface="Arial" charset="0"/>
              </a:defRPr>
            </a:lvl2pPr>
            <a:lvl3pPr marL="1094308" indent="-218862" defTabSz="948400">
              <a:defRPr sz="1000">
                <a:solidFill>
                  <a:schemeClr val="tx1"/>
                </a:solidFill>
                <a:latin typeface="Arial" charset="0"/>
              </a:defRPr>
            </a:lvl3pPr>
            <a:lvl4pPr marL="1532031" indent="-218862" defTabSz="948400">
              <a:defRPr sz="1000">
                <a:solidFill>
                  <a:schemeClr val="tx1"/>
                </a:solidFill>
                <a:latin typeface="Arial" charset="0"/>
              </a:defRPr>
            </a:lvl4pPr>
            <a:lvl5pPr marL="1969755" indent="-218862" defTabSz="948400">
              <a:defRPr sz="1000">
                <a:solidFill>
                  <a:schemeClr val="tx1"/>
                </a:solidFill>
                <a:latin typeface="Arial" charset="0"/>
              </a:defRPr>
            </a:lvl5pPr>
            <a:lvl6pPr marL="2407478" indent="-218862" defTabSz="948400" eaLnBrk="0" fontAlgn="base" hangingPunct="0">
              <a:spcBef>
                <a:spcPct val="0"/>
              </a:spcBef>
              <a:spcAft>
                <a:spcPct val="0"/>
              </a:spcAft>
              <a:defRPr sz="1000">
                <a:solidFill>
                  <a:schemeClr val="tx1"/>
                </a:solidFill>
                <a:latin typeface="Arial" charset="0"/>
              </a:defRPr>
            </a:lvl6pPr>
            <a:lvl7pPr marL="2845201" indent="-218862" defTabSz="948400" eaLnBrk="0" fontAlgn="base" hangingPunct="0">
              <a:spcBef>
                <a:spcPct val="0"/>
              </a:spcBef>
              <a:spcAft>
                <a:spcPct val="0"/>
              </a:spcAft>
              <a:defRPr sz="1000">
                <a:solidFill>
                  <a:schemeClr val="tx1"/>
                </a:solidFill>
                <a:latin typeface="Arial" charset="0"/>
              </a:defRPr>
            </a:lvl7pPr>
            <a:lvl8pPr marL="3282925" indent="-218862" defTabSz="948400" eaLnBrk="0" fontAlgn="base" hangingPunct="0">
              <a:spcBef>
                <a:spcPct val="0"/>
              </a:spcBef>
              <a:spcAft>
                <a:spcPct val="0"/>
              </a:spcAft>
              <a:defRPr sz="1000">
                <a:solidFill>
                  <a:schemeClr val="tx1"/>
                </a:solidFill>
                <a:latin typeface="Arial" charset="0"/>
              </a:defRPr>
            </a:lvl8pPr>
            <a:lvl9pPr marL="3720648" indent="-218862" defTabSz="948400" eaLnBrk="0" fontAlgn="base" hangingPunct="0">
              <a:spcBef>
                <a:spcPct val="0"/>
              </a:spcBef>
              <a:spcAft>
                <a:spcPct val="0"/>
              </a:spcAft>
              <a:defRPr sz="1000">
                <a:solidFill>
                  <a:schemeClr val="tx1"/>
                </a:solidFill>
                <a:latin typeface="Arial" charset="0"/>
              </a:defRPr>
            </a:lvl9pPr>
          </a:lstStyle>
          <a:p>
            <a:r>
              <a:rPr lang="de-DE" sz="1100" dirty="0"/>
              <a:t>DWA Abteilung Bildung und Internationale Zusammenarbeit</a:t>
            </a:r>
          </a:p>
        </p:txBody>
      </p:sp>
      <p:sp>
        <p:nvSpPr>
          <p:cNvPr id="10243" name="Rectangle 6"/>
          <p:cNvSpPr>
            <a:spLocks noGrp="1" noChangeArrowheads="1"/>
          </p:cNvSpPr>
          <p:nvPr>
            <p:ph type="ftr" sz="quarter" idx="4"/>
          </p:nvPr>
        </p:nvSpPr>
        <p:spPr>
          <a:noFill/>
        </p:spPr>
        <p:txBody>
          <a:bodyPr/>
          <a:lstStyle>
            <a:lvl1pPr defTabSz="948400">
              <a:defRPr sz="1000">
                <a:solidFill>
                  <a:schemeClr val="tx1"/>
                </a:solidFill>
                <a:latin typeface="Arial" charset="0"/>
              </a:defRPr>
            </a:lvl1pPr>
            <a:lvl2pPr marL="711300" indent="-273577" defTabSz="948400">
              <a:defRPr sz="1000">
                <a:solidFill>
                  <a:schemeClr val="tx1"/>
                </a:solidFill>
                <a:latin typeface="Arial" charset="0"/>
              </a:defRPr>
            </a:lvl2pPr>
            <a:lvl3pPr marL="1094308" indent="-218862" defTabSz="948400">
              <a:defRPr sz="1000">
                <a:solidFill>
                  <a:schemeClr val="tx1"/>
                </a:solidFill>
                <a:latin typeface="Arial" charset="0"/>
              </a:defRPr>
            </a:lvl3pPr>
            <a:lvl4pPr marL="1532031" indent="-218862" defTabSz="948400">
              <a:defRPr sz="1000">
                <a:solidFill>
                  <a:schemeClr val="tx1"/>
                </a:solidFill>
                <a:latin typeface="Arial" charset="0"/>
              </a:defRPr>
            </a:lvl4pPr>
            <a:lvl5pPr marL="1969755" indent="-218862" defTabSz="948400">
              <a:defRPr sz="1000">
                <a:solidFill>
                  <a:schemeClr val="tx1"/>
                </a:solidFill>
                <a:latin typeface="Arial" charset="0"/>
              </a:defRPr>
            </a:lvl5pPr>
            <a:lvl6pPr marL="2407478" indent="-218862" defTabSz="948400" eaLnBrk="0" fontAlgn="base" hangingPunct="0">
              <a:spcBef>
                <a:spcPct val="0"/>
              </a:spcBef>
              <a:spcAft>
                <a:spcPct val="0"/>
              </a:spcAft>
              <a:defRPr sz="1000">
                <a:solidFill>
                  <a:schemeClr val="tx1"/>
                </a:solidFill>
                <a:latin typeface="Arial" charset="0"/>
              </a:defRPr>
            </a:lvl6pPr>
            <a:lvl7pPr marL="2845201" indent="-218862" defTabSz="948400" eaLnBrk="0" fontAlgn="base" hangingPunct="0">
              <a:spcBef>
                <a:spcPct val="0"/>
              </a:spcBef>
              <a:spcAft>
                <a:spcPct val="0"/>
              </a:spcAft>
              <a:defRPr sz="1000">
                <a:solidFill>
                  <a:schemeClr val="tx1"/>
                </a:solidFill>
                <a:latin typeface="Arial" charset="0"/>
              </a:defRPr>
            </a:lvl7pPr>
            <a:lvl8pPr marL="3282925" indent="-218862" defTabSz="948400" eaLnBrk="0" fontAlgn="base" hangingPunct="0">
              <a:spcBef>
                <a:spcPct val="0"/>
              </a:spcBef>
              <a:spcAft>
                <a:spcPct val="0"/>
              </a:spcAft>
              <a:defRPr sz="1000">
                <a:solidFill>
                  <a:schemeClr val="tx1"/>
                </a:solidFill>
                <a:latin typeface="Arial" charset="0"/>
              </a:defRPr>
            </a:lvl8pPr>
            <a:lvl9pPr marL="3720648" indent="-218862" defTabSz="948400" eaLnBrk="0" fontAlgn="base" hangingPunct="0">
              <a:spcBef>
                <a:spcPct val="0"/>
              </a:spcBef>
              <a:spcAft>
                <a:spcPct val="0"/>
              </a:spcAft>
              <a:defRPr sz="1000">
                <a:solidFill>
                  <a:schemeClr val="tx1"/>
                </a:solidFill>
                <a:latin typeface="Arial" charset="0"/>
              </a:defRPr>
            </a:lvl9pPr>
          </a:lstStyle>
          <a:p>
            <a:r>
              <a:rPr lang="de-DE" dirty="0" smtClean="0"/>
              <a:t>© DWA: Kursmaterialien dienen ausschließlich zur Schulung und Unterweisung</a:t>
            </a:r>
          </a:p>
        </p:txBody>
      </p:sp>
      <p:sp>
        <p:nvSpPr>
          <p:cNvPr id="10244" name="Rectangle 7"/>
          <p:cNvSpPr>
            <a:spLocks noGrp="1" noChangeArrowheads="1"/>
          </p:cNvSpPr>
          <p:nvPr>
            <p:ph type="sldNum" sz="quarter" idx="5"/>
          </p:nvPr>
        </p:nvSpPr>
        <p:spPr>
          <a:noFill/>
        </p:spPr>
        <p:txBody>
          <a:bodyPr/>
          <a:lstStyle>
            <a:lvl1pPr defTabSz="948400">
              <a:defRPr sz="1000">
                <a:solidFill>
                  <a:schemeClr val="tx1"/>
                </a:solidFill>
                <a:latin typeface="Arial" charset="0"/>
              </a:defRPr>
            </a:lvl1pPr>
            <a:lvl2pPr marL="711300" indent="-273577" defTabSz="948400">
              <a:defRPr sz="1000">
                <a:solidFill>
                  <a:schemeClr val="tx1"/>
                </a:solidFill>
                <a:latin typeface="Arial" charset="0"/>
              </a:defRPr>
            </a:lvl2pPr>
            <a:lvl3pPr marL="1094308" indent="-218862" defTabSz="948400">
              <a:defRPr sz="1000">
                <a:solidFill>
                  <a:schemeClr val="tx1"/>
                </a:solidFill>
                <a:latin typeface="Arial" charset="0"/>
              </a:defRPr>
            </a:lvl3pPr>
            <a:lvl4pPr marL="1532031" indent="-218862" defTabSz="948400">
              <a:defRPr sz="1000">
                <a:solidFill>
                  <a:schemeClr val="tx1"/>
                </a:solidFill>
                <a:latin typeface="Arial" charset="0"/>
              </a:defRPr>
            </a:lvl4pPr>
            <a:lvl5pPr marL="1969755" indent="-218862" defTabSz="948400">
              <a:defRPr sz="1000">
                <a:solidFill>
                  <a:schemeClr val="tx1"/>
                </a:solidFill>
                <a:latin typeface="Arial" charset="0"/>
              </a:defRPr>
            </a:lvl5pPr>
            <a:lvl6pPr marL="2407478" indent="-218862" defTabSz="948400" eaLnBrk="0" fontAlgn="base" hangingPunct="0">
              <a:spcBef>
                <a:spcPct val="0"/>
              </a:spcBef>
              <a:spcAft>
                <a:spcPct val="0"/>
              </a:spcAft>
              <a:defRPr sz="1000">
                <a:solidFill>
                  <a:schemeClr val="tx1"/>
                </a:solidFill>
                <a:latin typeface="Arial" charset="0"/>
              </a:defRPr>
            </a:lvl6pPr>
            <a:lvl7pPr marL="2845201" indent="-218862" defTabSz="948400" eaLnBrk="0" fontAlgn="base" hangingPunct="0">
              <a:spcBef>
                <a:spcPct val="0"/>
              </a:spcBef>
              <a:spcAft>
                <a:spcPct val="0"/>
              </a:spcAft>
              <a:defRPr sz="1000">
                <a:solidFill>
                  <a:schemeClr val="tx1"/>
                </a:solidFill>
                <a:latin typeface="Arial" charset="0"/>
              </a:defRPr>
            </a:lvl7pPr>
            <a:lvl8pPr marL="3282925" indent="-218862" defTabSz="948400" eaLnBrk="0" fontAlgn="base" hangingPunct="0">
              <a:spcBef>
                <a:spcPct val="0"/>
              </a:spcBef>
              <a:spcAft>
                <a:spcPct val="0"/>
              </a:spcAft>
              <a:defRPr sz="1000">
                <a:solidFill>
                  <a:schemeClr val="tx1"/>
                </a:solidFill>
                <a:latin typeface="Arial" charset="0"/>
              </a:defRPr>
            </a:lvl8pPr>
            <a:lvl9pPr marL="3720648" indent="-218862" defTabSz="948400" eaLnBrk="0" fontAlgn="base" hangingPunct="0">
              <a:spcBef>
                <a:spcPct val="0"/>
              </a:spcBef>
              <a:spcAft>
                <a:spcPct val="0"/>
              </a:spcAft>
              <a:defRPr sz="1000">
                <a:solidFill>
                  <a:schemeClr val="tx1"/>
                </a:solidFill>
                <a:latin typeface="Arial" charset="0"/>
              </a:defRPr>
            </a:lvl9pPr>
          </a:lstStyle>
          <a:p>
            <a:r>
              <a:rPr lang="de-DE" sz="1100" dirty="0"/>
              <a:t>- </a:t>
            </a:r>
            <a:fld id="{49ED6907-E75A-4C68-8D0C-AEC311682A17}" type="slidenum">
              <a:rPr lang="de-DE" sz="1100"/>
              <a:pPr/>
              <a:t>1</a:t>
            </a:fld>
            <a:r>
              <a:rPr lang="de-DE" sz="1100" dirty="0"/>
              <a:t> -</a:t>
            </a:r>
          </a:p>
        </p:txBody>
      </p:sp>
      <p:sp>
        <p:nvSpPr>
          <p:cNvPr id="10245" name="Rectangle 2"/>
          <p:cNvSpPr>
            <a:spLocks noGrp="1" noRot="1" noChangeAspect="1" noChangeArrowheads="1" noTextEdit="1"/>
          </p:cNvSpPr>
          <p:nvPr>
            <p:ph type="sldImg"/>
          </p:nvPr>
        </p:nvSpPr>
        <p:spPr>
          <a:xfrm>
            <a:off x="384175" y="976313"/>
            <a:ext cx="6323013" cy="4741862"/>
          </a:xfrm>
          <a:ln/>
        </p:spPr>
      </p:sp>
      <p:sp>
        <p:nvSpPr>
          <p:cNvPr id="10246"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1C4C651-4448-49EC-B553-5A3D24789B0B}" type="datetime4">
              <a:rPr lang="de-DE"/>
              <a:pPr/>
              <a:t>15. November 2011</a:t>
            </a:fld>
            <a:endParaRPr lang="de-DE" dirty="0"/>
          </a:p>
        </p:txBody>
      </p:sp>
      <p:sp>
        <p:nvSpPr>
          <p:cNvPr id="5" name="Rectangle 6"/>
          <p:cNvSpPr>
            <a:spLocks noGrp="1" noChangeArrowheads="1"/>
          </p:cNvSpPr>
          <p:nvPr>
            <p:ph type="ftr" sz="quarter" idx="4"/>
          </p:nvPr>
        </p:nvSpPr>
        <p:spPr>
          <a:ln/>
        </p:spPr>
        <p:txBody>
          <a:bodyPr/>
          <a:lstStyle/>
          <a:p>
            <a:r>
              <a:rPr lang="de-DE" dirty="0"/>
              <a:t>|  </a:t>
            </a:r>
          </a:p>
        </p:txBody>
      </p:sp>
      <p:sp>
        <p:nvSpPr>
          <p:cNvPr id="6" name="Rectangle 7"/>
          <p:cNvSpPr>
            <a:spLocks noGrp="1" noChangeArrowheads="1"/>
          </p:cNvSpPr>
          <p:nvPr>
            <p:ph type="sldNum" sz="quarter" idx="5"/>
          </p:nvPr>
        </p:nvSpPr>
        <p:spPr>
          <a:ln/>
        </p:spPr>
        <p:txBody>
          <a:bodyPr/>
          <a:lstStyle/>
          <a:p>
            <a:r>
              <a:rPr lang="de-DE" dirty="0"/>
              <a:t>|  </a:t>
            </a:r>
            <a:fld id="{29171C5C-C24D-4490-8ED8-B982763AFF83}" type="slidenum">
              <a:rPr lang="de-DE"/>
              <a:pPr/>
              <a:t>3</a:t>
            </a:fld>
            <a:endParaRPr lang="de-DE" dirty="0"/>
          </a:p>
        </p:txBody>
      </p:sp>
      <p:sp>
        <p:nvSpPr>
          <p:cNvPr id="313346" name="Rectangle 2"/>
          <p:cNvSpPr>
            <a:spLocks noGrp="1" noRot="1" noChangeAspect="1" noChangeArrowheads="1" noTextEdit="1"/>
          </p:cNvSpPr>
          <p:nvPr>
            <p:ph type="sldImg"/>
          </p:nvPr>
        </p:nvSpPr>
        <p:spPr>
          <a:xfrm>
            <a:off x="1390650" y="701675"/>
            <a:ext cx="1654175" cy="1239838"/>
          </a:xfrm>
          <a:ln/>
        </p:spPr>
      </p:sp>
      <p:sp>
        <p:nvSpPr>
          <p:cNvPr id="313347" name="Rectangle 3"/>
          <p:cNvSpPr>
            <a:spLocks noGrp="1" noChangeArrowheads="1"/>
          </p:cNvSpPr>
          <p:nvPr>
            <p:ph type="body" idx="1"/>
          </p:nvPr>
        </p:nvSpPr>
        <p:spPr>
          <a:xfrm>
            <a:off x="709335" y="2234011"/>
            <a:ext cx="5514240" cy="6970315"/>
          </a:xfrm>
        </p:spPr>
        <p:txBody>
          <a:bodyPr/>
          <a:lstStyle/>
          <a:p>
            <a:pPr>
              <a:lnSpc>
                <a:spcPct val="80000"/>
              </a:lnSpc>
            </a:pPr>
            <a:r>
              <a:rPr lang="en-GB" dirty="0"/>
              <a:t>There is an obvious lack of knowledge and competence about the topic of water reuse in Germany. Against this background, the working group “Water Reuse” was constituted within the German Association for Wastewater, Water and Waste (DWA) on the 19th of may 2005.</a:t>
            </a:r>
          </a:p>
          <a:p>
            <a:pPr>
              <a:lnSpc>
                <a:spcPct val="80000"/>
              </a:lnSpc>
            </a:pPr>
            <a:endParaRPr lang="en-GB" dirty="0"/>
          </a:p>
          <a:p>
            <a:pPr>
              <a:lnSpc>
                <a:spcPct val="80000"/>
              </a:lnSpc>
            </a:pPr>
            <a:r>
              <a:rPr lang="en-GB" dirty="0"/>
              <a:t>The focus of this working group is the (safe) reuse of “properly treated” municipal wastewater. </a:t>
            </a:r>
          </a:p>
          <a:p>
            <a:pPr>
              <a:lnSpc>
                <a:spcPct val="80000"/>
              </a:lnSpc>
            </a:pPr>
            <a:r>
              <a:rPr lang="en-GB" dirty="0"/>
              <a:t>The main reuse application to be considered is use in agriculture for irrigation. </a:t>
            </a:r>
          </a:p>
          <a:p>
            <a:pPr>
              <a:lnSpc>
                <a:spcPct val="80000"/>
              </a:lnSpc>
            </a:pPr>
            <a:r>
              <a:rPr lang="en-GB" dirty="0"/>
              <a:t>Other applications to be considered are use as service water in buildings (for example for toilet flushing) </a:t>
            </a:r>
          </a:p>
          <a:p>
            <a:pPr>
              <a:lnSpc>
                <a:spcPct val="80000"/>
              </a:lnSpc>
            </a:pPr>
            <a:r>
              <a:rPr lang="en-GB" dirty="0"/>
              <a:t>or in urban areas (for example for road cleaning and grass strip irrigation). </a:t>
            </a:r>
          </a:p>
          <a:p>
            <a:pPr>
              <a:lnSpc>
                <a:spcPct val="80000"/>
              </a:lnSpc>
            </a:pPr>
            <a:endParaRPr lang="en-GB" dirty="0"/>
          </a:p>
          <a:p>
            <a:pPr>
              <a:lnSpc>
                <a:spcPct val="80000"/>
              </a:lnSpc>
            </a:pPr>
            <a:r>
              <a:rPr lang="en-GB" dirty="0"/>
              <a:t>The working group decided not to examine: </a:t>
            </a:r>
          </a:p>
          <a:p>
            <a:pPr>
              <a:lnSpc>
                <a:spcPct val="80000"/>
              </a:lnSpc>
            </a:pPr>
            <a:r>
              <a:rPr lang="en-GB" dirty="0"/>
              <a:t>Water recycling and reuse in industry as it is already an established and well-developed practice. Recycled water in the manufacturing industry amounts to roughly 24,000 Mm³/yr, a number which exceeds the total amount of municipal wastewater by a factor of 2.4 (quantities for the year 1998). Lastly, there is another working group within the DWA which concentrates on industrial waste water treatment. </a:t>
            </a:r>
          </a:p>
          <a:p>
            <a:pPr>
              <a:lnSpc>
                <a:spcPct val="80000"/>
              </a:lnSpc>
            </a:pPr>
            <a:r>
              <a:rPr lang="en-GB" dirty="0"/>
              <a:t>Water reclamation for groundwater enrichment and drinking water production as well as water reuse which occurs by catching surface water (mostly river water) for drinking water production are also not an objective of the working group. </a:t>
            </a:r>
          </a:p>
          <a:p>
            <a:pPr>
              <a:lnSpc>
                <a:spcPct val="80000"/>
              </a:lnSpc>
            </a:pPr>
            <a:r>
              <a:rPr lang="en-GB" dirty="0"/>
              <a:t>The working group also decided not to examine alternative sanitation concepts based on the separation of different water streams (black-, yellow-, brown-, and grey water). </a:t>
            </a:r>
          </a:p>
          <a:p>
            <a:pPr>
              <a:lnSpc>
                <a:spcPct val="80000"/>
              </a:lnSpc>
            </a:pPr>
            <a:endParaRPr lang="it-IT" dirty="0"/>
          </a:p>
          <a:p>
            <a:pPr>
              <a:lnSpc>
                <a:spcPct val="80000"/>
              </a:lnSpc>
            </a:pPr>
            <a:r>
              <a:rPr lang="en-GB" dirty="0"/>
              <a:t>Given these limitations, the main area of interest for the working group is the reuse of the effluent of municipal wastewater treatment plants. The most important water reuse application is agricultural irrigation, due to the high water demand of this sector, especially in other countries, and also due to the partially lower treatment requirements (nutrient removal may not be necessary as the nutrients can be left in the effluent and used as fertilizer). </a:t>
            </a:r>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3pPr>
              <a:defRPr sz="2000"/>
            </a:lvl3pPr>
            <a:lvl4pPr>
              <a:defRPr sz="2000"/>
            </a:lvl4pPr>
            <a:lvl5pPr>
              <a:defRPr sz="2000"/>
            </a:lvl5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xmlns="" val="27939335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xmlns="" val="23404161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48051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71550" y="476250"/>
            <a:ext cx="5905500" cy="652463"/>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71550" y="1773238"/>
            <a:ext cx="3703638" cy="4535487"/>
          </a:xfrm>
        </p:spPr>
        <p:txBody>
          <a:bodyPr/>
          <a:lstStyle/>
          <a:p>
            <a:pPr lvl="0"/>
            <a:r>
              <a:rPr lang="de-DE" smtClean="0"/>
              <a:t>Textmasterformat bearbeiten</a:t>
            </a:r>
          </a:p>
          <a:p>
            <a:pPr lvl="1"/>
            <a:r>
              <a:rPr lang="de-DE" smtClean="0"/>
              <a:t>Zweite Ebene</a:t>
            </a:r>
          </a:p>
        </p:txBody>
      </p:sp>
      <p:sp>
        <p:nvSpPr>
          <p:cNvPr id="4" name="Inhaltsplatzhalter 3"/>
          <p:cNvSpPr>
            <a:spLocks noGrp="1"/>
          </p:cNvSpPr>
          <p:nvPr>
            <p:ph sz="half" idx="2"/>
          </p:nvPr>
        </p:nvSpPr>
        <p:spPr>
          <a:xfrm>
            <a:off x="4827588" y="1773238"/>
            <a:ext cx="3705225" cy="4535487"/>
          </a:xfrm>
        </p:spPr>
        <p:txBody>
          <a:body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xmlns="" val="29583160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476250"/>
            <a:ext cx="6265862" cy="65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611188" y="1773238"/>
            <a:ext cx="7921625" cy="417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dirty="0" smtClean="0"/>
              <a:t>Textmasterformate durch Klicken bearbeiten</a:t>
            </a:r>
          </a:p>
          <a:p>
            <a:pPr lvl="1"/>
            <a:r>
              <a:rPr lang="de-DE" dirty="0" smtClean="0"/>
              <a:t>Zweite Ebene</a:t>
            </a:r>
          </a:p>
        </p:txBody>
      </p:sp>
      <p:sp>
        <p:nvSpPr>
          <p:cNvPr id="1028" name="Line 18"/>
          <p:cNvSpPr>
            <a:spLocks noChangeShapeType="1"/>
          </p:cNvSpPr>
          <p:nvPr/>
        </p:nvSpPr>
        <p:spPr bwMode="auto">
          <a:xfrm>
            <a:off x="611188" y="1125538"/>
            <a:ext cx="6286500" cy="0"/>
          </a:xfrm>
          <a:prstGeom prst="line">
            <a:avLst/>
          </a:prstGeom>
          <a:noFill/>
          <a:ln w="9525">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de-DE" dirty="0"/>
          </a:p>
        </p:txBody>
      </p:sp>
      <p:pic>
        <p:nvPicPr>
          <p:cNvPr id="1029" name="Picture 21" descr="DW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86600" y="304800"/>
            <a:ext cx="14478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Line 18"/>
          <p:cNvSpPr>
            <a:spLocks noChangeShapeType="1"/>
          </p:cNvSpPr>
          <p:nvPr/>
        </p:nvSpPr>
        <p:spPr bwMode="auto">
          <a:xfrm flipV="1">
            <a:off x="2916238" y="6307138"/>
            <a:ext cx="5616575" cy="1587"/>
          </a:xfrm>
          <a:prstGeom prst="line">
            <a:avLst/>
          </a:prstGeom>
          <a:noFill/>
          <a:ln w="9525">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de-DE" dirty="0"/>
          </a:p>
        </p:txBody>
      </p:sp>
      <p:pic>
        <p:nvPicPr>
          <p:cNvPr id="1031" name="Picture 17" descr="Streife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1188" y="6165850"/>
            <a:ext cx="2286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Text Box 15"/>
          <p:cNvSpPr txBox="1">
            <a:spLocks noChangeArrowheads="1"/>
          </p:cNvSpPr>
          <p:nvPr/>
        </p:nvSpPr>
        <p:spPr bwMode="auto">
          <a:xfrm>
            <a:off x="539750" y="6381750"/>
            <a:ext cx="2357438"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spcBef>
                <a:spcPct val="50000"/>
              </a:spcBef>
              <a:defRPr/>
            </a:pPr>
            <a:fld id="{C43BD5CF-0625-46D7-A0B6-F4C0A0E8104A}" type="datetime1">
              <a:rPr lang="en-GB" smtClean="0"/>
              <a:pPr>
                <a:spcBef>
                  <a:spcPct val="50000"/>
                </a:spcBef>
                <a:defRPr/>
              </a:pPr>
              <a:t>15/11/2011</a:t>
            </a:fld>
            <a:endParaRPr lang="en-GB" dirty="0" smtClean="0"/>
          </a:p>
        </p:txBody>
      </p:sp>
      <p:sp>
        <p:nvSpPr>
          <p:cNvPr id="1033" name="Text Box 16"/>
          <p:cNvSpPr txBox="1">
            <a:spLocks noChangeArrowheads="1"/>
          </p:cNvSpPr>
          <p:nvPr/>
        </p:nvSpPr>
        <p:spPr bwMode="auto">
          <a:xfrm>
            <a:off x="3059113" y="6308725"/>
            <a:ext cx="28797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defRPr/>
            </a:pPr>
            <a:r>
              <a:rPr lang="en-GB" dirty="0" smtClean="0"/>
              <a:t>DWA-AG BIZ 11.4 Wasserwiederverwendung </a:t>
            </a:r>
            <a:br>
              <a:rPr lang="en-GB" dirty="0" smtClean="0"/>
            </a:br>
            <a:r>
              <a:rPr lang="en-GB" dirty="0" smtClean="0"/>
              <a:t>- Activities and Objectives -</a:t>
            </a:r>
          </a:p>
        </p:txBody>
      </p:sp>
      <p:sp>
        <p:nvSpPr>
          <p:cNvPr id="1034" name="Text Box 17"/>
          <p:cNvSpPr txBox="1">
            <a:spLocks noChangeArrowheads="1"/>
          </p:cNvSpPr>
          <p:nvPr/>
        </p:nvSpPr>
        <p:spPr bwMode="auto">
          <a:xfrm>
            <a:off x="6804025" y="6308725"/>
            <a:ext cx="172878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r">
              <a:spcBef>
                <a:spcPct val="50000"/>
              </a:spcBef>
              <a:defRPr/>
            </a:pPr>
            <a:fld id="{C21E3764-A606-4B1B-8027-A9FA2336CE14}" type="slidenum">
              <a:rPr lang="en-GB" smtClean="0"/>
              <a:pPr algn="r">
                <a:spcBef>
                  <a:spcPct val="50000"/>
                </a:spcBef>
                <a:defRPr/>
              </a:pPr>
              <a:t>‹#›</a:t>
            </a:fld>
            <a:endParaRPr lang="en-GB"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after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after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355600" indent="-355600" algn="l" rtl="0" eaLnBrk="0" fontAlgn="base" hangingPunct="0">
        <a:spcBef>
          <a:spcPts val="900"/>
        </a:spcBef>
        <a:spcAft>
          <a:spcPct val="0"/>
        </a:spcAft>
        <a:buClr>
          <a:srgbClr val="3333CC"/>
        </a:buClr>
        <a:buSzPct val="90000"/>
        <a:buFont typeface="Webdings" pitchFamily="18" charset="2"/>
        <a:buChar char="4"/>
        <a:defRPr sz="2000">
          <a:solidFill>
            <a:schemeClr val="tx1"/>
          </a:solidFill>
          <a:latin typeface="+mn-lt"/>
          <a:ea typeface="+mn-ea"/>
          <a:cs typeface="+mn-cs"/>
        </a:defRPr>
      </a:lvl1pPr>
      <a:lvl2pPr marL="541338" indent="-84138" algn="l" rtl="0" eaLnBrk="0" fontAlgn="base" hangingPunct="0">
        <a:spcBef>
          <a:spcPct val="20000"/>
        </a:spcBef>
        <a:spcAft>
          <a:spcPct val="0"/>
        </a:spcAft>
        <a:defRPr sz="2000">
          <a:solidFill>
            <a:schemeClr val="tx1"/>
          </a:solidFill>
          <a:latin typeface="+mn-lt"/>
        </a:defRPr>
      </a:lvl2pPr>
      <a:lvl3pPr marL="1414463" indent="-228600" algn="l" rtl="0" eaLnBrk="0" fontAlgn="base" hangingPunct="0">
        <a:spcBef>
          <a:spcPct val="20000"/>
        </a:spcBef>
        <a:spcAft>
          <a:spcPct val="0"/>
        </a:spcAft>
        <a:buChar char="•"/>
        <a:defRPr sz="2400">
          <a:solidFill>
            <a:schemeClr val="tx1"/>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230438" indent="-228600" algn="l" rtl="0" eaLnBrk="0" fontAlgn="base" hangingPunct="0">
        <a:spcBef>
          <a:spcPct val="20000"/>
        </a:spcBef>
        <a:spcAft>
          <a:spcPct val="0"/>
        </a:spcAft>
        <a:buChar char="»"/>
        <a:defRPr sz="2000">
          <a:solidFill>
            <a:schemeClr val="tx1"/>
          </a:solidFill>
          <a:latin typeface="+mn-lt"/>
        </a:defRPr>
      </a:lvl5pPr>
      <a:lvl6pPr marL="2687638" indent="-228600" algn="l" rtl="0" eaLnBrk="1" fontAlgn="base" hangingPunct="1">
        <a:spcBef>
          <a:spcPct val="20000"/>
        </a:spcBef>
        <a:spcAft>
          <a:spcPct val="0"/>
        </a:spcAft>
        <a:buChar char="»"/>
        <a:defRPr sz="2000">
          <a:solidFill>
            <a:schemeClr val="tx1"/>
          </a:solidFill>
          <a:latin typeface="+mn-lt"/>
        </a:defRPr>
      </a:lvl6pPr>
      <a:lvl7pPr marL="3144838" indent="-228600" algn="l" rtl="0" eaLnBrk="1" fontAlgn="base" hangingPunct="1">
        <a:spcBef>
          <a:spcPct val="20000"/>
        </a:spcBef>
        <a:spcAft>
          <a:spcPct val="0"/>
        </a:spcAft>
        <a:buChar char="»"/>
        <a:defRPr sz="2000">
          <a:solidFill>
            <a:schemeClr val="tx1"/>
          </a:solidFill>
          <a:latin typeface="+mn-lt"/>
        </a:defRPr>
      </a:lvl7pPr>
      <a:lvl8pPr marL="3602038" indent="-228600" algn="l" rtl="0" eaLnBrk="1" fontAlgn="base" hangingPunct="1">
        <a:spcBef>
          <a:spcPct val="20000"/>
        </a:spcBef>
        <a:spcAft>
          <a:spcPct val="0"/>
        </a:spcAft>
        <a:buChar char="»"/>
        <a:defRPr sz="2000">
          <a:solidFill>
            <a:schemeClr val="tx1"/>
          </a:solidFill>
          <a:latin typeface="+mn-lt"/>
        </a:defRPr>
      </a:lvl8pPr>
      <a:lvl9pPr marL="4059238"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500563" y="3716338"/>
            <a:ext cx="464343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spcBef>
                <a:spcPct val="50000"/>
              </a:spcBef>
            </a:pPr>
            <a:r>
              <a:rPr lang="de-DE" sz="1600" dirty="0" smtClean="0"/>
              <a:t>Objectives </a:t>
            </a:r>
            <a:r>
              <a:rPr lang="de-DE" sz="1600" dirty="0" err="1" smtClean="0"/>
              <a:t>and</a:t>
            </a:r>
            <a:r>
              <a:rPr lang="de-DE" sz="1600" dirty="0" smtClean="0"/>
              <a:t> </a:t>
            </a:r>
            <a:r>
              <a:rPr lang="de-DE" sz="1600" dirty="0" err="1" smtClean="0"/>
              <a:t>activities</a:t>
            </a:r>
            <a:r>
              <a:rPr lang="de-DE" sz="1600" dirty="0" smtClean="0"/>
              <a:t/>
            </a:r>
            <a:br>
              <a:rPr lang="de-DE" sz="1600" dirty="0" smtClean="0"/>
            </a:br>
            <a:r>
              <a:rPr lang="de-DE" sz="1600" dirty="0" smtClean="0"/>
              <a:t/>
            </a:r>
            <a:br>
              <a:rPr lang="de-DE" sz="1600" dirty="0" smtClean="0"/>
            </a:br>
            <a:r>
              <a:rPr lang="de-DE" sz="1600" dirty="0" smtClean="0"/>
              <a:t>Bonn, 15.11.2011</a:t>
            </a:r>
            <a:endParaRPr lang="en-GB" sz="1400" dirty="0"/>
          </a:p>
        </p:txBody>
      </p:sp>
      <p:sp>
        <p:nvSpPr>
          <p:cNvPr id="2051" name="Rectangle 3"/>
          <p:cNvSpPr>
            <a:spLocks noChangeArrowheads="1"/>
          </p:cNvSpPr>
          <p:nvPr/>
        </p:nvSpPr>
        <p:spPr bwMode="auto">
          <a:xfrm>
            <a:off x="1995488" y="1574800"/>
            <a:ext cx="6753225" cy="127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lstStyle/>
          <a:p>
            <a:pPr eaLnBrk="1" hangingPunct="1">
              <a:lnSpc>
                <a:spcPct val="120000"/>
              </a:lnSpc>
            </a:pPr>
            <a:r>
              <a:rPr lang="de-DE" sz="3200" dirty="0" smtClean="0">
                <a:solidFill>
                  <a:schemeClr val="tx2"/>
                </a:solidFill>
              </a:rPr>
              <a:t>DWA Working Group</a:t>
            </a:r>
          </a:p>
          <a:p>
            <a:pPr eaLnBrk="1" hangingPunct="1">
              <a:lnSpc>
                <a:spcPct val="120000"/>
              </a:lnSpc>
            </a:pPr>
            <a:r>
              <a:rPr lang="de-DE" sz="3200" dirty="0"/>
              <a:t>BIZ 11.4 </a:t>
            </a:r>
            <a:r>
              <a:rPr lang="de-DE" sz="3200" dirty="0" smtClean="0">
                <a:solidFill>
                  <a:schemeClr val="tx2"/>
                </a:solidFill>
              </a:rPr>
              <a:t>„Water Reuse“</a:t>
            </a:r>
            <a:endParaRPr lang="de-DE" sz="3200" dirty="0">
              <a:solidFill>
                <a:schemeClr val="tx2"/>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solidFill>
                  <a:schemeClr val="tx1"/>
                </a:solidFill>
              </a:rPr>
              <a:t>Members of the DWA Working Group</a:t>
            </a:r>
            <a:endParaRPr lang="en-US" noProof="0" dirty="0">
              <a:solidFill>
                <a:schemeClr val="tx1"/>
              </a:solidFill>
            </a:endParaRPr>
          </a:p>
        </p:txBody>
      </p:sp>
      <p:pic>
        <p:nvPicPr>
          <p:cNvPr id="4" name="Picture 6"/>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628800"/>
            <a:ext cx="5650141"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feld 4"/>
          <p:cNvSpPr txBox="1"/>
          <p:nvPr/>
        </p:nvSpPr>
        <p:spPr>
          <a:xfrm>
            <a:off x="3347864" y="4763691"/>
            <a:ext cx="1963999" cy="523220"/>
          </a:xfrm>
          <a:prstGeom prst="rect">
            <a:avLst/>
          </a:prstGeom>
          <a:noFill/>
        </p:spPr>
        <p:txBody>
          <a:bodyPr wrap="none" rtlCol="0">
            <a:spAutoFit/>
          </a:bodyPr>
          <a:lstStyle/>
          <a:p>
            <a:pPr algn="ctr"/>
            <a:r>
              <a:rPr lang="de-DE" sz="2800" dirty="0" smtClean="0"/>
              <a:t>Thank you!</a:t>
            </a:r>
            <a:endParaRPr lang="de-DE" sz="2800" dirty="0"/>
          </a:p>
        </p:txBody>
      </p:sp>
    </p:spTree>
    <p:extLst>
      <p:ext uri="{BB962C8B-B14F-4D97-AF65-F5344CB8AC3E}">
        <p14:creationId xmlns:p14="http://schemas.microsoft.com/office/powerpoint/2010/main" xmlns="" val="5088817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noProof="0" dirty="0" smtClean="0"/>
              <a:t>DWA working group “Water Reuse”</a:t>
            </a:r>
            <a:endParaRPr lang="en-US" noProof="0" dirty="0"/>
          </a:p>
        </p:txBody>
      </p:sp>
      <p:sp>
        <p:nvSpPr>
          <p:cNvPr id="312323" name="Rectangle 3"/>
          <p:cNvSpPr>
            <a:spLocks noGrp="1" noChangeArrowheads="1"/>
          </p:cNvSpPr>
          <p:nvPr>
            <p:ph type="body" idx="1"/>
          </p:nvPr>
        </p:nvSpPr>
        <p:spPr/>
        <p:txBody>
          <a:bodyPr/>
          <a:lstStyle/>
          <a:p>
            <a:r>
              <a:rPr lang="en-US" noProof="0" dirty="0" smtClean="0"/>
              <a:t>The German Association for Wastewater, Water and Waste (DWA) constituted the working group AG BIZ 11.4 “Water Reuse” on </a:t>
            </a:r>
            <a:br>
              <a:rPr lang="en-US" noProof="0" dirty="0" smtClean="0"/>
            </a:br>
            <a:r>
              <a:rPr lang="en-US" noProof="0" dirty="0" smtClean="0"/>
              <a:t>May 19</a:t>
            </a:r>
            <a:r>
              <a:rPr lang="en-US" baseline="30000" noProof="0" dirty="0" smtClean="0"/>
              <a:t>th</a:t>
            </a:r>
            <a:r>
              <a:rPr lang="en-US" noProof="0" dirty="0" smtClean="0"/>
              <a:t> 2005</a:t>
            </a:r>
          </a:p>
          <a:p>
            <a:r>
              <a:rPr lang="en-US" noProof="0" dirty="0" smtClean="0"/>
              <a:t>Focus on water reclamation </a:t>
            </a:r>
            <a:br>
              <a:rPr lang="en-US" noProof="0" dirty="0" smtClean="0"/>
            </a:br>
            <a:r>
              <a:rPr lang="en-US" noProof="0" dirty="0" smtClean="0">
                <a:sym typeface="Wingdings" pitchFamily="2" charset="2"/>
              </a:rPr>
              <a:t></a:t>
            </a:r>
            <a:r>
              <a:rPr lang="en-US" noProof="0" dirty="0" smtClean="0"/>
              <a:t> treatment of wastewater to make it reusable</a:t>
            </a:r>
            <a:br>
              <a:rPr lang="en-US" noProof="0" dirty="0" smtClean="0"/>
            </a:br>
            <a:r>
              <a:rPr lang="en-US" noProof="0" dirty="0" smtClean="0">
                <a:sym typeface="Wingdings" pitchFamily="2" charset="2"/>
              </a:rPr>
              <a:t> </a:t>
            </a:r>
            <a:r>
              <a:rPr lang="en-US" noProof="0" dirty="0" smtClean="0"/>
              <a:t>Safe reuse of reclaimed water</a:t>
            </a:r>
          </a:p>
          <a:p>
            <a:r>
              <a:rPr lang="en-US" noProof="0" dirty="0" smtClean="0"/>
              <a:t>Considered reuse applications:</a:t>
            </a:r>
            <a:br>
              <a:rPr lang="en-US" noProof="0" dirty="0" smtClean="0"/>
            </a:br>
            <a:r>
              <a:rPr lang="en-US" noProof="0" dirty="0" smtClean="0"/>
              <a:t>Agricultural irrigation</a:t>
            </a:r>
            <a:br>
              <a:rPr lang="en-US" noProof="0" dirty="0" smtClean="0"/>
            </a:br>
            <a:r>
              <a:rPr lang="en-US" noProof="0" dirty="0" smtClean="0"/>
              <a:t>Use as service water in urban areas</a:t>
            </a:r>
          </a:p>
          <a:p>
            <a:pPr marL="355600" lvl="1" indent="-355600">
              <a:spcBef>
                <a:spcPts val="900"/>
              </a:spcBef>
              <a:buClr>
                <a:srgbClr val="3333CC"/>
              </a:buClr>
              <a:buSzPct val="90000"/>
              <a:buFont typeface="Webdings" pitchFamily="18" charset="2"/>
              <a:buChar char="4"/>
            </a:pPr>
            <a:r>
              <a:rPr lang="en-US" noProof="0" dirty="0" smtClean="0">
                <a:ea typeface="+mn-ea"/>
                <a:cs typeface="+mn-cs"/>
              </a:rPr>
              <a:t>Not considered:</a:t>
            </a:r>
            <a:br>
              <a:rPr lang="en-US" noProof="0" dirty="0" smtClean="0">
                <a:ea typeface="+mn-ea"/>
                <a:cs typeface="+mn-cs"/>
              </a:rPr>
            </a:br>
            <a:r>
              <a:rPr lang="en-US" noProof="0" dirty="0" smtClean="0">
                <a:ea typeface="+mn-ea"/>
                <a:cs typeface="+mn-cs"/>
              </a:rPr>
              <a:t>Industrial water recycling, groundwater reclamation and “alternative sanitation concepts”</a:t>
            </a:r>
          </a:p>
          <a:p>
            <a:pPr lvl="1"/>
            <a:endParaRPr lang="en-US" noProof="0" dirty="0"/>
          </a:p>
        </p:txBody>
      </p:sp>
    </p:spTree>
    <p:extLst>
      <p:ext uri="{BB962C8B-B14F-4D97-AF65-F5344CB8AC3E}">
        <p14:creationId xmlns:p14="http://schemas.microsoft.com/office/powerpoint/2010/main" xmlns="" val="5396914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1232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1232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12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DWA working group “Water Reuse”</a:t>
            </a:r>
            <a:endParaRPr lang="en-US" noProof="0" dirty="0"/>
          </a:p>
        </p:txBody>
      </p:sp>
      <p:sp>
        <p:nvSpPr>
          <p:cNvPr id="3" name="Inhaltsplatzhalter 2"/>
          <p:cNvSpPr>
            <a:spLocks noGrp="1"/>
          </p:cNvSpPr>
          <p:nvPr>
            <p:ph idx="1"/>
          </p:nvPr>
        </p:nvSpPr>
        <p:spPr/>
        <p:txBody>
          <a:bodyPr/>
          <a:lstStyle/>
          <a:p>
            <a:pPr marL="0" indent="0">
              <a:buNone/>
            </a:pPr>
            <a:r>
              <a:rPr lang="en-US" b="1" noProof="0" dirty="0" smtClean="0"/>
              <a:t>Objectives of the working group “Water Reuse”: </a:t>
            </a:r>
            <a:br>
              <a:rPr lang="en-US" b="1" noProof="0" dirty="0" smtClean="0"/>
            </a:br>
            <a:endParaRPr lang="en-US" b="1" noProof="0" dirty="0" smtClean="0"/>
          </a:p>
          <a:p>
            <a:r>
              <a:rPr lang="en-US" noProof="0" dirty="0" smtClean="0"/>
              <a:t>Increase acceptance and make the topic “water reuse” well-known among the </a:t>
            </a:r>
            <a:r>
              <a:rPr lang="en-US" noProof="0" dirty="0" smtClean="0">
                <a:solidFill>
                  <a:srgbClr val="005AA9"/>
                </a:solidFill>
              </a:rPr>
              <a:t>public</a:t>
            </a:r>
            <a:r>
              <a:rPr lang="en-US" noProof="0" dirty="0" smtClean="0"/>
              <a:t> </a:t>
            </a:r>
          </a:p>
          <a:p>
            <a:r>
              <a:rPr lang="en-US" noProof="0" dirty="0" smtClean="0"/>
              <a:t>Enhance experiences of </a:t>
            </a:r>
            <a:r>
              <a:rPr lang="en-US" noProof="0" dirty="0" smtClean="0">
                <a:solidFill>
                  <a:srgbClr val="005AA9"/>
                </a:solidFill>
              </a:rPr>
              <a:t>water engineers</a:t>
            </a:r>
            <a:r>
              <a:rPr lang="en-US" noProof="0" dirty="0" smtClean="0"/>
              <a:t> with the topic “water reuse”</a:t>
            </a:r>
          </a:p>
          <a:p>
            <a:r>
              <a:rPr lang="en-US" noProof="0" dirty="0" smtClean="0"/>
              <a:t>Collect and elaborate experiences and make it usable (even for </a:t>
            </a:r>
            <a:r>
              <a:rPr lang="en-US" noProof="0" dirty="0" smtClean="0">
                <a:solidFill>
                  <a:srgbClr val="005AA9"/>
                </a:solidFill>
              </a:rPr>
              <a:t>non-specialists</a:t>
            </a:r>
            <a:r>
              <a:rPr lang="en-US" noProof="0" dirty="0" smtClean="0"/>
              <a:t>)</a:t>
            </a:r>
          </a:p>
          <a:p>
            <a:endParaRPr lang="en-US" noProof="0" dirty="0"/>
          </a:p>
        </p:txBody>
      </p:sp>
    </p:spTree>
    <p:extLst>
      <p:ext uri="{BB962C8B-B14F-4D97-AF65-F5344CB8AC3E}">
        <p14:creationId xmlns:p14="http://schemas.microsoft.com/office/powerpoint/2010/main" xmlns="" val="33530682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noProof="0" dirty="0"/>
              <a:t>Publication “DWA-Topics</a:t>
            </a:r>
            <a:r>
              <a:rPr lang="en-US" noProof="0" dirty="0" smtClean="0"/>
              <a:t>”</a:t>
            </a:r>
            <a:endParaRPr lang="en-US" noProof="0" dirty="0"/>
          </a:p>
        </p:txBody>
      </p:sp>
      <p:sp>
        <p:nvSpPr>
          <p:cNvPr id="331779" name="Rectangle 3"/>
          <p:cNvSpPr>
            <a:spLocks noGrp="1" noChangeArrowheads="1"/>
          </p:cNvSpPr>
          <p:nvPr>
            <p:ph type="body" idx="1"/>
          </p:nvPr>
        </p:nvSpPr>
        <p:spPr/>
        <p:txBody>
          <a:bodyPr/>
          <a:lstStyle/>
          <a:p>
            <a:r>
              <a:rPr lang="en-US" noProof="0" dirty="0" smtClean="0"/>
              <a:t>Title: “Treatment Steps For Water Reuse”</a:t>
            </a:r>
          </a:p>
          <a:p>
            <a:r>
              <a:rPr lang="en-US" noProof="0" dirty="0" smtClean="0"/>
              <a:t>Assessment </a:t>
            </a:r>
            <a:r>
              <a:rPr lang="en-US" noProof="0" dirty="0"/>
              <a:t>of process steps for the treatment of wastewater for reuse</a:t>
            </a:r>
          </a:p>
          <a:p>
            <a:r>
              <a:rPr lang="en-US" noProof="0" dirty="0"/>
              <a:t>Subsumption of water reuse in international context</a:t>
            </a:r>
          </a:p>
          <a:p>
            <a:r>
              <a:rPr lang="en-US" noProof="0" dirty="0"/>
              <a:t>Assessment matrix of the process steps for the treatment of wastewater for reuse</a:t>
            </a:r>
          </a:p>
          <a:p>
            <a:r>
              <a:rPr lang="en-US" noProof="0" dirty="0"/>
              <a:t>Original version </a:t>
            </a:r>
            <a:r>
              <a:rPr lang="en-US" noProof="0" dirty="0" smtClean="0"/>
              <a:t>in </a:t>
            </a:r>
            <a:r>
              <a:rPr lang="en-US" noProof="0" dirty="0"/>
              <a:t>German </a:t>
            </a:r>
          </a:p>
          <a:p>
            <a:r>
              <a:rPr lang="en-US" noProof="0" dirty="0"/>
              <a:t>Translations in English, French, </a:t>
            </a:r>
            <a:r>
              <a:rPr lang="en-US" noProof="0" dirty="0" smtClean="0"/>
              <a:t/>
            </a:r>
            <a:br>
              <a:rPr lang="en-US" noProof="0" dirty="0" smtClean="0"/>
            </a:br>
            <a:r>
              <a:rPr lang="en-US" noProof="0" dirty="0" smtClean="0"/>
              <a:t>Spanish, Arabic</a:t>
            </a:r>
            <a:r>
              <a:rPr lang="en-US" noProof="0" dirty="0"/>
              <a:t>, Chinese and </a:t>
            </a:r>
            <a:r>
              <a:rPr lang="en-US" noProof="0" dirty="0" smtClean="0"/>
              <a:t/>
            </a:r>
            <a:br>
              <a:rPr lang="en-US" noProof="0" dirty="0" smtClean="0"/>
            </a:br>
            <a:r>
              <a:rPr lang="en-US" noProof="0" dirty="0" smtClean="0"/>
              <a:t>Persian </a:t>
            </a:r>
            <a:endParaRPr lang="en-US" noProof="0" dirty="0"/>
          </a:p>
          <a:p>
            <a:pPr>
              <a:buFont typeface="Wingdings" pitchFamily="2" charset="2"/>
              <a:buNone/>
            </a:pPr>
            <a:endParaRPr lang="en-US" noProof="0" dirty="0"/>
          </a:p>
        </p:txBody>
      </p:sp>
      <p:grpSp>
        <p:nvGrpSpPr>
          <p:cNvPr id="3" name="Gruppieren 2"/>
          <p:cNvGrpSpPr/>
          <p:nvPr/>
        </p:nvGrpSpPr>
        <p:grpSpPr>
          <a:xfrm>
            <a:off x="5089908" y="3894984"/>
            <a:ext cx="3038311" cy="1803308"/>
            <a:chOff x="4602345" y="3990887"/>
            <a:chExt cx="3038311" cy="1803308"/>
          </a:xfrm>
        </p:grpSpPr>
        <p:pic>
          <p:nvPicPr>
            <p:cNvPr id="331781"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6324" y="3990887"/>
              <a:ext cx="1154332" cy="1498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178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51111" y="4158685"/>
              <a:ext cx="1162239" cy="1495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1783"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02345" y="4295409"/>
              <a:ext cx="1162239" cy="1498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8193859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eaLnBrk="1" hangingPunct="1"/>
            <a:r>
              <a:rPr lang="en-US" noProof="0" dirty="0" smtClean="0"/>
              <a:t>DWA seminar „Practical aspects of </a:t>
            </a:r>
            <a:br>
              <a:rPr lang="en-US" noProof="0" dirty="0" smtClean="0"/>
            </a:br>
            <a:r>
              <a:rPr lang="en-US" noProof="0" dirty="0" smtClean="0"/>
              <a:t>water reuse“ </a:t>
            </a:r>
          </a:p>
        </p:txBody>
      </p:sp>
      <p:sp>
        <p:nvSpPr>
          <p:cNvPr id="5123" name="Inhaltsplatzhalter 2"/>
          <p:cNvSpPr>
            <a:spLocks noGrp="1"/>
          </p:cNvSpPr>
          <p:nvPr>
            <p:ph idx="1"/>
          </p:nvPr>
        </p:nvSpPr>
        <p:spPr>
          <a:xfrm>
            <a:off x="611188" y="1773238"/>
            <a:ext cx="8281987" cy="4176712"/>
          </a:xfrm>
        </p:spPr>
        <p:txBody>
          <a:bodyPr/>
          <a:lstStyle/>
          <a:p>
            <a:pPr eaLnBrk="1" hangingPunct="1"/>
            <a:r>
              <a:rPr lang="en-US" b="1" noProof="0" dirty="0" smtClean="0"/>
              <a:t>One-day training for graduates</a:t>
            </a:r>
            <a:r>
              <a:rPr lang="en-US" noProof="0" dirty="0" smtClean="0"/>
              <a:t>: </a:t>
            </a:r>
            <a:br>
              <a:rPr lang="en-US" noProof="0" dirty="0" smtClean="0"/>
            </a:br>
            <a:r>
              <a:rPr lang="en-US" noProof="0" dirty="0" smtClean="0"/>
              <a:t>- “introduction to water reuse“</a:t>
            </a:r>
            <a:br>
              <a:rPr lang="en-US" noProof="0" dirty="0" smtClean="0"/>
            </a:br>
            <a:r>
              <a:rPr lang="en-US" noProof="0" dirty="0" smtClean="0"/>
              <a:t>- optionally with recognition of achievements at the university</a:t>
            </a:r>
            <a:br>
              <a:rPr lang="en-US" noProof="0" dirty="0" smtClean="0"/>
            </a:br>
            <a:endParaRPr lang="en-US" noProof="0" dirty="0" smtClean="0"/>
          </a:p>
          <a:p>
            <a:pPr eaLnBrk="1" hangingPunct="1"/>
            <a:r>
              <a:rPr lang="en-US" b="1" noProof="0" dirty="0" smtClean="0"/>
              <a:t>Two-day DWA seminar:</a:t>
            </a:r>
            <a:br>
              <a:rPr lang="en-US" b="1" noProof="0" dirty="0" smtClean="0"/>
            </a:br>
            <a:r>
              <a:rPr lang="en-US" noProof="0" dirty="0" smtClean="0"/>
              <a:t>- “Practical aspects of water reuse“</a:t>
            </a:r>
            <a:br>
              <a:rPr lang="en-US" noProof="0" dirty="0" smtClean="0"/>
            </a:br>
            <a:r>
              <a:rPr lang="en-US" noProof="0" dirty="0" smtClean="0"/>
              <a:t>- for engineers, decision-makers and German alumni </a:t>
            </a:r>
            <a:br>
              <a:rPr lang="en-US" noProof="0" dirty="0" smtClean="0"/>
            </a:br>
            <a:endParaRPr lang="en-US" noProof="0" dirty="0" smtClean="0"/>
          </a:p>
          <a:p>
            <a:pPr eaLnBrk="1" hangingPunct="1">
              <a:tabLst>
                <a:tab pos="534988" algn="l"/>
              </a:tabLst>
            </a:pPr>
            <a:r>
              <a:rPr lang="en-US" b="1" noProof="0" dirty="0" smtClean="0"/>
              <a:t>5-day DWA event for international water experts</a:t>
            </a:r>
            <a:r>
              <a:rPr lang="en-US" noProof="0" dirty="0" smtClean="0"/>
              <a:t/>
            </a:r>
            <a:br>
              <a:rPr lang="en-US" noProof="0" dirty="0" smtClean="0"/>
            </a:br>
            <a:r>
              <a:rPr lang="en-US" noProof="0" dirty="0" smtClean="0"/>
              <a:t>- “Practical aspects of Water reuse“ </a:t>
            </a:r>
            <a:br>
              <a:rPr lang="en-US" noProof="0" dirty="0" smtClean="0"/>
            </a:br>
            <a:r>
              <a:rPr lang="en-US" noProof="0" dirty="0" smtClean="0"/>
              <a:t>- for international water experts from industry, administration and 	consulting, decision-makers and alumni</a:t>
            </a:r>
            <a:br>
              <a:rPr lang="en-US" noProof="0" dirty="0" smtClean="0"/>
            </a:br>
            <a:r>
              <a:rPr lang="en-US" noProof="0" dirty="0" smtClean="0"/>
              <a:t>- with excursions and certification </a:t>
            </a:r>
          </a:p>
          <a:p>
            <a:pPr eaLnBrk="1" hangingPunct="1"/>
            <a:endParaRPr lang="en-US" noProof="0" dirty="0" smtClean="0"/>
          </a:p>
        </p:txBody>
      </p:sp>
    </p:spTree>
    <p:extLst>
      <p:ext uri="{BB962C8B-B14F-4D97-AF65-F5344CB8AC3E}">
        <p14:creationId xmlns:p14="http://schemas.microsoft.com/office/powerpoint/2010/main" xmlns="" val="31562021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Topics </a:t>
            </a:r>
            <a:r>
              <a:rPr lang="de-DE" dirty="0" err="1" smtClean="0"/>
              <a:t>of</a:t>
            </a:r>
            <a:r>
              <a:rPr lang="de-DE" dirty="0" smtClean="0"/>
              <a:t> </a:t>
            </a:r>
            <a:r>
              <a:rPr lang="de-DE" dirty="0" err="1" smtClean="0"/>
              <a:t>the</a:t>
            </a:r>
            <a:r>
              <a:rPr lang="de-DE" dirty="0" smtClean="0"/>
              <a:t> DWA </a:t>
            </a:r>
            <a:r>
              <a:rPr lang="de-DE" dirty="0" err="1" smtClean="0"/>
              <a:t>seminar</a:t>
            </a:r>
            <a:endParaRPr lang="de-DE" dirty="0"/>
          </a:p>
        </p:txBody>
      </p:sp>
      <p:grpSp>
        <p:nvGrpSpPr>
          <p:cNvPr id="60" name="Gruppieren 59"/>
          <p:cNvGrpSpPr/>
          <p:nvPr/>
        </p:nvGrpSpPr>
        <p:grpSpPr>
          <a:xfrm>
            <a:off x="1529457" y="1223641"/>
            <a:ext cx="5134487" cy="4870711"/>
            <a:chOff x="2246096" y="1222585"/>
            <a:chExt cx="4651808" cy="4412829"/>
          </a:xfrm>
        </p:grpSpPr>
        <p:grpSp>
          <p:nvGrpSpPr>
            <p:cNvPr id="3" name="Gruppieren 2"/>
            <p:cNvGrpSpPr/>
            <p:nvPr/>
          </p:nvGrpSpPr>
          <p:grpSpPr>
            <a:xfrm>
              <a:off x="3749475" y="2787589"/>
              <a:ext cx="1644486" cy="1381505"/>
              <a:chOff x="2225756" y="1390589"/>
              <a:chExt cx="1644486" cy="1381505"/>
            </a:xfrm>
          </p:grpSpPr>
          <p:sp>
            <p:nvSpPr>
              <p:cNvPr id="58" name="Ellipse 57"/>
              <p:cNvSpPr/>
              <p:nvPr/>
            </p:nvSpPr>
            <p:spPr>
              <a:xfrm>
                <a:off x="2225756" y="1390589"/>
                <a:ext cx="1644486" cy="138150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Ellipse 4"/>
              <p:cNvSpPr/>
              <p:nvPr/>
            </p:nvSpPr>
            <p:spPr>
              <a:xfrm>
                <a:off x="2466585" y="1592906"/>
                <a:ext cx="1162828" cy="976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solidFill>
                      <a:schemeClr val="tx1"/>
                    </a:solidFill>
                  </a:rPr>
                  <a:t>Treatment </a:t>
                </a:r>
                <a:r>
                  <a:rPr lang="de-DE" sz="1600" kern="1200" dirty="0" err="1" smtClean="0">
                    <a:solidFill>
                      <a:schemeClr val="tx1"/>
                    </a:solidFill>
                  </a:rPr>
                  <a:t>steps</a:t>
                </a:r>
                <a:r>
                  <a:rPr lang="de-DE" sz="1600" kern="1200" dirty="0" smtClean="0">
                    <a:solidFill>
                      <a:schemeClr val="tx1"/>
                    </a:solidFill>
                  </a:rPr>
                  <a:t> </a:t>
                </a:r>
                <a:r>
                  <a:rPr lang="de-DE" sz="1600" kern="1200" dirty="0" err="1" smtClean="0">
                    <a:solidFill>
                      <a:schemeClr val="tx1"/>
                    </a:solidFill>
                  </a:rPr>
                  <a:t>for</a:t>
                </a:r>
                <a:r>
                  <a:rPr lang="de-DE" sz="1600" kern="1200" dirty="0" smtClean="0">
                    <a:solidFill>
                      <a:schemeClr val="tx1"/>
                    </a:solidFill>
                  </a:rPr>
                  <a:t> </a:t>
                </a:r>
                <a:r>
                  <a:rPr lang="de-DE" sz="1600" kern="1200" dirty="0" err="1" smtClean="0">
                    <a:solidFill>
                      <a:schemeClr val="tx1"/>
                    </a:solidFill>
                  </a:rPr>
                  <a:t>water</a:t>
                </a:r>
                <a:r>
                  <a:rPr lang="de-DE" sz="1600" kern="1200" dirty="0" smtClean="0">
                    <a:solidFill>
                      <a:schemeClr val="tx1"/>
                    </a:solidFill>
                  </a:rPr>
                  <a:t> </a:t>
                </a:r>
                <a:r>
                  <a:rPr lang="de-DE" sz="1600" kern="1200" dirty="0" err="1" smtClean="0">
                    <a:solidFill>
                      <a:schemeClr val="tx1"/>
                    </a:solidFill>
                  </a:rPr>
                  <a:t>reuse</a:t>
                </a:r>
                <a:endParaRPr lang="en-US" sz="1600" kern="1200" dirty="0">
                  <a:solidFill>
                    <a:schemeClr val="tx1"/>
                  </a:solidFill>
                </a:endParaRPr>
              </a:p>
            </p:txBody>
          </p:sp>
        </p:grpSp>
        <p:grpSp>
          <p:nvGrpSpPr>
            <p:cNvPr id="4" name="Gruppieren 3"/>
            <p:cNvGrpSpPr/>
            <p:nvPr/>
          </p:nvGrpSpPr>
          <p:grpSpPr>
            <a:xfrm>
              <a:off x="4559031" y="2461341"/>
              <a:ext cx="25376" cy="326247"/>
              <a:chOff x="3035312" y="1064341"/>
              <a:chExt cx="25376" cy="326247"/>
            </a:xfrm>
          </p:grpSpPr>
          <p:sp>
            <p:nvSpPr>
              <p:cNvPr id="56" name="Gerade Verbindung 5"/>
              <p:cNvSpPr/>
              <p:nvPr/>
            </p:nvSpPr>
            <p:spPr>
              <a:xfrm rot="16200000">
                <a:off x="2884876" y="1214777"/>
                <a:ext cx="326247" cy="25376"/>
              </a:xfrm>
              <a:custGeom>
                <a:avLst/>
                <a:gdLst/>
                <a:ahLst/>
                <a:cxnLst/>
                <a:rect l="0" t="0" r="0" b="0"/>
                <a:pathLst>
                  <a:path>
                    <a:moveTo>
                      <a:pt x="0" y="12688"/>
                    </a:moveTo>
                    <a:lnTo>
                      <a:pt x="326247" y="1268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Gerade Verbindung 6"/>
              <p:cNvSpPr/>
              <p:nvPr/>
            </p:nvSpPr>
            <p:spPr>
              <a:xfrm rot="16200000">
                <a:off x="3039843" y="1219309"/>
                <a:ext cx="16312" cy="163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5" name="Gruppieren 4"/>
            <p:cNvGrpSpPr/>
            <p:nvPr/>
          </p:nvGrpSpPr>
          <p:grpSpPr>
            <a:xfrm>
              <a:off x="3857052" y="1222585"/>
              <a:ext cx="1429332" cy="1238757"/>
              <a:chOff x="2333333" y="-174415"/>
              <a:chExt cx="1429332" cy="1238757"/>
            </a:xfrm>
          </p:grpSpPr>
          <p:sp>
            <p:nvSpPr>
              <p:cNvPr id="54" name="Ellipse 53"/>
              <p:cNvSpPr/>
              <p:nvPr/>
            </p:nvSpPr>
            <p:spPr>
              <a:xfrm>
                <a:off x="2333333" y="-174415"/>
                <a:ext cx="1429332" cy="12387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Ellipse 8"/>
              <p:cNvSpPr/>
              <p:nvPr/>
            </p:nvSpPr>
            <p:spPr>
              <a:xfrm>
                <a:off x="2542654" y="6997"/>
                <a:ext cx="1010690" cy="875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smtClean="0">
                    <a:solidFill>
                      <a:schemeClr val="tx1"/>
                    </a:solidFill>
                  </a:rPr>
                  <a:t>Rules </a:t>
                </a:r>
                <a:r>
                  <a:rPr lang="de-DE" sz="1400" kern="1200" dirty="0" err="1" smtClean="0">
                    <a:solidFill>
                      <a:schemeClr val="tx1"/>
                    </a:solidFill>
                  </a:rPr>
                  <a:t>and</a:t>
                </a:r>
                <a:r>
                  <a:rPr lang="de-DE" sz="1400" kern="1200" dirty="0" smtClean="0">
                    <a:solidFill>
                      <a:schemeClr val="tx1"/>
                    </a:solidFill>
                  </a:rPr>
                  <a:t> </a:t>
                </a:r>
                <a:r>
                  <a:rPr lang="de-DE" sz="1400" kern="1200" dirty="0" err="1" smtClean="0">
                    <a:solidFill>
                      <a:schemeClr val="tx1"/>
                    </a:solidFill>
                  </a:rPr>
                  <a:t>regulations</a:t>
                </a:r>
                <a:endParaRPr lang="en-US" sz="1400" kern="1200" dirty="0">
                  <a:solidFill>
                    <a:schemeClr val="tx1"/>
                  </a:solidFill>
                </a:endParaRPr>
              </a:p>
            </p:txBody>
          </p:sp>
        </p:grpSp>
        <p:grpSp>
          <p:nvGrpSpPr>
            <p:cNvPr id="6" name="Gruppieren 5"/>
            <p:cNvGrpSpPr/>
            <p:nvPr/>
          </p:nvGrpSpPr>
          <p:grpSpPr>
            <a:xfrm>
              <a:off x="5111659" y="2697015"/>
              <a:ext cx="25376" cy="245459"/>
              <a:chOff x="3587940" y="1300015"/>
              <a:chExt cx="25376" cy="245459"/>
            </a:xfrm>
          </p:grpSpPr>
          <p:sp>
            <p:nvSpPr>
              <p:cNvPr id="52" name="Gerade Verbindung 9"/>
              <p:cNvSpPr/>
              <p:nvPr/>
            </p:nvSpPr>
            <p:spPr>
              <a:xfrm rot="18600000">
                <a:off x="3477898" y="1410057"/>
                <a:ext cx="245459" cy="25376"/>
              </a:xfrm>
              <a:custGeom>
                <a:avLst/>
                <a:gdLst/>
                <a:ahLst/>
                <a:cxnLst/>
                <a:rect l="0" t="0" r="0" b="0"/>
                <a:pathLst>
                  <a:path>
                    <a:moveTo>
                      <a:pt x="0" y="12688"/>
                    </a:moveTo>
                    <a:lnTo>
                      <a:pt x="245459" y="1268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Gerade Verbindung 10"/>
              <p:cNvSpPr/>
              <p:nvPr/>
            </p:nvSpPr>
            <p:spPr>
              <a:xfrm rot="18600000">
                <a:off x="3594491" y="1416609"/>
                <a:ext cx="12272" cy="122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7" name="Gruppieren 6"/>
            <p:cNvGrpSpPr/>
            <p:nvPr/>
          </p:nvGrpSpPr>
          <p:grpSpPr>
            <a:xfrm>
              <a:off x="4908897" y="1605424"/>
              <a:ext cx="1429332" cy="1238757"/>
              <a:chOff x="3385178" y="208424"/>
              <a:chExt cx="1429332" cy="1238757"/>
            </a:xfrm>
          </p:grpSpPr>
          <p:sp>
            <p:nvSpPr>
              <p:cNvPr id="50" name="Ellipse 49"/>
              <p:cNvSpPr/>
              <p:nvPr/>
            </p:nvSpPr>
            <p:spPr>
              <a:xfrm>
                <a:off x="3385178" y="208424"/>
                <a:ext cx="1429332" cy="12387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Ellipse 12"/>
              <p:cNvSpPr/>
              <p:nvPr/>
            </p:nvSpPr>
            <p:spPr>
              <a:xfrm>
                <a:off x="3594499" y="389836"/>
                <a:ext cx="1010690" cy="875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err="1" smtClean="0">
                    <a:solidFill>
                      <a:schemeClr val="tx1"/>
                    </a:solidFill>
                  </a:rPr>
                  <a:t>Energy</a:t>
                </a:r>
                <a:r>
                  <a:rPr lang="de-DE" sz="1400" kern="1200" dirty="0" smtClean="0">
                    <a:solidFill>
                      <a:schemeClr val="tx1"/>
                    </a:solidFill>
                  </a:rPr>
                  <a:t> </a:t>
                </a:r>
                <a:r>
                  <a:rPr lang="de-DE" sz="1400" kern="1200" dirty="0" err="1" smtClean="0">
                    <a:solidFill>
                      <a:schemeClr val="tx1"/>
                    </a:solidFill>
                  </a:rPr>
                  <a:t>and</a:t>
                </a:r>
                <a:r>
                  <a:rPr lang="de-DE" sz="1400" kern="1200" dirty="0" smtClean="0">
                    <a:solidFill>
                      <a:schemeClr val="tx1"/>
                    </a:solidFill>
                  </a:rPr>
                  <a:t> </a:t>
                </a:r>
                <a:r>
                  <a:rPr lang="de-DE" sz="1400" kern="1200" dirty="0" err="1" smtClean="0">
                    <a:solidFill>
                      <a:schemeClr val="tx1"/>
                    </a:solidFill>
                  </a:rPr>
                  <a:t>climate</a:t>
                </a:r>
                <a:endParaRPr lang="en-US" sz="1400" kern="1200" dirty="0">
                  <a:solidFill>
                    <a:schemeClr val="tx1"/>
                  </a:solidFill>
                </a:endParaRPr>
              </a:p>
            </p:txBody>
          </p:sp>
        </p:grpSp>
        <p:grpSp>
          <p:nvGrpSpPr>
            <p:cNvPr id="8" name="Gruppieren 7"/>
            <p:cNvGrpSpPr/>
            <p:nvPr/>
          </p:nvGrpSpPr>
          <p:grpSpPr>
            <a:xfrm>
              <a:off x="5375606" y="3314374"/>
              <a:ext cx="108134" cy="25376"/>
              <a:chOff x="3851887" y="1917374"/>
              <a:chExt cx="108134" cy="25376"/>
            </a:xfrm>
          </p:grpSpPr>
          <p:sp>
            <p:nvSpPr>
              <p:cNvPr id="48" name="Gerade Verbindung 13"/>
              <p:cNvSpPr/>
              <p:nvPr/>
            </p:nvSpPr>
            <p:spPr>
              <a:xfrm rot="21000000">
                <a:off x="3851887" y="1917374"/>
                <a:ext cx="108134" cy="25376"/>
              </a:xfrm>
              <a:custGeom>
                <a:avLst/>
                <a:gdLst/>
                <a:ahLst/>
                <a:cxnLst/>
                <a:rect l="0" t="0" r="0" b="0"/>
                <a:pathLst>
                  <a:path>
                    <a:moveTo>
                      <a:pt x="0" y="12688"/>
                    </a:moveTo>
                    <a:lnTo>
                      <a:pt x="108134" y="1268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9" name="Gerade Verbindung 14"/>
              <p:cNvSpPr/>
              <p:nvPr/>
            </p:nvSpPr>
            <p:spPr>
              <a:xfrm rot="21000000">
                <a:off x="3903251" y="1927358"/>
                <a:ext cx="5406" cy="54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9" name="Gruppieren 8"/>
            <p:cNvGrpSpPr/>
            <p:nvPr/>
          </p:nvGrpSpPr>
          <p:grpSpPr>
            <a:xfrm>
              <a:off x="5468572" y="2574809"/>
              <a:ext cx="1429332" cy="1238757"/>
              <a:chOff x="3944853" y="1177809"/>
              <a:chExt cx="1429332" cy="1238757"/>
            </a:xfrm>
          </p:grpSpPr>
          <p:sp>
            <p:nvSpPr>
              <p:cNvPr id="46" name="Ellipse 45"/>
              <p:cNvSpPr/>
              <p:nvPr/>
            </p:nvSpPr>
            <p:spPr>
              <a:xfrm>
                <a:off x="3944853" y="1177809"/>
                <a:ext cx="1429332" cy="12387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Ellipse 16"/>
              <p:cNvSpPr/>
              <p:nvPr/>
            </p:nvSpPr>
            <p:spPr>
              <a:xfrm>
                <a:off x="4154174" y="1359221"/>
                <a:ext cx="1010690" cy="875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smtClean="0">
                    <a:solidFill>
                      <a:schemeClr val="tx1"/>
                    </a:solidFill>
                  </a:rPr>
                  <a:t>Hygiene</a:t>
                </a:r>
              </a:p>
            </p:txBody>
          </p:sp>
        </p:grpSp>
        <p:grpSp>
          <p:nvGrpSpPr>
            <p:cNvPr id="10" name="Gruppieren 9"/>
            <p:cNvGrpSpPr/>
            <p:nvPr/>
          </p:nvGrpSpPr>
          <p:grpSpPr>
            <a:xfrm>
              <a:off x="5238164" y="3898671"/>
              <a:ext cx="167121" cy="25376"/>
              <a:chOff x="3714445" y="2501671"/>
              <a:chExt cx="167121" cy="25376"/>
            </a:xfrm>
          </p:grpSpPr>
          <p:sp>
            <p:nvSpPr>
              <p:cNvPr id="44" name="Gerade Verbindung 17"/>
              <p:cNvSpPr/>
              <p:nvPr/>
            </p:nvSpPr>
            <p:spPr>
              <a:xfrm rot="1800000">
                <a:off x="3714445" y="2501671"/>
                <a:ext cx="167121" cy="25376"/>
              </a:xfrm>
              <a:custGeom>
                <a:avLst/>
                <a:gdLst/>
                <a:ahLst/>
                <a:cxnLst/>
                <a:rect l="0" t="0" r="0" b="0"/>
                <a:pathLst>
                  <a:path>
                    <a:moveTo>
                      <a:pt x="0" y="12688"/>
                    </a:moveTo>
                    <a:lnTo>
                      <a:pt x="167121" y="1268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5" name="Gerade Verbindung 18"/>
              <p:cNvSpPr/>
              <p:nvPr/>
            </p:nvSpPr>
            <p:spPr>
              <a:xfrm rot="1800000">
                <a:off x="3793828" y="2510181"/>
                <a:ext cx="8356" cy="83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1" name="Gruppieren 10"/>
            <p:cNvGrpSpPr/>
            <p:nvPr/>
          </p:nvGrpSpPr>
          <p:grpSpPr>
            <a:xfrm>
              <a:off x="5274199" y="3677153"/>
              <a:ext cx="1429332" cy="1238757"/>
              <a:chOff x="3750480" y="2280153"/>
              <a:chExt cx="1429332" cy="1238757"/>
            </a:xfrm>
          </p:grpSpPr>
          <p:sp>
            <p:nvSpPr>
              <p:cNvPr id="42" name="Ellipse 41"/>
              <p:cNvSpPr/>
              <p:nvPr/>
            </p:nvSpPr>
            <p:spPr>
              <a:xfrm>
                <a:off x="3750480" y="2280153"/>
                <a:ext cx="1429332" cy="12387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Ellipse 20"/>
              <p:cNvSpPr/>
              <p:nvPr/>
            </p:nvSpPr>
            <p:spPr>
              <a:xfrm>
                <a:off x="3959801" y="2461565"/>
                <a:ext cx="1010690" cy="875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err="1" smtClean="0">
                    <a:solidFill>
                      <a:schemeClr val="tx1"/>
                    </a:solidFill>
                  </a:rPr>
                  <a:t>Economic</a:t>
                </a:r>
                <a:r>
                  <a:rPr lang="de-DE" sz="1400" kern="1200" dirty="0" smtClean="0">
                    <a:solidFill>
                      <a:schemeClr val="tx1"/>
                    </a:solidFill>
                  </a:rPr>
                  <a:t> </a:t>
                </a:r>
                <a:r>
                  <a:rPr lang="de-DE" sz="1400" kern="1200" dirty="0" err="1" smtClean="0">
                    <a:solidFill>
                      <a:schemeClr val="tx1"/>
                    </a:solidFill>
                  </a:rPr>
                  <a:t>aspects</a:t>
                </a:r>
                <a:endParaRPr lang="de-DE" sz="1400" kern="1200" dirty="0" smtClean="0">
                  <a:solidFill>
                    <a:schemeClr val="tx1"/>
                  </a:solidFill>
                </a:endParaRPr>
              </a:p>
            </p:txBody>
          </p:sp>
        </p:grpSp>
        <p:grpSp>
          <p:nvGrpSpPr>
            <p:cNvPr id="12" name="Gruppieren 11"/>
            <p:cNvGrpSpPr/>
            <p:nvPr/>
          </p:nvGrpSpPr>
          <p:grpSpPr>
            <a:xfrm>
              <a:off x="4851585" y="4129714"/>
              <a:ext cx="25376" cy="304825"/>
              <a:chOff x="3327866" y="2732714"/>
              <a:chExt cx="25376" cy="304825"/>
            </a:xfrm>
          </p:grpSpPr>
          <p:sp>
            <p:nvSpPr>
              <p:cNvPr id="40" name="Gerade Verbindung 21"/>
              <p:cNvSpPr/>
              <p:nvPr/>
            </p:nvSpPr>
            <p:spPr>
              <a:xfrm rot="4200000">
                <a:off x="3188141" y="2872439"/>
                <a:ext cx="304825" cy="25376"/>
              </a:xfrm>
              <a:custGeom>
                <a:avLst/>
                <a:gdLst/>
                <a:ahLst/>
                <a:cxnLst/>
                <a:rect l="0" t="0" r="0" b="0"/>
                <a:pathLst>
                  <a:path>
                    <a:moveTo>
                      <a:pt x="0" y="12688"/>
                    </a:moveTo>
                    <a:lnTo>
                      <a:pt x="304825" y="1268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Gerade Verbindung 22"/>
              <p:cNvSpPr/>
              <p:nvPr/>
            </p:nvSpPr>
            <p:spPr>
              <a:xfrm rot="4200000">
                <a:off x="3332933" y="2877507"/>
                <a:ext cx="15241" cy="152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3" name="Gruppieren 12"/>
            <p:cNvGrpSpPr/>
            <p:nvPr/>
          </p:nvGrpSpPr>
          <p:grpSpPr>
            <a:xfrm>
              <a:off x="4416727" y="4396657"/>
              <a:ext cx="1429332" cy="1238757"/>
              <a:chOff x="2893008" y="2999657"/>
              <a:chExt cx="1429332" cy="1238757"/>
            </a:xfrm>
          </p:grpSpPr>
          <p:sp>
            <p:nvSpPr>
              <p:cNvPr id="38" name="Ellipse 37"/>
              <p:cNvSpPr/>
              <p:nvPr/>
            </p:nvSpPr>
            <p:spPr>
              <a:xfrm>
                <a:off x="2893008" y="2999657"/>
                <a:ext cx="1429332" cy="12387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Ellipse 24"/>
              <p:cNvSpPr/>
              <p:nvPr/>
            </p:nvSpPr>
            <p:spPr>
              <a:xfrm>
                <a:off x="3102329" y="3181069"/>
                <a:ext cx="1010690" cy="875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dirty="0" err="1">
                    <a:solidFill>
                      <a:schemeClr val="tx1"/>
                    </a:solidFill>
                  </a:rPr>
                  <a:t>A</a:t>
                </a:r>
                <a:r>
                  <a:rPr lang="de-DE" sz="1400" kern="1200" dirty="0" err="1" smtClean="0">
                    <a:solidFill>
                      <a:schemeClr val="tx1"/>
                    </a:solidFill>
                  </a:rPr>
                  <a:t>cceptance</a:t>
                </a:r>
                <a:endParaRPr lang="de-DE" sz="1400" kern="1200" dirty="0" smtClean="0">
                  <a:solidFill>
                    <a:schemeClr val="tx1"/>
                  </a:solidFill>
                </a:endParaRPr>
              </a:p>
            </p:txBody>
          </p:sp>
        </p:grpSp>
        <p:grpSp>
          <p:nvGrpSpPr>
            <p:cNvPr id="14" name="Gruppieren 13"/>
            <p:cNvGrpSpPr/>
            <p:nvPr/>
          </p:nvGrpSpPr>
          <p:grpSpPr>
            <a:xfrm>
              <a:off x="4255515" y="4127781"/>
              <a:ext cx="25376" cy="368925"/>
              <a:chOff x="2731796" y="2730781"/>
              <a:chExt cx="25376" cy="368925"/>
            </a:xfrm>
          </p:grpSpPr>
          <p:sp>
            <p:nvSpPr>
              <p:cNvPr id="36" name="Gerade Verbindung 25"/>
              <p:cNvSpPr/>
              <p:nvPr/>
            </p:nvSpPr>
            <p:spPr>
              <a:xfrm rot="6600000">
                <a:off x="2560021" y="2902556"/>
                <a:ext cx="368925" cy="25376"/>
              </a:xfrm>
              <a:custGeom>
                <a:avLst/>
                <a:gdLst/>
                <a:ahLst/>
                <a:cxnLst/>
                <a:rect l="0" t="0" r="0" b="0"/>
                <a:pathLst>
                  <a:path>
                    <a:moveTo>
                      <a:pt x="0" y="12688"/>
                    </a:moveTo>
                    <a:lnTo>
                      <a:pt x="368925" y="1268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Gerade Verbindung 26"/>
              <p:cNvSpPr/>
              <p:nvPr/>
            </p:nvSpPr>
            <p:spPr>
              <a:xfrm rot="17400000">
                <a:off x="2735261" y="2906022"/>
                <a:ext cx="18446" cy="184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5" name="Gruppieren 14"/>
            <p:cNvGrpSpPr/>
            <p:nvPr/>
          </p:nvGrpSpPr>
          <p:grpSpPr>
            <a:xfrm>
              <a:off x="3431425" y="4453576"/>
              <a:ext cx="1161238" cy="1124919"/>
              <a:chOff x="1907706" y="3056576"/>
              <a:chExt cx="1161238" cy="1124919"/>
            </a:xfrm>
          </p:grpSpPr>
          <p:sp>
            <p:nvSpPr>
              <p:cNvPr id="34" name="Ellipse 33"/>
              <p:cNvSpPr/>
              <p:nvPr/>
            </p:nvSpPr>
            <p:spPr>
              <a:xfrm>
                <a:off x="1907706" y="3056576"/>
                <a:ext cx="1161238" cy="112491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Ellipse 28"/>
              <p:cNvSpPr/>
              <p:nvPr/>
            </p:nvSpPr>
            <p:spPr>
              <a:xfrm>
                <a:off x="2077765" y="3221317"/>
                <a:ext cx="821120" cy="7954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dirty="0" smtClean="0">
                    <a:solidFill>
                      <a:schemeClr val="tx1"/>
                    </a:solidFill>
                  </a:rPr>
                  <a:t>Operation</a:t>
                </a:r>
                <a:endParaRPr lang="de-DE" sz="1400" kern="1200" dirty="0" smtClean="0">
                  <a:solidFill>
                    <a:schemeClr val="tx1"/>
                  </a:solidFill>
                </a:endParaRPr>
              </a:p>
            </p:txBody>
          </p:sp>
        </p:grpSp>
        <p:grpSp>
          <p:nvGrpSpPr>
            <p:cNvPr id="16" name="Gruppieren 15"/>
            <p:cNvGrpSpPr/>
            <p:nvPr/>
          </p:nvGrpSpPr>
          <p:grpSpPr>
            <a:xfrm>
              <a:off x="3738151" y="3898671"/>
              <a:ext cx="167121" cy="25376"/>
              <a:chOff x="2214432" y="2501671"/>
              <a:chExt cx="167121" cy="25376"/>
            </a:xfrm>
          </p:grpSpPr>
          <p:sp>
            <p:nvSpPr>
              <p:cNvPr id="32" name="Gerade Verbindung 29"/>
              <p:cNvSpPr/>
              <p:nvPr/>
            </p:nvSpPr>
            <p:spPr>
              <a:xfrm rot="9000000">
                <a:off x="2214432" y="2501671"/>
                <a:ext cx="167121" cy="25376"/>
              </a:xfrm>
              <a:custGeom>
                <a:avLst/>
                <a:gdLst/>
                <a:ahLst/>
                <a:cxnLst/>
                <a:rect l="0" t="0" r="0" b="0"/>
                <a:pathLst>
                  <a:path>
                    <a:moveTo>
                      <a:pt x="0" y="12688"/>
                    </a:moveTo>
                    <a:lnTo>
                      <a:pt x="167121" y="1268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Gerade Verbindung 30"/>
              <p:cNvSpPr/>
              <p:nvPr/>
            </p:nvSpPr>
            <p:spPr>
              <a:xfrm rot="19800000">
                <a:off x="2293815" y="2510181"/>
                <a:ext cx="8356" cy="83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7" name="Gruppieren 16"/>
            <p:cNvGrpSpPr/>
            <p:nvPr/>
          </p:nvGrpSpPr>
          <p:grpSpPr>
            <a:xfrm>
              <a:off x="2439906" y="3677153"/>
              <a:ext cx="1429332" cy="1238757"/>
              <a:chOff x="916187" y="2280153"/>
              <a:chExt cx="1429332" cy="1238757"/>
            </a:xfrm>
          </p:grpSpPr>
          <p:sp>
            <p:nvSpPr>
              <p:cNvPr id="30" name="Ellipse 29"/>
              <p:cNvSpPr/>
              <p:nvPr/>
            </p:nvSpPr>
            <p:spPr>
              <a:xfrm>
                <a:off x="916187" y="2280153"/>
                <a:ext cx="1429332" cy="12387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Ellipse 32"/>
              <p:cNvSpPr/>
              <p:nvPr/>
            </p:nvSpPr>
            <p:spPr>
              <a:xfrm>
                <a:off x="1125508" y="2461565"/>
                <a:ext cx="1010690" cy="875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err="1" smtClean="0">
                    <a:solidFill>
                      <a:schemeClr val="tx1"/>
                    </a:solidFill>
                  </a:rPr>
                  <a:t>Planning</a:t>
                </a:r>
                <a:r>
                  <a:rPr lang="de-DE" sz="1400" kern="1200" dirty="0" smtClean="0">
                    <a:solidFill>
                      <a:schemeClr val="tx1"/>
                    </a:solidFill>
                  </a:rPr>
                  <a:t> </a:t>
                </a:r>
                <a:r>
                  <a:rPr lang="de-DE" sz="1400" kern="1200" dirty="0" err="1" smtClean="0">
                    <a:solidFill>
                      <a:schemeClr val="tx1"/>
                    </a:solidFill>
                  </a:rPr>
                  <a:t>and</a:t>
                </a:r>
                <a:r>
                  <a:rPr lang="de-DE" sz="1400" kern="1200" dirty="0" smtClean="0">
                    <a:solidFill>
                      <a:schemeClr val="tx1"/>
                    </a:solidFill>
                  </a:rPr>
                  <a:t> </a:t>
                </a:r>
                <a:r>
                  <a:rPr lang="de-DE" sz="1400" kern="1200" dirty="0" err="1" smtClean="0">
                    <a:solidFill>
                      <a:schemeClr val="tx1"/>
                    </a:solidFill>
                  </a:rPr>
                  <a:t>implemen-tation</a:t>
                </a:r>
                <a:endParaRPr lang="de-DE" sz="1400" kern="1200" dirty="0" smtClean="0">
                  <a:solidFill>
                    <a:schemeClr val="tx1"/>
                  </a:solidFill>
                </a:endParaRPr>
              </a:p>
            </p:txBody>
          </p:sp>
        </p:grpSp>
        <p:grpSp>
          <p:nvGrpSpPr>
            <p:cNvPr id="18" name="Gruppieren 17"/>
            <p:cNvGrpSpPr/>
            <p:nvPr/>
          </p:nvGrpSpPr>
          <p:grpSpPr>
            <a:xfrm>
              <a:off x="3666056" y="3346981"/>
              <a:ext cx="94781" cy="25376"/>
              <a:chOff x="2142337" y="1949981"/>
              <a:chExt cx="94781" cy="25376"/>
            </a:xfrm>
          </p:grpSpPr>
          <p:sp>
            <p:nvSpPr>
              <p:cNvPr id="28" name="Gerade Verbindung 33"/>
              <p:cNvSpPr/>
              <p:nvPr/>
            </p:nvSpPr>
            <p:spPr>
              <a:xfrm rot="11272344">
                <a:off x="2142337" y="1949981"/>
                <a:ext cx="94781" cy="25376"/>
              </a:xfrm>
              <a:custGeom>
                <a:avLst/>
                <a:gdLst/>
                <a:ahLst/>
                <a:cxnLst/>
                <a:rect l="0" t="0" r="0" b="0"/>
                <a:pathLst>
                  <a:path>
                    <a:moveTo>
                      <a:pt x="0" y="12688"/>
                    </a:moveTo>
                    <a:lnTo>
                      <a:pt x="94781" y="1268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Gerade Verbindung 34"/>
              <p:cNvSpPr/>
              <p:nvPr/>
            </p:nvSpPr>
            <p:spPr>
              <a:xfrm rot="22072344">
                <a:off x="2187359" y="1960299"/>
                <a:ext cx="4739" cy="47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9" name="Gruppieren 18"/>
            <p:cNvGrpSpPr/>
            <p:nvPr/>
          </p:nvGrpSpPr>
          <p:grpSpPr>
            <a:xfrm>
              <a:off x="2246096" y="2636216"/>
              <a:ext cx="1429332" cy="1238757"/>
              <a:chOff x="722377" y="1239216"/>
              <a:chExt cx="1429332" cy="1238757"/>
            </a:xfrm>
          </p:grpSpPr>
          <p:sp>
            <p:nvSpPr>
              <p:cNvPr id="26" name="Ellipse 25"/>
              <p:cNvSpPr/>
              <p:nvPr/>
            </p:nvSpPr>
            <p:spPr>
              <a:xfrm>
                <a:off x="722377" y="1239216"/>
                <a:ext cx="1429332" cy="12387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Ellipse 36"/>
              <p:cNvSpPr/>
              <p:nvPr/>
            </p:nvSpPr>
            <p:spPr>
              <a:xfrm>
                <a:off x="931698" y="1420628"/>
                <a:ext cx="1010690" cy="875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smtClean="0">
                    <a:solidFill>
                      <a:schemeClr val="tx1"/>
                    </a:solidFill>
                  </a:rPr>
                  <a:t>Ecology </a:t>
                </a:r>
                <a:r>
                  <a:rPr lang="de-DE" sz="1400" kern="1200" dirty="0" err="1" smtClean="0">
                    <a:solidFill>
                      <a:schemeClr val="tx1"/>
                    </a:solidFill>
                  </a:rPr>
                  <a:t>and</a:t>
                </a:r>
                <a:r>
                  <a:rPr lang="de-DE" sz="1400" kern="1200" dirty="0" smtClean="0">
                    <a:solidFill>
                      <a:schemeClr val="tx1"/>
                    </a:solidFill>
                  </a:rPr>
                  <a:t> </a:t>
                </a:r>
                <a:r>
                  <a:rPr lang="de-DE" sz="1400" kern="1200" dirty="0" err="1" smtClean="0">
                    <a:solidFill>
                      <a:schemeClr val="tx1"/>
                    </a:solidFill>
                  </a:rPr>
                  <a:t>agriculture</a:t>
                </a:r>
                <a:endParaRPr lang="de-DE" sz="1400" kern="1200" dirty="0" smtClean="0">
                  <a:solidFill>
                    <a:schemeClr val="tx1"/>
                  </a:solidFill>
                </a:endParaRPr>
              </a:p>
            </p:txBody>
          </p:sp>
        </p:grpSp>
        <p:grpSp>
          <p:nvGrpSpPr>
            <p:cNvPr id="20" name="Gruppieren 19"/>
            <p:cNvGrpSpPr/>
            <p:nvPr/>
          </p:nvGrpSpPr>
          <p:grpSpPr>
            <a:xfrm>
              <a:off x="4002528" y="2686371"/>
              <a:ext cx="25376" cy="257513"/>
              <a:chOff x="2478809" y="1289371"/>
              <a:chExt cx="25376" cy="257513"/>
            </a:xfrm>
          </p:grpSpPr>
          <p:sp>
            <p:nvSpPr>
              <p:cNvPr id="24" name="Gerade Verbindung 37"/>
              <p:cNvSpPr/>
              <p:nvPr/>
            </p:nvSpPr>
            <p:spPr>
              <a:xfrm rot="13800000">
                <a:off x="2362740" y="1405440"/>
                <a:ext cx="257513" cy="25376"/>
              </a:xfrm>
              <a:custGeom>
                <a:avLst/>
                <a:gdLst/>
                <a:ahLst/>
                <a:cxnLst/>
                <a:rect l="0" t="0" r="0" b="0"/>
                <a:pathLst>
                  <a:path>
                    <a:moveTo>
                      <a:pt x="0" y="12688"/>
                    </a:moveTo>
                    <a:lnTo>
                      <a:pt x="257513" y="1268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Gerade Verbindung 38"/>
              <p:cNvSpPr/>
              <p:nvPr/>
            </p:nvSpPr>
            <p:spPr>
              <a:xfrm rot="24600000">
                <a:off x="2485059" y="1411691"/>
                <a:ext cx="12875" cy="128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21" name="Gruppieren 20"/>
            <p:cNvGrpSpPr/>
            <p:nvPr/>
          </p:nvGrpSpPr>
          <p:grpSpPr>
            <a:xfrm>
              <a:off x="2807468" y="1621671"/>
              <a:ext cx="1424811" cy="1206263"/>
              <a:chOff x="1283749" y="224671"/>
              <a:chExt cx="1424811" cy="1206263"/>
            </a:xfrm>
          </p:grpSpPr>
          <p:sp>
            <p:nvSpPr>
              <p:cNvPr id="22" name="Ellipse 21"/>
              <p:cNvSpPr/>
              <p:nvPr/>
            </p:nvSpPr>
            <p:spPr>
              <a:xfrm>
                <a:off x="1283749" y="224671"/>
                <a:ext cx="1424811" cy="120626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Ellipse 40"/>
              <p:cNvSpPr/>
              <p:nvPr/>
            </p:nvSpPr>
            <p:spPr>
              <a:xfrm>
                <a:off x="1492408" y="401324"/>
                <a:ext cx="1007493" cy="8529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dirty="0" err="1" smtClean="0">
                    <a:solidFill>
                      <a:schemeClr val="tx1"/>
                    </a:solidFill>
                  </a:rPr>
                  <a:t>Introduction</a:t>
                </a:r>
                <a:endParaRPr lang="de-DE" sz="1400" kern="1200" dirty="0" smtClean="0">
                  <a:solidFill>
                    <a:schemeClr val="tx1"/>
                  </a:solidFill>
                </a:endParaRPr>
              </a:p>
            </p:txBody>
          </p:sp>
        </p:grpSp>
      </p:grpSp>
    </p:spTree>
    <p:extLst>
      <p:ext uri="{BB962C8B-B14F-4D97-AF65-F5344CB8AC3E}">
        <p14:creationId xmlns:p14="http://schemas.microsoft.com/office/powerpoint/2010/main" xmlns="" val="10624850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a:lnSpc>
                <a:spcPct val="95000"/>
              </a:lnSpc>
            </a:pPr>
            <a:r>
              <a:rPr lang="en-US" noProof="0" dirty="0" smtClean="0">
                <a:solidFill>
                  <a:schemeClr val="tx1"/>
                </a:solidFill>
              </a:rPr>
              <a:t>Members of the DWA Working Group</a:t>
            </a:r>
            <a:endParaRPr lang="en-US" noProof="0" dirty="0">
              <a:solidFill>
                <a:schemeClr val="tx1"/>
              </a:solidFill>
            </a:endParaRPr>
          </a:p>
        </p:txBody>
      </p:sp>
      <p:sp>
        <p:nvSpPr>
          <p:cNvPr id="8195" name="Inhaltsplatzhalter 2"/>
          <p:cNvSpPr>
            <a:spLocks noGrp="1"/>
          </p:cNvSpPr>
          <p:nvPr>
            <p:ph idx="1"/>
          </p:nvPr>
        </p:nvSpPr>
        <p:spPr>
          <a:xfrm>
            <a:off x="611188" y="1341438"/>
            <a:ext cx="7921625" cy="4608512"/>
          </a:xfrm>
        </p:spPr>
        <p:txBody>
          <a:bodyPr/>
          <a:lstStyle/>
          <a:p>
            <a:pPr>
              <a:spcBef>
                <a:spcPct val="0"/>
              </a:spcBef>
              <a:spcAft>
                <a:spcPts val="600"/>
              </a:spcAft>
            </a:pPr>
            <a:r>
              <a:rPr lang="en-US" sz="1600" b="1" noProof="0" dirty="0" smtClean="0"/>
              <a:t>Prof. Dr.-Ing. Peter Cornel (chairperson)</a:t>
            </a:r>
            <a:br>
              <a:rPr lang="en-US" sz="1600" b="1" noProof="0" dirty="0" smtClean="0"/>
            </a:br>
            <a:r>
              <a:rPr lang="en-US" sz="1600" noProof="0" dirty="0" smtClean="0"/>
              <a:t>Technische Universität Darmstadt, p.cornel@iwar.tu-darmstadt.de </a:t>
            </a:r>
          </a:p>
          <a:p>
            <a:pPr>
              <a:spcBef>
                <a:spcPct val="0"/>
              </a:spcBef>
              <a:spcAft>
                <a:spcPts val="600"/>
              </a:spcAft>
            </a:pPr>
            <a:r>
              <a:rPr lang="en-US" sz="1600" b="1" noProof="0" dirty="0" smtClean="0"/>
              <a:t>Edgar Firmenich</a:t>
            </a:r>
            <a:r>
              <a:rPr lang="en-US" sz="1600" noProof="0" dirty="0" smtClean="0"/>
              <a:t/>
            </a:r>
            <a:br>
              <a:rPr lang="en-US" sz="1600" noProof="0" dirty="0" smtClean="0"/>
            </a:br>
            <a:r>
              <a:rPr lang="en-US" sz="1600" noProof="0" dirty="0" smtClean="0"/>
              <a:t>Berlinwasser Management Consult, Edgar.Firmenich@berlinwasser.net</a:t>
            </a:r>
          </a:p>
          <a:p>
            <a:pPr>
              <a:spcBef>
                <a:spcPct val="0"/>
              </a:spcBef>
              <a:spcAft>
                <a:spcPts val="600"/>
              </a:spcAft>
            </a:pPr>
            <a:r>
              <a:rPr lang="en-US" sz="1600" b="1" noProof="0" dirty="0" smtClean="0"/>
              <a:t>Tim Fuhrmann</a:t>
            </a:r>
            <a:br>
              <a:rPr lang="en-US" sz="1600" b="1" noProof="0" dirty="0" smtClean="0"/>
            </a:br>
            <a:r>
              <a:rPr lang="en-US" sz="1600" noProof="0" dirty="0" smtClean="0"/>
              <a:t>Emscher Gesellschaft für Wassertechnik mbH, fuhrmann@ewlw.de </a:t>
            </a:r>
          </a:p>
          <a:p>
            <a:pPr>
              <a:spcBef>
                <a:spcPct val="0"/>
              </a:spcBef>
              <a:spcAft>
                <a:spcPts val="600"/>
              </a:spcAft>
            </a:pPr>
            <a:r>
              <a:rPr lang="en-US" sz="1600" b="1" noProof="0" dirty="0" smtClean="0"/>
              <a:t>Dr.-Ing. Stefan Gramel</a:t>
            </a:r>
            <a:br>
              <a:rPr lang="en-US" sz="1600" b="1" noProof="0" dirty="0" smtClean="0"/>
            </a:br>
            <a:r>
              <a:rPr lang="en-US" sz="1600" noProof="0" dirty="0" smtClean="0"/>
              <a:t>KfW Entwicklungsbank, stefan.gramel@kfw.de</a:t>
            </a:r>
          </a:p>
          <a:p>
            <a:pPr>
              <a:spcBef>
                <a:spcPct val="0"/>
              </a:spcBef>
              <a:spcAft>
                <a:spcPts val="600"/>
              </a:spcAft>
            </a:pPr>
            <a:r>
              <a:rPr lang="en-US" sz="1600" b="1" noProof="0" dirty="0" smtClean="0"/>
              <a:t>Prof. Dr.-Ing. Wolfgang Günthert</a:t>
            </a:r>
            <a:r>
              <a:rPr lang="en-US" sz="1600" noProof="0" dirty="0" smtClean="0"/>
              <a:t/>
            </a:r>
            <a:br>
              <a:rPr lang="en-US" sz="1600" noProof="0" dirty="0" smtClean="0"/>
            </a:br>
            <a:r>
              <a:rPr lang="en-US" sz="1600" noProof="0" dirty="0" smtClean="0"/>
              <a:t>Universität der Bundeswehr München, wolfgang.guenthert@unibw.de</a:t>
            </a:r>
          </a:p>
          <a:p>
            <a:pPr>
              <a:spcBef>
                <a:spcPct val="0"/>
              </a:spcBef>
              <a:spcAft>
                <a:spcPts val="600"/>
              </a:spcAft>
            </a:pPr>
            <a:r>
              <a:rPr lang="en-US" sz="1600" b="1" noProof="0" dirty="0" smtClean="0"/>
              <a:t>Peter Kampe</a:t>
            </a:r>
            <a:r>
              <a:rPr lang="en-US" sz="1600" noProof="0" dirty="0" smtClean="0"/>
              <a:t/>
            </a:r>
            <a:br>
              <a:rPr lang="en-US" sz="1600" noProof="0" dirty="0" smtClean="0"/>
            </a:br>
            <a:r>
              <a:rPr lang="en-US" sz="1600" noProof="0" dirty="0" smtClean="0"/>
              <a:t>peter.kampe@gmx.de</a:t>
            </a:r>
          </a:p>
          <a:p>
            <a:pPr>
              <a:spcBef>
                <a:spcPct val="0"/>
              </a:spcBef>
              <a:spcAft>
                <a:spcPts val="600"/>
              </a:spcAft>
            </a:pPr>
            <a:r>
              <a:rPr lang="en-US" sz="1600" b="1" noProof="0" dirty="0" smtClean="0"/>
              <a:t>Volker Karl</a:t>
            </a:r>
            <a:r>
              <a:rPr lang="en-US" sz="1600" noProof="0" dirty="0" smtClean="0"/>
              <a:t/>
            </a:r>
            <a:br>
              <a:rPr lang="en-US" sz="1600" noProof="0" dirty="0" smtClean="0"/>
            </a:br>
            <a:r>
              <a:rPr lang="en-US" sz="1600" noProof="0" dirty="0" smtClean="0"/>
              <a:t>KfW Entwicklungsbank, volker.karl@kfw.de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solidFill>
                  <a:schemeClr val="tx1"/>
                </a:solidFill>
              </a:rPr>
              <a:t>Members of the DWA Working Group</a:t>
            </a:r>
            <a:endParaRPr lang="en-US" noProof="0" dirty="0">
              <a:solidFill>
                <a:schemeClr val="tx1"/>
              </a:solidFill>
            </a:endParaRPr>
          </a:p>
        </p:txBody>
      </p:sp>
      <p:sp>
        <p:nvSpPr>
          <p:cNvPr id="3" name="Inhaltsplatzhalter 2"/>
          <p:cNvSpPr>
            <a:spLocks noGrp="1"/>
          </p:cNvSpPr>
          <p:nvPr>
            <p:ph idx="1"/>
          </p:nvPr>
        </p:nvSpPr>
        <p:spPr>
          <a:xfrm>
            <a:off x="611188" y="1342800"/>
            <a:ext cx="7921625" cy="4176712"/>
          </a:xfrm>
        </p:spPr>
        <p:txBody>
          <a:bodyPr/>
          <a:lstStyle/>
          <a:p>
            <a:pPr>
              <a:spcBef>
                <a:spcPct val="0"/>
              </a:spcBef>
              <a:spcAft>
                <a:spcPts val="600"/>
              </a:spcAft>
            </a:pPr>
            <a:r>
              <a:rPr lang="en-US" sz="1600" b="1" dirty="0"/>
              <a:t>Roland Knitschky</a:t>
            </a:r>
            <a:br>
              <a:rPr lang="en-US" sz="1600" b="1" dirty="0"/>
            </a:br>
            <a:r>
              <a:rPr lang="en-US" sz="1600" dirty="0"/>
              <a:t>DWA, knitschky@dwa.de</a:t>
            </a:r>
          </a:p>
          <a:p>
            <a:pPr>
              <a:spcBef>
                <a:spcPct val="0"/>
              </a:spcBef>
              <a:spcAft>
                <a:spcPts val="600"/>
              </a:spcAft>
            </a:pPr>
            <a:r>
              <a:rPr lang="en-US" sz="1600" b="1" dirty="0"/>
              <a:t>Katharina Müller</a:t>
            </a:r>
            <a:br>
              <a:rPr lang="en-US" sz="1600" b="1" dirty="0"/>
            </a:br>
            <a:r>
              <a:rPr lang="en-US" sz="1600" dirty="0"/>
              <a:t>Technische Universität Darmstadt, k.mueller@iwar.tu-darmstadt.de</a:t>
            </a:r>
          </a:p>
          <a:p>
            <a:pPr>
              <a:spcBef>
                <a:spcPct val="0"/>
              </a:spcBef>
              <a:spcAft>
                <a:spcPts val="600"/>
              </a:spcAft>
            </a:pPr>
            <a:r>
              <a:rPr lang="en-US" sz="1600" b="1" dirty="0"/>
              <a:t>Prof. Dr.-Ing. Hermann Orth</a:t>
            </a:r>
            <a:br>
              <a:rPr lang="en-US" sz="1600" b="1" dirty="0"/>
            </a:br>
            <a:r>
              <a:rPr lang="en-US" sz="1600" dirty="0"/>
              <a:t>Ruhr-Universität Bochum, hermann.orth@rub.de</a:t>
            </a:r>
          </a:p>
          <a:p>
            <a:pPr>
              <a:spcBef>
                <a:spcPct val="0"/>
              </a:spcBef>
              <a:spcAft>
                <a:spcPts val="600"/>
              </a:spcAft>
            </a:pPr>
            <a:r>
              <a:rPr lang="en-US" sz="1600" b="1" dirty="0"/>
              <a:t>PD Dr. agr. Frank Riesbeck</a:t>
            </a:r>
            <a:r>
              <a:rPr lang="en-US" sz="1600" dirty="0"/>
              <a:t/>
            </a:r>
            <a:br>
              <a:rPr lang="en-US" sz="1600" dirty="0"/>
            </a:br>
            <a:r>
              <a:rPr lang="en-US" sz="1600" dirty="0"/>
              <a:t>Humboldt-Universität zu Berlin, Frank.Riesbeck.1@agrar.hu-berlin.de</a:t>
            </a:r>
          </a:p>
          <a:p>
            <a:pPr>
              <a:spcBef>
                <a:spcPct val="0"/>
              </a:spcBef>
              <a:spcAft>
                <a:spcPts val="600"/>
              </a:spcAft>
            </a:pPr>
            <a:r>
              <a:rPr lang="en-US" sz="1600" b="1" dirty="0"/>
              <a:t>Dr.-Ing. habil. Holger Scheer</a:t>
            </a:r>
            <a:br>
              <a:rPr lang="en-US" sz="1600" b="1" dirty="0"/>
            </a:br>
            <a:r>
              <a:rPr lang="en-US" sz="1600" dirty="0"/>
              <a:t>Emscher Gesellschaft für Wassertechnik mbH, Essen, scheer@ewlw.de</a:t>
            </a:r>
          </a:p>
          <a:p>
            <a:pPr>
              <a:spcBef>
                <a:spcPct val="0"/>
              </a:spcBef>
              <a:spcAft>
                <a:spcPts val="600"/>
              </a:spcAft>
            </a:pPr>
            <a:r>
              <a:rPr lang="en-US" sz="1600" b="1" dirty="0"/>
              <a:t>Florian Schmidtlein</a:t>
            </a:r>
            <a:br>
              <a:rPr lang="en-US" sz="1600" b="1" dirty="0"/>
            </a:br>
            <a:r>
              <a:rPr lang="en-US" sz="1600" dirty="0"/>
              <a:t>Aqua consult Ingenieur GmbH, Hannover, schmidtlein@aqua-consult.de </a:t>
            </a:r>
          </a:p>
          <a:p>
            <a:pPr>
              <a:spcBef>
                <a:spcPct val="0"/>
              </a:spcBef>
              <a:spcAft>
                <a:spcPts val="600"/>
              </a:spcAft>
            </a:pPr>
            <a:r>
              <a:rPr lang="en-US" sz="1600" b="1" dirty="0"/>
              <a:t>Klaus Weistroffer</a:t>
            </a:r>
            <a:br>
              <a:rPr lang="en-US" sz="1600" b="1" dirty="0"/>
            </a:br>
            <a:r>
              <a:rPr lang="en-US" sz="1600" dirty="0"/>
              <a:t>Klaus.Weistroffer@t-online.de</a:t>
            </a:r>
          </a:p>
          <a:p>
            <a:pPr>
              <a:spcBef>
                <a:spcPct val="50000"/>
              </a:spcBef>
            </a:pPr>
            <a:endParaRPr lang="en-US" sz="2800" noProof="0" dirty="0" smtClean="0"/>
          </a:p>
          <a:p>
            <a:endParaRPr lang="en-US" noProof="0" dirty="0"/>
          </a:p>
        </p:txBody>
      </p:sp>
    </p:spTree>
    <p:extLst>
      <p:ext uri="{BB962C8B-B14F-4D97-AF65-F5344CB8AC3E}">
        <p14:creationId xmlns:p14="http://schemas.microsoft.com/office/powerpoint/2010/main" xmlns="" val="24637969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671&quot;&gt;&lt;/object&gt;&lt;object type=&quot;2&quot; unique_id=&quot;10672&quot;&gt;&lt;object type=&quot;3&quot; unique_id=&quot;10673&quot;&gt;&lt;property id=&quot;20148&quot; value=&quot;5&quot;/&gt;&lt;property id=&quot;20300&quot; value=&quot;Folie 1 - &amp;quot;Vorgaben für das Folienlayout I&amp;quot;&quot;/&gt;&lt;property id=&quot;20307&quot; value=&quot;256&quot;/&gt;&lt;/object&gt;&lt;object type=&quot;3&quot; unique_id=&quot;10767&quot;&gt;&lt;property id=&quot;20148&quot; value=&quot;5&quot;/&gt;&lt;property id=&quot;20300&quot; value=&quot;Folie 2 - &amp;quot;Vorgaben für das Folienlayout II&amp;quot;&quot;/&gt;&lt;property id=&quot;20307&quot; value=&quot;275&quot;/&gt;&lt;/object&gt;&lt;object type=&quot;3&quot; unique_id=&quot;10768&quot;&gt;&lt;property id=&quot;20148&quot; value=&quot;5&quot;/&gt;&lt;property id=&quot;20300&quot; value=&quot;Folie 3 - &amp;quot;Vorgaben für das Folienlayout III&amp;quot;&quot;/&gt;&lt;property id=&quot;20307&quot; value=&quot;276&quot;/&gt;&lt;/object&gt;&lt;object type=&quot;3&quot; unique_id=&quot;10769&quot;&gt;&lt;property id=&quot;20148&quot; value=&quot;5&quot;/&gt;&lt;property id=&quot;20300&quot; value=&quot;Folie 4 - &amp;quot;Vorgaben für das Folienlayout IV&amp;quot;&quot;/&gt;&lt;property id=&quot;20307&quot; value=&quot;277&quot;/&gt;&lt;/object&gt;&lt;object type=&quot;3&quot; unique_id=&quot;10782&quot;&gt;&lt;property id=&quot;20148&quot; value=&quot;5&quot;/&gt;&lt;property id=&quot;20300&quot; value=&quot;Folie 13 - &amp;quot;Beispiel: Verwendung von Bildmaterial mit Quellenangaben&amp;quot;&quot;/&gt;&lt;property id=&quot;20307&quot; value=&quot;271&quot;/&gt;&lt;/object&gt;&lt;object type=&quot;3&quot; unique_id=&quot;10783&quot;&gt;&lt;property id=&quot;20148&quot; value=&quot;5&quot;/&gt;&lt;property id=&quot;20300&quot; value=&quot;Folie 14 - &amp;quot;Wandel der Gewässer: Tiefland&amp;quot;&quot;/&gt;&lt;property id=&quot;20307&quot; value=&quot;272&quot;/&gt;&lt;/object&gt;&lt;object type=&quot;3&quot; unique_id=&quot;10940&quot;&gt;&lt;property id=&quot;20148&quot; value=&quot;5&quot;/&gt;&lt;property id=&quot;20300&quot; value=&quot;Folie 6 - &amp;quot;Vorgaben für das Folienlayout VI&amp;quot;&quot;/&gt;&lt;property id=&quot;20307&quot; value=&quot;279&quot;/&gt;&lt;/object&gt;&lt;object type=&quot;3&quot; unique_id=&quot;10941&quot;&gt;&lt;property id=&quot;20148&quot; value=&quot;5&quot;/&gt;&lt;property id=&quot;20300&quot; value=&quot;Folie 9 - &amp;quot;Beispiel: Text mit Zwischenüberschriften&amp;quot;&quot;/&gt;&lt;property id=&quot;20307&quot; value=&quot;280&quot;/&gt;&lt;/object&gt;&lt;object type=&quot;3&quot; unique_id=&quot;10942&quot;&gt;&lt;property id=&quot;20148&quot; value=&quot;5&quot;/&gt;&lt;property id=&quot;20300&quot; value=&quot;Folie 11 - &amp;quot;Beispiel: Kombination aus Text und Bildern&amp;quot;&quot;/&gt;&lt;property id=&quot;20307&quot; value=&quot;281&quot;/&gt;&lt;/object&gt;&lt;object type=&quot;3&quot; unique_id=&quot;11022&quot;&gt;&lt;property id=&quot;20148&quot; value=&quot;5&quot;/&gt;&lt;property id=&quot;20300&quot; value=&quot;Folie 15 - &amp;quot;Beispiel: Text mit vorgestelltem Begriff&amp;quot;&quot;/&gt;&lt;property id=&quot;20307&quot; value=&quot;282&quot;/&gt;&lt;/object&gt;&lt;object type=&quot;3&quot; unique_id=&quot;11023&quot;&gt;&lt;property id=&quot;20148&quot; value=&quot;5&quot;/&gt;&lt;property id=&quot;20300&quot; value=&quot;Folie 16 - &amp;quot;Dual code theory&amp;quot;&quot;/&gt;&lt;property id=&quot;20307&quot; value=&quot;283&quot;/&gt;&lt;/object&gt;&lt;object type=&quot;3&quot; unique_id=&quot;11186&quot;&gt;&lt;property id=&quot;20148&quot; value=&quot;5&quot;/&gt;&lt;property id=&quot;20300&quot; value=&quot;Folie 5 - &amp;quot;Vorgaben für das Folienlayout V&amp;quot;&quot;/&gt;&lt;property id=&quot;20307&quot; value=&quot;284&quot;/&gt;&lt;/object&gt;&lt;object type=&quot;3&quot; unique_id=&quot;11225&quot;&gt;&lt;property id=&quot;20148&quot; value=&quot;5&quot;/&gt;&lt;property id=&quot;20300&quot; value=&quot;Folie 8&quot;/&gt;&lt;property id=&quot;20307&quot; value=&quot;285&quot;/&gt;&lt;/object&gt;&lt;object type=&quot;3&quot; unique_id=&quot;11226&quot;&gt;&lt;property id=&quot;20148&quot; value=&quot;5&quot;/&gt;&lt;property id=&quot;20300&quot; value=&quot;Folie 12 - &amp;quot;Water footprint&amp;quot;&quot;/&gt;&lt;property id=&quot;20307&quot; value=&quot;286&quot;/&gt;&lt;/object&gt;&lt;object type=&quot;3&quot; unique_id=&quot;11265&quot;&gt;&lt;property id=&quot;20148&quot; value=&quot;5&quot;/&gt;&lt;property id=&quot;20300&quot; value=&quot;Folie 7 - &amp;quot;Beispiel: Startfolie für Vortrag oder Aufzeichnung&amp;quot;&quot;/&gt;&lt;property id=&quot;20307&quot; value=&quot;287&quot;/&gt;&lt;/object&gt;&lt;object type=&quot;3&quot; unique_id=&quot;11266&quot;&gt;&lt;property id=&quot;20148&quot; value=&quot;5&quot;/&gt;&lt;property id=&quot;20300&quot; value=&quot;Folie 10 - &amp;quot;Totholz als Habitat&amp;quot;&quot;/&gt;&lt;property id=&quot;20307&quot; value=&quot;288&quot;/&gt;&lt;/object&gt;&lt;/object&gt;&lt;/object&gt;&lt;/database&gt;"/>
  <p:tag name="SECTOMILLISECCONVERTED" val="1"/>
</p:tagLst>
</file>

<file path=ppt/theme/theme1.xml><?xml version="1.0" encoding="utf-8"?>
<a:theme xmlns:a="http://schemas.openxmlformats.org/drawingml/2006/main" name="Template Arbeitshilfe 2010">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Arbeitshilfe 2010</Template>
  <TotalTime>15</TotalTime>
  <Words>553</Words>
  <Application>Microsoft Office PowerPoint</Application>
  <PresentationFormat>On-screen Show (4:3)</PresentationFormat>
  <Paragraphs>72</Paragraphs>
  <Slides>10</Slides>
  <Notes>2</Notes>
  <HiddenSlides>0</HiddenSlides>
  <MMClips>0</MMClips>
  <ScaleCrop>false</ScaleCrop>
  <HeadingPairs>
    <vt:vector size="6" baseType="variant">
      <vt:variant>
        <vt:lpstr>Theme</vt:lpstr>
      </vt:variant>
      <vt:variant>
        <vt:i4>1</vt:i4>
      </vt:variant>
      <vt:variant>
        <vt:lpstr>Slide Titles</vt:lpstr>
      </vt:variant>
      <vt:variant>
        <vt:i4>10</vt:i4>
      </vt:variant>
      <vt:variant>
        <vt:lpstr>Custom Shows</vt:lpstr>
      </vt:variant>
      <vt:variant>
        <vt:i4>1</vt:i4>
      </vt:variant>
    </vt:vector>
  </HeadingPairs>
  <TitlesOfParts>
    <vt:vector size="12" baseType="lpstr">
      <vt:lpstr>Template Arbeitshilfe 2010</vt:lpstr>
      <vt:lpstr>Slide 1</vt:lpstr>
      <vt:lpstr>Slide 2</vt:lpstr>
      <vt:lpstr>DWA working group “Water Reuse”</vt:lpstr>
      <vt:lpstr>DWA working group “Water Reuse”</vt:lpstr>
      <vt:lpstr>Publication “DWA-Topics”</vt:lpstr>
      <vt:lpstr>DWA seminar „Practical aspects of  water reuse“ </vt:lpstr>
      <vt:lpstr>Topics of the DWA seminar</vt:lpstr>
      <vt:lpstr>Members of the DWA Working Group</vt:lpstr>
      <vt:lpstr>Members of the DWA Working Group</vt:lpstr>
      <vt:lpstr>Members of the DWA Working Group</vt:lpstr>
      <vt:lpstr>Zielgruppenpräsentation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Knitschky</dc:creator>
  <cp:lastModifiedBy>jaeger</cp:lastModifiedBy>
  <cp:revision>57</cp:revision>
  <cp:lastPrinted>2011-10-24T10:51:58Z</cp:lastPrinted>
  <dcterms:created xsi:type="dcterms:W3CDTF">2011-05-20T10:11:13Z</dcterms:created>
  <dcterms:modified xsi:type="dcterms:W3CDTF">2011-11-15T09:06:26Z</dcterms:modified>
</cp:coreProperties>
</file>