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22"/>
  </p:notesMasterIdLst>
  <p:handoutMasterIdLst>
    <p:handoutMasterId r:id="rId23"/>
  </p:handoutMasterIdLst>
  <p:sldIdLst>
    <p:sldId id="356" r:id="rId2"/>
    <p:sldId id="531" r:id="rId3"/>
    <p:sldId id="559" r:id="rId4"/>
    <p:sldId id="563" r:id="rId5"/>
    <p:sldId id="560" r:id="rId6"/>
    <p:sldId id="564" r:id="rId7"/>
    <p:sldId id="546" r:id="rId8"/>
    <p:sldId id="550" r:id="rId9"/>
    <p:sldId id="549" r:id="rId10"/>
    <p:sldId id="535" r:id="rId11"/>
    <p:sldId id="536" r:id="rId12"/>
    <p:sldId id="540" r:id="rId13"/>
    <p:sldId id="537" r:id="rId14"/>
    <p:sldId id="541" r:id="rId15"/>
    <p:sldId id="538" r:id="rId16"/>
    <p:sldId id="539" r:id="rId17"/>
    <p:sldId id="542" r:id="rId18"/>
    <p:sldId id="551" r:id="rId19"/>
    <p:sldId id="509" r:id="rId20"/>
    <p:sldId id="557" r:id="rId21"/>
  </p:sldIdLst>
  <p:sldSz cx="9144000" cy="6858000" type="screen4x3"/>
  <p:notesSz cx="10234613" cy="7099300"/>
  <p:custDataLst>
    <p:tags r:id="rId2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66FF33"/>
    <a:srgbClr val="FFFFFF"/>
    <a:srgbClr val="996633"/>
    <a:srgbClr val="FF33CC"/>
    <a:srgbClr val="9933FF"/>
    <a:srgbClr val="3366FF"/>
    <a:srgbClr val="018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6" autoAdjust="0"/>
    <p:restoredTop sz="99087" autoAdjust="0"/>
  </p:normalViewPr>
  <p:slideViewPr>
    <p:cSldViewPr snapToGrid="0">
      <p:cViewPr varScale="1">
        <p:scale>
          <a:sx n="113" d="100"/>
          <a:sy n="113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8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E958-B35C-4F2F-9049-6A21985D3C28}" type="datetimeFigureOut">
              <a:rPr lang="de-DE"/>
              <a:pPr>
                <a:defRPr/>
              </a:pPr>
              <a:t>02.11.2011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8D90-DDEE-4BF5-90D1-B5F4E84EEF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02.11.2011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274638"/>
            <a:ext cx="7829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1600200"/>
            <a:ext cx="7829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84CF275-357B-456D-8A25-20913D0B7C9D}" type="datetimeFigureOut">
              <a:rPr lang="de-DE"/>
              <a:pPr>
                <a:defRPr/>
              </a:pPr>
              <a:t>02.11.2011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3366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91EC189-E421-428E-BBE5-B40085AF26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CB0CE8C-CB28-4699-BC4A-96C49BA190B5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4100" name="Title 6"/>
          <p:cNvSpPr>
            <a:spLocks noGrp="1"/>
          </p:cNvSpPr>
          <p:nvPr>
            <p:ph type="ctrTitle"/>
          </p:nvPr>
        </p:nvSpPr>
        <p:spPr>
          <a:xfrm>
            <a:off x="2617788" y="2262188"/>
            <a:ext cx="5954712" cy="1743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latin typeface="+mn-lt"/>
              </a:rPr>
              <a:t>Capacity Development in the Water Sector in Africa</a:t>
            </a:r>
            <a:br>
              <a:rPr lang="en-US" sz="4000" smtClean="0">
                <a:latin typeface="+mn-lt"/>
              </a:rPr>
            </a:br>
            <a:r>
              <a:rPr lang="en-US" sz="1600" b="0" smtClean="0">
                <a:latin typeface="+mn-lt"/>
              </a:rPr>
              <a:t/>
            </a:r>
            <a:br>
              <a:rPr lang="en-US" sz="1600" b="0" smtClean="0">
                <a:latin typeface="+mn-lt"/>
              </a:rPr>
            </a:br>
            <a:r>
              <a:rPr lang="en-US" sz="2000" i="1" smtClean="0">
                <a:latin typeface="+mn-lt"/>
              </a:rPr>
              <a:t>A Region for Priority Action for the UN Water Decade </a:t>
            </a:r>
            <a:r>
              <a:rPr lang="en-US" sz="2000" i="1" err="1" smtClean="0">
                <a:latin typeface="+mn-lt"/>
              </a:rPr>
              <a:t>Programme</a:t>
            </a:r>
            <a:r>
              <a:rPr lang="en-US" sz="2000" i="1" smtClean="0">
                <a:latin typeface="+mn-lt"/>
              </a:rPr>
              <a:t> on Capacity Development (UNW-DPC)</a:t>
            </a:r>
            <a:endParaRPr sz="2000" i="1" smtClean="0">
              <a:latin typeface="+mn-lt"/>
            </a:endParaRPr>
          </a:p>
        </p:txBody>
      </p:sp>
      <p:sp>
        <p:nvSpPr>
          <p:cNvPr id="4101" name="Subtitle 7"/>
          <p:cNvSpPr>
            <a:spLocks noGrp="1"/>
          </p:cNvSpPr>
          <p:nvPr>
            <p:ph type="subTitle" idx="1"/>
          </p:nvPr>
        </p:nvSpPr>
        <p:spPr>
          <a:xfrm>
            <a:off x="2576513" y="4700588"/>
            <a:ext cx="6138862" cy="17526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336699"/>
                </a:solidFill>
                <a:cs typeface="Arial" pitchFamily="34" charset="0"/>
              </a:rPr>
              <a:t>Dr. Jens Liebe	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smtClean="0">
                <a:solidFill>
                  <a:srgbClr val="336699"/>
                </a:solidFill>
                <a:cs typeface="Arial" pitchFamily="34" charset="0"/>
              </a:rPr>
              <a:t>12th WaterNet Symposium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smtClean="0">
                <a:solidFill>
                  <a:srgbClr val="336699"/>
                </a:solidFill>
                <a:cs typeface="Arial" pitchFamily="34" charset="0"/>
              </a:rPr>
              <a:t>26 October 2011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smtClean="0">
                <a:solidFill>
                  <a:srgbClr val="336699"/>
                </a:solidFill>
                <a:cs typeface="Arial" pitchFamily="34" charset="0"/>
              </a:rPr>
              <a:t>Maputo, Mozambique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smtClean="0">
              <a:solidFill>
                <a:srgbClr val="336699"/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sz="2600" smtClean="0">
              <a:solidFill>
                <a:srgbClr val="336699"/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sz="2600" smtClean="0">
              <a:solidFill>
                <a:srgbClr val="3366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2800" smtClean="0"/>
              <a:t>UNW-DPC </a:t>
            </a:r>
            <a:r>
              <a:rPr lang="en-US" sz="2800" smtClean="0"/>
              <a:t>Strategy: </a:t>
            </a:r>
            <a:br>
              <a:rPr lang="en-US" sz="2800" smtClean="0"/>
            </a:br>
            <a:r>
              <a:rPr lang="en-US" sz="2800" i="1" smtClean="0"/>
              <a:t>long-term Capacity Development Concept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274763" y="1785938"/>
            <a:ext cx="1677987" cy="1177925"/>
          </a:xfrm>
          <a:prstGeom prst="homePlate">
            <a:avLst>
              <a:gd name="adj" fmla="val 37365"/>
            </a:avLst>
          </a:prstGeom>
          <a:solidFill>
            <a:srgbClr val="ABDB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ABDBFF"/>
            </a:extrusionClr>
            <a:contourClr>
              <a:schemeClr val="bg1">
                <a:lumMod val="75000"/>
              </a:schemeClr>
            </a:contour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  <a:cs typeface="+mn-cs"/>
              </a:rPr>
              <a:t>Workshops,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  <a:cs typeface="+mn-cs"/>
              </a:rPr>
              <a:t>Meetings,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 pitchFamily="34" charset="0"/>
                <a:cs typeface="+mn-cs"/>
              </a:rPr>
              <a:t>Publications 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333625" y="1785938"/>
            <a:ext cx="2143125" cy="1176337"/>
          </a:xfrm>
          <a:prstGeom prst="chevron">
            <a:avLst>
              <a:gd name="adj" fmla="val 49460"/>
            </a:avLst>
          </a:prstGeom>
          <a:solidFill>
            <a:srgbClr val="33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chemeClr val="bg1">
                <a:lumMod val="75000"/>
              </a:schemeClr>
            </a:contourClr>
          </a:sp3d>
        </p:spPr>
        <p:txBody>
          <a:bodyPr wrap="none" anchor="ctr">
            <a:flatTx/>
          </a:bodyPr>
          <a:lstStyle/>
          <a:p>
            <a:pPr marL="4763" indent="-4763"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Needs 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Assessment,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White </a:t>
            </a:r>
          </a:p>
          <a:p>
            <a:pPr marL="4763" indent="-4763"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papers 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832225" y="1785938"/>
            <a:ext cx="2263775" cy="1176337"/>
          </a:xfrm>
          <a:prstGeom prst="chevron">
            <a:avLst>
              <a:gd name="adj" fmla="val 48111"/>
            </a:avLst>
          </a:prstGeom>
          <a:solidFill>
            <a:srgbClr val="C6D1E8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E8"/>
            </a:extrusionClr>
          </a:sp3d>
        </p:spPr>
        <p:txBody>
          <a:bodyPr wrap="none" anchor="ctr">
            <a:flatTx/>
          </a:bodyPr>
          <a:lstStyle/>
          <a:p>
            <a:pPr marL="7938" indent="-7938"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Stakeholder 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Analysis, 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Activity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Mapping </a:t>
            </a:r>
          </a:p>
        </p:txBody>
      </p:sp>
      <p:cxnSp>
        <p:nvCxnSpPr>
          <p:cNvPr id="21509" name="AutoShape 8"/>
          <p:cNvCxnSpPr>
            <a:cxnSpLocks noChangeShapeType="1"/>
          </p:cNvCxnSpPr>
          <p:nvPr/>
        </p:nvCxnSpPr>
        <p:spPr bwMode="auto">
          <a:xfrm flipV="1">
            <a:off x="1285875" y="3143250"/>
            <a:ext cx="7415213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14438" y="3194050"/>
            <a:ext cx="7358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 b="1" dirty="0">
                <a:solidFill>
                  <a:srgbClr val="336699"/>
                </a:solidFill>
                <a:latin typeface="+mj-lt"/>
                <a:cs typeface="+mn-cs"/>
              </a:rPr>
              <a:t>UNW-DPC follows a long term capacity development concept to support UN-Water</a:t>
            </a:r>
          </a:p>
          <a:p>
            <a:pPr eaLnBrk="0" hangingPunct="0">
              <a:defRPr/>
            </a:pPr>
            <a:r>
              <a:rPr lang="en-AU" sz="2400" dirty="0">
                <a:solidFill>
                  <a:srgbClr val="336699"/>
                </a:solidFill>
                <a:latin typeface="+mj-lt"/>
                <a:cs typeface="+mn-cs"/>
              </a:rPr>
              <a:t>From single to ‘embedded’ activities using multilateral thematic, conceptual and collaborative workshops</a:t>
            </a:r>
            <a:endParaRPr lang="en-GB" b="1" dirty="0">
              <a:latin typeface="Frutiger 45 Light"/>
              <a:cs typeface="+mn-cs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4502150" y="5167313"/>
            <a:ext cx="1433513" cy="1638300"/>
            <a:chOff x="2814" y="572"/>
            <a:chExt cx="2623" cy="3085"/>
          </a:xfrm>
        </p:grpSpPr>
        <p:pic>
          <p:nvPicPr>
            <p:cNvPr id="21517" name="Picture 11" descr="B_0902_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4" y="572"/>
              <a:ext cx="2623" cy="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12" descr="LT-001-07_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6" y="3430"/>
              <a:ext cx="204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3" descr="CIMG05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5167313"/>
            <a:ext cx="1216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7975" y="5167313"/>
            <a:ext cx="13065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19" descr="IMG_520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1738" y="5167313"/>
            <a:ext cx="21002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453063" y="1785938"/>
            <a:ext cx="2008187" cy="1176337"/>
          </a:xfrm>
          <a:prstGeom prst="chevron">
            <a:avLst>
              <a:gd name="adj" fmla="val 46795"/>
            </a:avLst>
          </a:prstGeom>
          <a:solidFill>
            <a:srgbClr val="70D67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0D672"/>
            </a:extrusionClr>
          </a:sp3d>
        </p:spPr>
        <p:txBody>
          <a:bodyPr wrap="none" anchor="ctr">
            <a:flatTx/>
          </a:bodyPr>
          <a:lstStyle/>
          <a:p>
            <a:pPr marL="3175" algn="ctr">
              <a:defRPr/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Data-</a:t>
            </a:r>
            <a:b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AIS </a:t>
            </a:r>
          </a:p>
          <a:p>
            <a:pPr marL="3175" algn="ctr">
              <a:defRPr/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Services   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929438" y="1785938"/>
            <a:ext cx="1666875" cy="1176337"/>
          </a:xfrm>
          <a:prstGeom prst="chevron">
            <a:avLst>
              <a:gd name="adj" fmla="val 35425"/>
            </a:avLst>
          </a:prstGeom>
          <a:solidFill>
            <a:srgbClr val="7F98CB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F98CB"/>
            </a:extrusionClr>
          </a:sp3d>
        </p:spPr>
        <p:txBody>
          <a:bodyPr wrap="none" anchor="ctr">
            <a:flatTx/>
          </a:bodyPr>
          <a:lstStyle/>
          <a:p>
            <a:pPr marL="3175" indent="-1588" algn="ctr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Strategic 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support,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Policy</a:t>
            </a:r>
            <a:b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</a:b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45 Light"/>
              </a:rPr>
              <a:t>advice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Example: UNW-DPC support sequence on Drinking Water Loss Reduction</a:t>
            </a:r>
            <a:endParaRPr lang="en-US" sz="2800" i="1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3649" t="16286" r="32278" b="6450"/>
          <a:stretch>
            <a:fillRect/>
          </a:stretch>
        </p:blipFill>
        <p:spPr bwMode="auto">
          <a:xfrm>
            <a:off x="5305425" y="1600200"/>
            <a:ext cx="353377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Content Placeholder 3" descr="Poster_ne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3" t="191"/>
          <a:stretch>
            <a:fillRect/>
          </a:stretch>
        </p:blipFill>
        <p:spPr>
          <a:xfrm>
            <a:off x="5305425" y="1600200"/>
            <a:ext cx="3535363" cy="5008563"/>
          </a:xfrm>
        </p:spPr>
      </p:pic>
      <p:sp>
        <p:nvSpPr>
          <p:cNvPr id="23" name="Rectangle 22"/>
          <p:cNvSpPr/>
          <p:nvPr/>
        </p:nvSpPr>
        <p:spPr>
          <a:xfrm>
            <a:off x="857250" y="1851025"/>
            <a:ext cx="4252913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International workshop </a:t>
            </a:r>
          </a:p>
          <a:p>
            <a:pPr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Raise awareness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Determine level of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stakeholder interest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Identify stakeholders’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experience, assess key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issues and action-oriented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tasks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Publish report as baseline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for regional meetings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2. Series of Regional Drinking Water Loss Reduction Workshops, together with UN-Habitat and local partners</a:t>
            </a:r>
            <a:endParaRPr lang="en-US" sz="2800" i="1" smtClean="0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557338"/>
            <a:ext cx="5588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270000" y="1557338"/>
            <a:ext cx="7405688" cy="7316787"/>
            <a:chOff x="-445981" y="-171450"/>
            <a:chExt cx="10177826" cy="10053638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1271" t="7646" r="29579" b="3075"/>
            <a:stretch>
              <a:fillRect/>
            </a:stretch>
          </p:blipFill>
          <p:spPr bwMode="auto">
            <a:xfrm>
              <a:off x="-445981" y="-171450"/>
              <a:ext cx="5111750" cy="728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1100" t="7521" r="29750" b="3201"/>
            <a:stretch>
              <a:fillRect/>
            </a:stretch>
          </p:blipFill>
          <p:spPr bwMode="auto">
            <a:xfrm>
              <a:off x="4620095" y="-171450"/>
              <a:ext cx="5111750" cy="728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7888" y="2770189"/>
              <a:ext cx="5111750" cy="711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3. Further awareness raising</a:t>
            </a:r>
            <a:endParaRPr lang="en-US" sz="2800" i="1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17523"/>
          <a:stretch>
            <a:fillRect/>
          </a:stretch>
        </p:blipFill>
        <p:spPr bwMode="auto">
          <a:xfrm>
            <a:off x="5330825" y="1608138"/>
            <a:ext cx="31289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08575" y="3644900"/>
            <a:ext cx="39465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163513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cooperation with:</a:t>
            </a:r>
          </a:p>
          <a:p>
            <a:pPr marL="341313" indent="-163513"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1313" lvl="1" indent="-163513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GIZ</a:t>
            </a:r>
          </a:p>
          <a:p>
            <a:pPr marL="341313" lvl="1" indent="-163513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VAG</a:t>
            </a:r>
          </a:p>
          <a:p>
            <a:pPr marL="341313" lvl="1" indent="-163513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KIT, and </a:t>
            </a:r>
          </a:p>
          <a:p>
            <a:pPr marL="341313" lvl="1" indent="-163513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University of Applied Sciences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Northwestern Switzerland</a:t>
            </a:r>
          </a:p>
          <a:p>
            <a:pPr marL="341313" indent="-163513">
              <a:buFont typeface="Arial" pitchFamily="34" charset="0"/>
              <a:buChar char="•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Ouagadougou</a:t>
            </a:r>
          </a:p>
          <a:p>
            <a:pPr marL="341313" indent="-163513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Burkina Faso </a:t>
            </a:r>
          </a:p>
          <a:p>
            <a:pPr marL="341313" indent="-163513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 Feb 2011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5" descr="S:\Admin\Collections\Publications\Covers\proceedings-_No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608138"/>
            <a:ext cx="3690938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3. Further awareness raising</a:t>
            </a:r>
            <a:endParaRPr lang="en-US" sz="2800" i="1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08575" y="3795713"/>
            <a:ext cx="39465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76092"/>
                </a:solidFill>
              </a:rPr>
              <a:t>World Water Day 2011 </a:t>
            </a:r>
          </a:p>
          <a:p>
            <a:endParaRPr lang="en-US">
              <a:solidFill>
                <a:srgbClr val="376092"/>
              </a:solidFill>
            </a:endParaRPr>
          </a:p>
          <a:p>
            <a:r>
              <a:rPr lang="en-US">
                <a:solidFill>
                  <a:srgbClr val="376092"/>
                </a:solidFill>
              </a:rPr>
              <a:t>Seminar on "Capacity Building for Non Revenue Water Loss Reduction: an Africa Perspective" </a:t>
            </a:r>
          </a:p>
          <a:p>
            <a:r>
              <a:rPr lang="en-US">
                <a:solidFill>
                  <a:srgbClr val="376092"/>
                </a:solidFill>
              </a:rPr>
              <a:t>	</a:t>
            </a:r>
          </a:p>
          <a:p>
            <a:r>
              <a:rPr lang="en-US">
                <a:solidFill>
                  <a:srgbClr val="376092"/>
                </a:solidFill>
              </a:rPr>
              <a:t>In cooperation with UN-HABITAT and the African Development Bank. </a:t>
            </a:r>
          </a:p>
          <a:p>
            <a:endParaRPr lang="de-DE">
              <a:solidFill>
                <a:srgbClr val="376092"/>
              </a:solidFill>
            </a:endParaRPr>
          </a:p>
        </p:txBody>
      </p:sp>
      <p:pic>
        <p:nvPicPr>
          <p:cNvPr id="25603" name="Picture 5" descr="S:\Admin\Collections\Publications\Covers\proceedings-_No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85913"/>
            <a:ext cx="3690938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 t="9142" b="6255"/>
          <a:stretch>
            <a:fillRect/>
          </a:stretch>
        </p:blipFill>
        <p:spPr bwMode="auto">
          <a:xfrm>
            <a:off x="5108575" y="1608138"/>
            <a:ext cx="30591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Untitl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115888"/>
            <a:ext cx="1574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Book and Video launch</a:t>
            </a:r>
            <a:endParaRPr lang="en-US" sz="2800" i="1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628775"/>
            <a:ext cx="33655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8775"/>
            <a:ext cx="345916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47813" y="6488113"/>
            <a:ext cx="64627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Launched at the World Water Day 2011 in Cape Town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6" descr="Untitl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115888"/>
            <a:ext cx="1574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4. Long-term visibility on UNWAIS+</a:t>
            </a:r>
            <a:endParaRPr lang="en-US" sz="2800" i="1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4743" r="640"/>
          <a:stretch>
            <a:fillRect/>
          </a:stretch>
        </p:blipFill>
        <p:spPr bwMode="auto">
          <a:xfrm>
            <a:off x="755576" y="2532868"/>
            <a:ext cx="8402750" cy="3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CD for Farm Management Strategies using AquaCrop</a:t>
            </a:r>
            <a:endParaRPr lang="en-US" sz="2800" i="1" smtClean="0"/>
          </a:p>
        </p:txBody>
      </p:sp>
      <p:pic>
        <p:nvPicPr>
          <p:cNvPr id="28674" name="Content Placeholder 6" descr="Ssaar-a311082218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597025"/>
            <a:ext cx="3622675" cy="5164138"/>
          </a:xfr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08538" y="2103438"/>
            <a:ext cx="415607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Training Workshops, Africa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Burkina Faso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Egypt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South Africa</a:t>
            </a:r>
          </a:p>
          <a:p>
            <a:pPr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Training Workshops, Asia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Iran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China</a:t>
            </a:r>
          </a:p>
          <a:p>
            <a:pPr lvl="1"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Wrap-up at International workshop in Indonesia, showcasing best case studies of practical applications to policy makers</a:t>
            </a:r>
          </a:p>
          <a:p>
            <a:pPr marL="341313" indent="-163513"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1313" indent="-163513">
              <a:defRPr/>
            </a:pPr>
            <a:endParaRPr lang="de-DE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Africa: a region for priority action</a:t>
            </a:r>
            <a:endParaRPr sz="2800" smtClean="0"/>
          </a:p>
        </p:txBody>
      </p:sp>
      <p:sp>
        <p:nvSpPr>
          <p:cNvPr id="29698" name="Rechteck 4"/>
          <p:cNvSpPr>
            <a:spLocks noChangeArrowheads="1"/>
          </p:cNvSpPr>
          <p:nvPr/>
        </p:nvSpPr>
        <p:spPr bwMode="auto">
          <a:xfrm>
            <a:off x="971550" y="1773238"/>
            <a:ext cx="75819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6699"/>
                </a:solidFill>
              </a:rPr>
              <a:t>All of its regionally-focused series of workshops have had one foot in Africa, including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i="1">
                <a:solidFill>
                  <a:schemeClr val="accent2"/>
                </a:solidFill>
              </a:rPr>
              <a:t>training for journalists (in Cairo, Egypt)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i="1">
                <a:solidFill>
                  <a:schemeClr val="accent2"/>
                </a:solidFill>
              </a:rPr>
              <a:t>training in the use of the AquaCrop software for   agricultural efficiency in the use of water (in Ouagadougou, Burkina Faso and Bloemfontein, South Africa),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i="1">
                <a:solidFill>
                  <a:schemeClr val="accent2"/>
                </a:solidFill>
              </a:rPr>
              <a:t>training for policymakers in the MENA region,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i="1">
                <a:solidFill>
                  <a:schemeClr val="accent2"/>
                </a:solidFill>
              </a:rPr>
              <a:t>a regional drinking water loss reduction workshop for water </a:t>
            </a:r>
            <a:br>
              <a:rPr lang="en-US" sz="2000" i="1">
                <a:solidFill>
                  <a:schemeClr val="accent2"/>
                </a:solidFill>
              </a:rPr>
            </a:br>
            <a:r>
              <a:rPr lang="en-US" sz="2000" i="1">
                <a:solidFill>
                  <a:schemeClr val="accent2"/>
                </a:solidFill>
              </a:rPr>
              <a:t>managers (in Rabat, Morocco), and collaboration in the first workshop for the scientific G-WADI network in Dakar, Senegal.</a:t>
            </a:r>
            <a:r>
              <a:rPr lang="en-US" sz="2000" i="1">
                <a:solidFill>
                  <a:srgbClr val="336699"/>
                </a:solidFill>
              </a:rPr>
              <a:t> </a:t>
            </a:r>
          </a:p>
          <a:p>
            <a:endParaRPr lang="en-US" sz="2000" i="1">
              <a:solidFill>
                <a:srgbClr val="336699"/>
              </a:solidFill>
            </a:endParaRPr>
          </a:p>
          <a:p>
            <a:r>
              <a:rPr lang="en-US" sz="2000">
                <a:solidFill>
                  <a:srgbClr val="336699"/>
                </a:solidFill>
              </a:rPr>
              <a:t>In addition, UNW-DPC has carried out UN-Water-wide activities in the form of a capacity development seminar in Kampala, Uganda (March 2010) on the occasion of the 15th African Water Association Congress.</a:t>
            </a:r>
            <a:endParaRPr lang="en-US" b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2800" smtClean="0"/>
              <a:t>Upcoming events related to Africa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492375"/>
            <a:ext cx="2773363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hteck 4"/>
          <p:cNvSpPr>
            <a:spLocks noChangeArrowheads="1"/>
          </p:cNvSpPr>
          <p:nvPr/>
        </p:nvSpPr>
        <p:spPr bwMode="auto">
          <a:xfrm>
            <a:off x="971550" y="1773238"/>
            <a:ext cx="3581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>
                <a:solidFill>
                  <a:srgbClr val="336699"/>
                </a:solidFill>
              </a:rPr>
              <a:t>Event calendar</a:t>
            </a: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3227388" y="2178050"/>
            <a:ext cx="59166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0825" indent="-250825">
              <a:buFont typeface="Arial" charset="0"/>
              <a:buChar char="•"/>
            </a:pPr>
            <a:r>
              <a:rPr lang="en-US" sz="2000" b="1" i="1" dirty="0">
                <a:solidFill>
                  <a:schemeClr val="accent2"/>
                </a:solidFill>
              </a:rPr>
              <a:t>International workshop on Safe Wastewater Use in Agriculture by WHO/FAO/UNEP/UNW-DPC, November 15, 2011 in Bonn, Germany</a:t>
            </a:r>
          </a:p>
          <a:p>
            <a:pPr marL="250825" indent="-250825">
              <a:buFont typeface="Arial" charset="0"/>
              <a:buChar char="•"/>
            </a:pPr>
            <a:r>
              <a:rPr lang="en-US" sz="2000" b="1" i="1" dirty="0">
                <a:solidFill>
                  <a:schemeClr val="accent2"/>
                </a:solidFill>
              </a:rPr>
              <a:t>Organizing Information Systems Session on the November 20, 2011 in Cairo, Egypt (AWF2011)</a:t>
            </a:r>
          </a:p>
          <a:p>
            <a:pPr marL="250825" indent="-250825">
              <a:buFont typeface="Arial" charset="0"/>
              <a:buChar char="•"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250825" indent="-250825">
              <a:buFont typeface="Arial" charset="0"/>
              <a:buChar char="•"/>
            </a:pPr>
            <a:r>
              <a:rPr lang="en-US" b="1" i="1" dirty="0" err="1">
                <a:solidFill>
                  <a:schemeClr val="tx2"/>
                </a:solidFill>
              </a:rPr>
              <a:t>tbc</a:t>
            </a:r>
            <a:r>
              <a:rPr lang="en-US" b="1" i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2000" b="1" i="1" smtClean="0">
                <a:solidFill>
                  <a:schemeClr val="tx2"/>
                </a:solidFill>
              </a:rPr>
              <a:t>International conference, UNU-INRA, </a:t>
            </a:r>
            <a:r>
              <a:rPr lang="en-US" sz="2000" b="1" i="1" dirty="0">
                <a:solidFill>
                  <a:schemeClr val="tx2"/>
                </a:solidFill>
              </a:rPr>
              <a:t>December </a:t>
            </a:r>
            <a:r>
              <a:rPr lang="en-US" sz="2000" b="1" i="1" dirty="0" smtClean="0">
                <a:solidFill>
                  <a:schemeClr val="tx2"/>
                </a:solidFill>
              </a:rPr>
              <a:t>5-7, </a:t>
            </a:r>
            <a:r>
              <a:rPr lang="en-US" sz="2000" b="1" i="1" dirty="0">
                <a:solidFill>
                  <a:schemeClr val="tx2"/>
                </a:solidFill>
              </a:rPr>
              <a:t>2011 in </a:t>
            </a:r>
            <a:r>
              <a:rPr lang="en-US" sz="2000" b="1" i="1" dirty="0" smtClean="0">
                <a:solidFill>
                  <a:schemeClr val="tx2"/>
                </a:solidFill>
              </a:rPr>
              <a:t>Accra</a:t>
            </a:r>
            <a:r>
              <a:rPr lang="en-US" sz="2000" b="1" i="1" smtClean="0">
                <a:solidFill>
                  <a:schemeClr val="tx2"/>
                </a:solidFill>
              </a:rPr>
              <a:t>, Ghana</a:t>
            </a:r>
            <a:endParaRPr lang="en-US" sz="2000" b="1" i="1" dirty="0">
              <a:solidFill>
                <a:schemeClr val="tx2"/>
              </a:solidFill>
            </a:endParaRPr>
          </a:p>
          <a:p>
            <a:pPr marL="250825" indent="-250825">
              <a:buFont typeface="Arial" charset="0"/>
              <a:buChar char="•"/>
            </a:pPr>
            <a:r>
              <a:rPr lang="en-US" sz="2000" b="1" i="1" dirty="0" err="1">
                <a:solidFill>
                  <a:schemeClr val="tx2"/>
                </a:solidFill>
              </a:rPr>
              <a:t>tbc</a:t>
            </a:r>
            <a:r>
              <a:rPr lang="en-US" sz="2000" b="1" i="1" dirty="0">
                <a:solidFill>
                  <a:schemeClr val="tx2"/>
                </a:solidFill>
              </a:rPr>
              <a:t>: Regional Workshop on Safe Wastewater Use in Agriculture, February 2012, in Africa</a:t>
            </a:r>
          </a:p>
          <a:p>
            <a:pPr marL="250825" indent="-250825">
              <a:buFont typeface="Arial" charset="0"/>
              <a:buChar char="•"/>
            </a:pPr>
            <a:r>
              <a:rPr lang="en-US" sz="2000" b="1" i="1" dirty="0" err="1">
                <a:solidFill>
                  <a:schemeClr val="tx2"/>
                </a:solidFill>
              </a:rPr>
              <a:t>tbc</a:t>
            </a:r>
            <a:r>
              <a:rPr lang="en-US" sz="2000" b="1" i="1" dirty="0">
                <a:solidFill>
                  <a:schemeClr val="tx2"/>
                </a:solidFill>
              </a:rPr>
              <a:t>: </a:t>
            </a:r>
            <a:r>
              <a:rPr lang="en-US" sz="2000" b="1" i="1" dirty="0" err="1">
                <a:solidFill>
                  <a:schemeClr val="tx2"/>
                </a:solidFill>
              </a:rPr>
              <a:t>AfWA</a:t>
            </a:r>
            <a:r>
              <a:rPr lang="en-US" sz="2000" b="1" i="1" dirty="0">
                <a:solidFill>
                  <a:schemeClr val="tx2"/>
                </a:solidFill>
              </a:rPr>
              <a:t>, February 20-23, 2012, in Marrakech, Morocco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74" descr="umbrella-for powerpoint_cropped_J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346075"/>
            <a:ext cx="824865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606550" y="6107113"/>
            <a:ext cx="2741613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UN-Water Members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689600" y="6107113"/>
            <a:ext cx="2527300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UN-Water Partners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3738563" y="2111375"/>
            <a:ext cx="22844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UNW-DPC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227138" y="2111375"/>
            <a:ext cx="180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WWAP</a:t>
            </a: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6619875" y="2111375"/>
            <a:ext cx="25241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UNW-DPAC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751138" y="1176338"/>
            <a:ext cx="1428750" cy="1004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pPr algn="ctr"/>
            <a:r>
              <a:rPr smtClean="0"/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8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3200" smtClean="0"/>
              <a:t>UNW-DPC’s Mission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8501"/>
          <a:stretch>
            <a:fillRect/>
          </a:stretch>
        </p:blipFill>
        <p:spPr bwMode="auto">
          <a:xfrm>
            <a:off x="2792413" y="4243388"/>
            <a:ext cx="38100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hteck 10"/>
          <p:cNvSpPr>
            <a:spLocks noChangeArrowheads="1"/>
          </p:cNvSpPr>
          <p:nvPr/>
        </p:nvSpPr>
        <p:spPr bwMode="auto">
          <a:xfrm>
            <a:off x="1042988" y="1773238"/>
            <a:ext cx="77057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336699"/>
                </a:solidFill>
              </a:rPr>
              <a:t>“to </a:t>
            </a:r>
            <a:r>
              <a:rPr lang="en-US" sz="2800" b="1" i="1">
                <a:solidFill>
                  <a:srgbClr val="336699"/>
                </a:solidFill>
              </a:rPr>
              <a:t>enhance the coherence, </a:t>
            </a:r>
            <a:br>
              <a:rPr lang="en-US" sz="2800" b="1" i="1">
                <a:solidFill>
                  <a:srgbClr val="336699"/>
                </a:solidFill>
              </a:rPr>
            </a:br>
            <a:r>
              <a:rPr lang="en-US" sz="2800" b="1" i="1">
                <a:solidFill>
                  <a:srgbClr val="336699"/>
                </a:solidFill>
              </a:rPr>
              <a:t>	credibility and </a:t>
            </a:r>
            <a:br>
              <a:rPr lang="en-US" sz="2800" b="1" i="1">
                <a:solidFill>
                  <a:srgbClr val="336699"/>
                </a:solidFill>
              </a:rPr>
            </a:br>
            <a:r>
              <a:rPr lang="en-US" sz="2800" b="1" i="1">
                <a:solidFill>
                  <a:srgbClr val="336699"/>
                </a:solidFill>
              </a:rPr>
              <a:t>		integrated effectiveness </a:t>
            </a:r>
          </a:p>
          <a:p>
            <a:r>
              <a:rPr lang="en-US" sz="2800" b="1" i="1">
                <a:solidFill>
                  <a:srgbClr val="336699"/>
                </a:solidFill>
              </a:rPr>
              <a:t>			of UN-Water </a:t>
            </a:r>
          </a:p>
          <a:p>
            <a:endParaRPr lang="en-US" sz="2000" i="1">
              <a:solidFill>
                <a:srgbClr val="336699"/>
              </a:solidFill>
            </a:endParaRPr>
          </a:p>
          <a:p>
            <a:r>
              <a:rPr lang="en-US" sz="2000" i="1">
                <a:solidFill>
                  <a:srgbClr val="336699"/>
                </a:solidFill>
              </a:rPr>
              <a:t>by strengthening its capacity development programmes, particularly in developing countries and economies in transition.”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2800" smtClean="0"/>
              <a:t>UNW-DPC: </a:t>
            </a:r>
            <a:r>
              <a:rPr lang="en-US" sz="2800" smtClean="0"/>
              <a:t>integral part of the UNU system</a:t>
            </a:r>
            <a:endParaRPr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5" y="1600200"/>
            <a:ext cx="7400925" cy="4525963"/>
          </a:xfrm>
        </p:spPr>
        <p:txBody>
          <a:bodyPr/>
          <a:lstStyle/>
          <a:p>
            <a:pPr indent="0">
              <a:buFont typeface="Arial" pitchFamily="34" charset="0"/>
              <a:buNone/>
              <a:defRPr/>
            </a:pPr>
            <a:endParaRPr dirty="0" smtClean="0"/>
          </a:p>
          <a:p>
            <a:pPr indent="0">
              <a:buFont typeface="Arial" pitchFamily="34" charset="0"/>
              <a:buNone/>
              <a:defRPr/>
            </a:pPr>
            <a:r>
              <a:rPr dirty="0" smtClean="0"/>
              <a:t>UNW-DPC supports the UNU in contributing to resolve the pressing global problems of human survival, development and welfare.</a:t>
            </a:r>
          </a:p>
          <a:p>
            <a:pPr>
              <a:buFont typeface="Arial" pitchFamily="34" charset="0"/>
              <a:buNone/>
              <a:defRPr/>
            </a:pPr>
            <a:endParaRPr dirty="0" smtClean="0"/>
          </a:p>
          <a:p>
            <a:pPr>
              <a:buFont typeface="Arial" pitchFamily="34" charset="0"/>
              <a:buNone/>
              <a:defRPr/>
            </a:pPr>
            <a:r>
              <a:rPr sz="2400" i="1" dirty="0" smtClean="0"/>
              <a:t>	Through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 smtClean="0"/>
              <a:t>collaborative research,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 smtClean="0"/>
              <a:t>capacity development, and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b="1" dirty="0" smtClean="0"/>
              <a:t>advisory services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9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2800" smtClean="0"/>
              <a:t>UNW-DPC Capacity Development Effort</a:t>
            </a:r>
            <a:endParaRPr lang="en-US" sz="2800" smtClean="0"/>
          </a:p>
        </p:txBody>
      </p:sp>
      <p:grpSp>
        <p:nvGrpSpPr>
          <p:cNvPr id="17410" name="Group 6"/>
          <p:cNvGrpSpPr>
            <a:grpSpLocks noChangeAspect="1"/>
          </p:cNvGrpSpPr>
          <p:nvPr/>
        </p:nvGrpSpPr>
        <p:grpSpPr bwMode="auto">
          <a:xfrm>
            <a:off x="971550" y="1557338"/>
            <a:ext cx="7921625" cy="5259387"/>
            <a:chOff x="1195548" y="2530028"/>
            <a:chExt cx="5562588" cy="3694510"/>
          </a:xfrm>
        </p:grpSpPr>
        <p:pic>
          <p:nvPicPr>
            <p:cNvPr id="17412" name="Picture 2" descr="S:\Admin\Collections\Publications\01-Reporting\3 years\Photos\6-X - Participant Information.jpg"/>
            <p:cNvPicPr>
              <a:picLocks noChangeAspect="1" noChangeArrowheads="1"/>
            </p:cNvPicPr>
            <p:nvPr/>
          </p:nvPicPr>
          <p:blipFill>
            <a:blip r:embed="rId2" cstate="print"/>
            <a:srcRect l="3616" t="19672" b="4498"/>
            <a:stretch>
              <a:fillRect/>
            </a:stretch>
          </p:blipFill>
          <p:spPr bwMode="auto">
            <a:xfrm>
              <a:off x="1195548" y="2530028"/>
              <a:ext cx="3305015" cy="369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3" descr="S:\Admin\Collections\Publications\01-Reporting\3 years\Photos\6-X - Participant Information2.jpg"/>
            <p:cNvPicPr>
              <a:picLocks noChangeAspect="1" noChangeArrowheads="1"/>
            </p:cNvPicPr>
            <p:nvPr/>
          </p:nvPicPr>
          <p:blipFill>
            <a:blip r:embed="rId3" cstate="print"/>
            <a:srcRect t="19730" r="33978" b="4218"/>
            <a:stretch>
              <a:fillRect/>
            </a:stretch>
          </p:blipFill>
          <p:spPr bwMode="auto">
            <a:xfrm>
              <a:off x="4500563" y="2530028"/>
              <a:ext cx="2257573" cy="369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3059113" y="5661025"/>
            <a:ext cx="2449512" cy="108108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3600" smtClean="0"/>
              <a:t>UNW-DPC work plan structure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idx="1"/>
          </p:nvPr>
        </p:nvSpPr>
        <p:spPr>
          <a:xfrm>
            <a:off x="1285875" y="1600200"/>
            <a:ext cx="7400925" cy="4525963"/>
          </a:xfrm>
        </p:spPr>
        <p:txBody>
          <a:bodyPr/>
          <a:lstStyle/>
          <a:p>
            <a:endParaRPr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25" y="1543050"/>
            <a:ext cx="406876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38"/>
          <a:stretch>
            <a:fillRect/>
          </a:stretch>
        </p:blipFill>
        <p:spPr bwMode="auto">
          <a:xfrm>
            <a:off x="2355850" y="1547813"/>
            <a:ext cx="5294313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2406650"/>
            <a:ext cx="78184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sz="3200" smtClean="0"/>
              <a:t>UNW-DPC Areas of Activity</a:t>
            </a:r>
          </a:p>
        </p:txBody>
      </p:sp>
      <p:sp>
        <p:nvSpPr>
          <p:cNvPr id="16387" name="Rechteck 4"/>
          <p:cNvSpPr>
            <a:spLocks noChangeArrowheads="1"/>
          </p:cNvSpPr>
          <p:nvPr/>
        </p:nvSpPr>
        <p:spPr bwMode="auto">
          <a:xfrm>
            <a:off x="971550" y="1773238"/>
            <a:ext cx="777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336699"/>
                </a:solidFill>
              </a:rPr>
              <a:t>all areas of priority to UN-Water: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2363" y="5445125"/>
            <a:ext cx="3865562" cy="114935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Africa: a region for priority action</a:t>
            </a:r>
            <a:endParaRPr sz="2800" smtClean="0"/>
          </a:p>
        </p:txBody>
      </p:sp>
      <p:sp>
        <p:nvSpPr>
          <p:cNvPr id="19458" name="Rechteck 4"/>
          <p:cNvSpPr>
            <a:spLocks noChangeArrowheads="1"/>
          </p:cNvSpPr>
          <p:nvPr/>
        </p:nvSpPr>
        <p:spPr bwMode="auto">
          <a:xfrm>
            <a:off x="971550" y="1773238"/>
            <a:ext cx="67691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336699"/>
                </a:solidFill>
              </a:rPr>
              <a:t>Acknowledgment of great challenges for Africa, e.g., in the sectors of </a:t>
            </a:r>
          </a:p>
          <a:p>
            <a:endParaRPr lang="en-US" sz="2400" i="1">
              <a:solidFill>
                <a:srgbClr val="336699"/>
              </a:solidFill>
            </a:endParaRPr>
          </a:p>
          <a:p>
            <a:pPr lvl="2" indent="-250825">
              <a:buFont typeface="Arial" charset="0"/>
              <a:buChar char="•"/>
            </a:pPr>
            <a:r>
              <a:rPr lang="en-US" sz="2400" i="1">
                <a:solidFill>
                  <a:srgbClr val="336699"/>
                </a:solidFill>
              </a:rPr>
              <a:t>Health</a:t>
            </a:r>
          </a:p>
          <a:p>
            <a:pPr lvl="2" indent="-250825">
              <a:buFont typeface="Arial" charset="0"/>
              <a:buChar char="•"/>
            </a:pPr>
            <a:r>
              <a:rPr lang="en-US" sz="2400" i="1">
                <a:solidFill>
                  <a:srgbClr val="336699"/>
                </a:solidFill>
              </a:rPr>
              <a:t>Sanitation</a:t>
            </a:r>
          </a:p>
          <a:p>
            <a:pPr lvl="2" indent="-250825">
              <a:buFont typeface="Arial" charset="0"/>
              <a:buChar char="•"/>
            </a:pPr>
            <a:r>
              <a:rPr lang="en-US" sz="2400" i="1">
                <a:solidFill>
                  <a:srgbClr val="336699"/>
                </a:solidFill>
              </a:rPr>
              <a:t>Freshwater sustainability</a:t>
            </a:r>
          </a:p>
          <a:p>
            <a:pPr lvl="2" indent="-250825">
              <a:buFont typeface="Arial" charset="0"/>
              <a:buChar char="•"/>
            </a:pPr>
            <a:r>
              <a:rPr lang="en-US" sz="2400" i="1">
                <a:solidFill>
                  <a:srgbClr val="336699"/>
                </a:solidFill>
              </a:rPr>
              <a:t>Drinking water quality, and</a:t>
            </a:r>
          </a:p>
          <a:p>
            <a:pPr lvl="2" indent="-250825">
              <a:buFont typeface="Arial" charset="0"/>
              <a:buChar char="•"/>
            </a:pPr>
            <a:r>
              <a:rPr lang="en-US" sz="2400" i="1">
                <a:solidFill>
                  <a:srgbClr val="336699"/>
                </a:solidFill>
              </a:rPr>
              <a:t>Water efficiency in agriculture.</a:t>
            </a:r>
            <a:endParaRPr lang="en-US" sz="2000" b="1">
              <a:solidFill>
                <a:srgbClr val="336699"/>
              </a:solidFill>
            </a:endParaRPr>
          </a:p>
        </p:txBody>
      </p:sp>
      <p:pic>
        <p:nvPicPr>
          <p:cNvPr id="19459" name="Picture 4" descr="Africa_satellite_orthographic_transp_cropp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963" y="2443163"/>
            <a:ext cx="291465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</p:spPr>
        <p:txBody>
          <a:bodyPr/>
          <a:lstStyle/>
          <a:p>
            <a:r>
              <a:rPr lang="en-US" sz="2800" smtClean="0"/>
              <a:t>Africa: a region for priority action</a:t>
            </a:r>
            <a:endParaRPr sz="2800" smtClean="0"/>
          </a:p>
        </p:txBody>
      </p:sp>
      <p:sp>
        <p:nvSpPr>
          <p:cNvPr id="20482" name="Rechteck 4"/>
          <p:cNvSpPr>
            <a:spLocks noChangeArrowheads="1"/>
          </p:cNvSpPr>
          <p:nvPr/>
        </p:nvSpPr>
        <p:spPr bwMode="auto">
          <a:xfrm>
            <a:off x="971550" y="2312988"/>
            <a:ext cx="6769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336699"/>
                </a:solidFill>
              </a:rPr>
              <a:t>MILLENNIUM DEVELOPMENT GOALS</a:t>
            </a:r>
          </a:p>
          <a:p>
            <a:endParaRPr lang="en-US" sz="2400" i="1">
              <a:solidFill>
                <a:srgbClr val="336699"/>
              </a:solidFill>
            </a:endParaRPr>
          </a:p>
          <a:p>
            <a:r>
              <a:rPr lang="en-US" sz="2400" i="1">
                <a:solidFill>
                  <a:srgbClr val="336699"/>
                </a:solidFill>
              </a:rPr>
              <a:t>Goal 7: Ensure environmental sustainability</a:t>
            </a:r>
          </a:p>
          <a:p>
            <a:endParaRPr lang="en-US" sz="2400" i="1">
              <a:solidFill>
                <a:srgbClr val="336699"/>
              </a:solidFill>
            </a:endParaRPr>
          </a:p>
          <a:p>
            <a:r>
              <a:rPr lang="en-US" sz="2400" i="1">
                <a:solidFill>
                  <a:srgbClr val="336699"/>
                </a:solidFill>
              </a:rPr>
              <a:t>Target 10: Halve, by 2015, </a:t>
            </a:r>
            <a:br>
              <a:rPr lang="en-US" sz="2400" i="1">
                <a:solidFill>
                  <a:srgbClr val="336699"/>
                </a:solidFill>
              </a:rPr>
            </a:br>
            <a:r>
              <a:rPr lang="en-US" sz="2400" i="1">
                <a:solidFill>
                  <a:srgbClr val="336699"/>
                </a:solidFill>
              </a:rPr>
              <a:t>the population without sustainable </a:t>
            </a:r>
            <a:br>
              <a:rPr lang="en-US" sz="2400" i="1">
                <a:solidFill>
                  <a:srgbClr val="336699"/>
                </a:solidFill>
              </a:rPr>
            </a:br>
            <a:r>
              <a:rPr lang="en-US" sz="2400" i="1">
                <a:solidFill>
                  <a:srgbClr val="336699"/>
                </a:solidFill>
              </a:rPr>
              <a:t>access to safe drinking water </a:t>
            </a:r>
            <a:br>
              <a:rPr lang="en-US" sz="2400" i="1">
                <a:solidFill>
                  <a:srgbClr val="336699"/>
                </a:solidFill>
              </a:rPr>
            </a:br>
            <a:r>
              <a:rPr lang="en-US" sz="2400" i="1">
                <a:solidFill>
                  <a:srgbClr val="336699"/>
                </a:solidFill>
              </a:rPr>
              <a:t>and basic sanitation</a:t>
            </a:r>
            <a:endParaRPr lang="en-US" sz="2000" b="1">
              <a:solidFill>
                <a:srgbClr val="336699"/>
              </a:solidFill>
            </a:endParaRP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6110288" y="6526213"/>
            <a:ext cx="3048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600">
                <a:solidFill>
                  <a:srgbClr val="336699"/>
                </a:solidFill>
              </a:rPr>
              <a:t>Photo: © mrhayata</a:t>
            </a:r>
          </a:p>
          <a:p>
            <a:pPr algn="r"/>
            <a:endParaRPr lang="de-DE"/>
          </a:p>
        </p:txBody>
      </p:sp>
      <p:pic>
        <p:nvPicPr>
          <p:cNvPr id="20484" name="Picture 9" descr="Faucet2.png"/>
          <p:cNvPicPr>
            <a:picLocks noChangeAspect="1"/>
          </p:cNvPicPr>
          <p:nvPr/>
        </p:nvPicPr>
        <p:blipFill>
          <a:blip r:embed="rId2" cstate="print"/>
          <a:srcRect r="8051"/>
          <a:stretch>
            <a:fillRect/>
          </a:stretch>
        </p:blipFill>
        <p:spPr bwMode="auto">
          <a:xfrm>
            <a:off x="5580063" y="2438400"/>
            <a:ext cx="35782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UNW-DPC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497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UNW-DPC Design Master</vt:lpstr>
      <vt:lpstr>Capacity Development in the Water Sector in Africa  A Region for Priority Action for the UN Water Decade Programme on Capacity Development (UNW-DPC)</vt:lpstr>
      <vt:lpstr>Slide 2</vt:lpstr>
      <vt:lpstr>UNW-DPC’s Mission</vt:lpstr>
      <vt:lpstr>UNW-DPC: integral part of the UNU system</vt:lpstr>
      <vt:lpstr>UNW-DPC Capacity Development Effort</vt:lpstr>
      <vt:lpstr>UNW-DPC work plan structure</vt:lpstr>
      <vt:lpstr>UNW-DPC Areas of Activity</vt:lpstr>
      <vt:lpstr>Africa: a region for priority action</vt:lpstr>
      <vt:lpstr>Africa: a region for priority action</vt:lpstr>
      <vt:lpstr>UNW-DPC Strategy:  long-term Capacity Development Concept</vt:lpstr>
      <vt:lpstr>Example: UNW-DPC support sequence on Drinking Water Loss Reduction</vt:lpstr>
      <vt:lpstr>2. Series of Regional Drinking Water Loss Reduction Workshops, together with UN-Habitat and local partners</vt:lpstr>
      <vt:lpstr>3. Further awareness raising</vt:lpstr>
      <vt:lpstr>3. Further awareness raising</vt:lpstr>
      <vt:lpstr>Book and Video launch</vt:lpstr>
      <vt:lpstr>4. Long-term visibility on UNWAIS+</vt:lpstr>
      <vt:lpstr>CD for Farm Management Strategies using AquaCrop</vt:lpstr>
      <vt:lpstr>Africa: a region for priority action</vt:lpstr>
      <vt:lpstr>Upcoming events related to Africa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liebe</cp:lastModifiedBy>
  <cp:revision>608</cp:revision>
  <dcterms:created xsi:type="dcterms:W3CDTF">2009-05-15T08:24:22Z</dcterms:created>
  <dcterms:modified xsi:type="dcterms:W3CDTF">2011-11-02T12:51:44Z</dcterms:modified>
</cp:coreProperties>
</file>