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1" r:id="rId5"/>
    <p:sldId id="259" r:id="rId6"/>
    <p:sldId id="260" r:id="rId7"/>
    <p:sldId id="262" r:id="rId8"/>
    <p:sldId id="264" r:id="rId9"/>
    <p:sldId id="265" r:id="rId10"/>
    <p:sldId id="281" r:id="rId11"/>
    <p:sldId id="270" r:id="rId12"/>
    <p:sldId id="282" r:id="rId13"/>
    <p:sldId id="272" r:id="rId14"/>
    <p:sldId id="267" r:id="rId15"/>
    <p:sldId id="273" r:id="rId16"/>
    <p:sldId id="274" r:id="rId17"/>
    <p:sldId id="275" r:id="rId18"/>
    <p:sldId id="276" r:id="rId19"/>
    <p:sldId id="277" r:id="rId20"/>
    <p:sldId id="278" r:id="rId21"/>
    <p:sldId id="283" r:id="rId22"/>
    <p:sldId id="284"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3865" autoAdjust="0"/>
  </p:normalViewPr>
  <p:slideViewPr>
    <p:cSldViewPr>
      <p:cViewPr>
        <p:scale>
          <a:sx n="100" d="100"/>
          <a:sy n="100" d="100"/>
        </p:scale>
        <p:origin x="-13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20"/>
    </p:cViewPr>
  </p:sorterViewPr>
  <p:notesViewPr>
    <p:cSldViewPr>
      <p:cViewPr varScale="1">
        <p:scale>
          <a:sx n="54" d="100"/>
          <a:sy n="54" d="100"/>
        </p:scale>
        <p:origin x="-253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664536741215379E-2"/>
          <c:y val="5.5690072639225194E-2"/>
          <c:w val="0.88019169329073632"/>
          <c:h val="0.61501210653753025"/>
        </c:manualLayout>
      </c:layout>
      <c:barChart>
        <c:barDir val="col"/>
        <c:grouping val="stacked"/>
        <c:ser>
          <c:idx val="0"/>
          <c:order val="0"/>
          <c:tx>
            <c:strRef>
              <c:f>'Sheet1'!$A$2</c:f>
              <c:strCache>
                <c:ptCount val="1"/>
                <c:pt idx="0">
                  <c:v>Capture</c:v>
                </c:pt>
              </c:strCache>
            </c:strRef>
          </c:tx>
          <c:spPr>
            <a:solidFill>
              <a:srgbClr val="000080"/>
            </a:solidFill>
            <a:ln w="15431">
              <a:solidFill>
                <a:srgbClr val="002060"/>
              </a:solidFill>
              <a:prstDash val="solid"/>
            </a:ln>
          </c:spPr>
          <c:dLbls>
            <c:txPr>
              <a:bodyPr/>
              <a:lstStyle/>
              <a:p>
                <a:pPr>
                  <a:defRPr sz="1400">
                    <a:solidFill>
                      <a:schemeClr val="bg1"/>
                    </a:solidFill>
                  </a:defRPr>
                </a:pPr>
                <a:endParaRPr lang="en-US"/>
              </a:p>
            </c:txPr>
            <c:showVal val="1"/>
          </c:dLbls>
          <c:cat>
            <c:numRef>
              <c:f>'Sheet1'!$B$1:$V$1</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'Sheet1'!$B$2:$V$2</c:f>
              <c:numCache>
                <c:formatCode>General</c:formatCode>
                <c:ptCount val="15"/>
                <c:pt idx="0">
                  <c:v>93</c:v>
                </c:pt>
                <c:pt idx="1">
                  <c:v>93</c:v>
                </c:pt>
                <c:pt idx="2">
                  <c:v>93</c:v>
                </c:pt>
                <c:pt idx="3">
                  <c:v>86</c:v>
                </c:pt>
                <c:pt idx="4">
                  <c:v>91</c:v>
                </c:pt>
                <c:pt idx="5">
                  <c:v>94</c:v>
                </c:pt>
                <c:pt idx="6">
                  <c:v>90</c:v>
                </c:pt>
                <c:pt idx="7">
                  <c:v>91</c:v>
                </c:pt>
                <c:pt idx="8">
                  <c:v>88</c:v>
                </c:pt>
                <c:pt idx="9">
                  <c:v>92</c:v>
                </c:pt>
                <c:pt idx="10">
                  <c:v>92</c:v>
                </c:pt>
                <c:pt idx="11">
                  <c:v>90</c:v>
                </c:pt>
                <c:pt idx="12">
                  <c:v>90</c:v>
                </c:pt>
                <c:pt idx="13">
                  <c:v>90</c:v>
                </c:pt>
                <c:pt idx="14">
                  <c:v>89</c:v>
                </c:pt>
              </c:numCache>
            </c:numRef>
          </c:val>
        </c:ser>
        <c:ser>
          <c:idx val="1"/>
          <c:order val="1"/>
          <c:tx>
            <c:strRef>
              <c:f>'Sheet1'!$A$3</c:f>
              <c:strCache>
                <c:ptCount val="1"/>
                <c:pt idx="0">
                  <c:v>Aquaculture</c:v>
                </c:pt>
              </c:strCache>
            </c:strRef>
          </c:tx>
          <c:spPr>
            <a:solidFill>
              <a:srgbClr val="00CC00"/>
            </a:solidFill>
            <a:ln w="12700">
              <a:solidFill>
                <a:srgbClr val="000000"/>
              </a:solidFill>
            </a:ln>
          </c:spPr>
          <c:dLbls>
            <c:txPr>
              <a:bodyPr/>
              <a:lstStyle/>
              <a:p>
                <a:pPr>
                  <a:defRPr sz="1400"/>
                </a:pPr>
                <a:endParaRPr lang="en-US"/>
              </a:p>
            </c:txPr>
            <c:showVal val="1"/>
          </c:dLbls>
          <c:cat>
            <c:numRef>
              <c:f>'Sheet1'!$B$1:$V$1</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'Sheet1'!$B$3:$V$3</c:f>
              <c:numCache>
                <c:formatCode>General</c:formatCode>
                <c:ptCount val="15"/>
                <c:pt idx="0">
                  <c:v>24</c:v>
                </c:pt>
                <c:pt idx="1">
                  <c:v>27</c:v>
                </c:pt>
                <c:pt idx="2">
                  <c:v>27</c:v>
                </c:pt>
                <c:pt idx="3">
                  <c:v>28</c:v>
                </c:pt>
                <c:pt idx="4">
                  <c:v>31</c:v>
                </c:pt>
                <c:pt idx="5">
                  <c:v>32</c:v>
                </c:pt>
                <c:pt idx="6">
                  <c:v>35</c:v>
                </c:pt>
                <c:pt idx="7">
                  <c:v>37</c:v>
                </c:pt>
                <c:pt idx="8">
                  <c:v>39</c:v>
                </c:pt>
                <c:pt idx="9">
                  <c:v>42</c:v>
                </c:pt>
                <c:pt idx="10">
                  <c:v>44</c:v>
                </c:pt>
                <c:pt idx="11">
                  <c:v>47</c:v>
                </c:pt>
                <c:pt idx="12">
                  <c:v>50</c:v>
                </c:pt>
                <c:pt idx="13">
                  <c:v>53</c:v>
                </c:pt>
                <c:pt idx="14">
                  <c:v>56</c:v>
                </c:pt>
              </c:numCache>
            </c:numRef>
          </c:val>
        </c:ser>
        <c:gapWidth val="60"/>
        <c:overlap val="100"/>
        <c:axId val="173682048"/>
        <c:axId val="173728896"/>
      </c:barChart>
      <c:catAx>
        <c:axId val="173682048"/>
        <c:scaling>
          <c:orientation val="minMax"/>
        </c:scaling>
        <c:axPos val="b"/>
        <c:numFmt formatCode="General" sourceLinked="1"/>
        <c:tickLblPos val="nextTo"/>
        <c:spPr>
          <a:ln w="15431">
            <a:solidFill>
              <a:srgbClr val="000000"/>
            </a:solidFill>
            <a:prstDash val="solid"/>
          </a:ln>
        </c:spPr>
        <c:txPr>
          <a:bodyPr rot="0" vert="horz"/>
          <a:lstStyle/>
          <a:p>
            <a:pPr>
              <a:defRPr lang="en-GB">
                <a:solidFill>
                  <a:srgbClr val="000000"/>
                </a:solidFill>
              </a:defRPr>
            </a:pPr>
            <a:endParaRPr lang="en-US"/>
          </a:p>
        </c:txPr>
        <c:crossAx val="173728896"/>
        <c:crosses val="autoZero"/>
        <c:lblAlgn val="ctr"/>
        <c:lblOffset val="100"/>
        <c:tickLblSkip val="2"/>
        <c:tickMarkSkip val="1"/>
      </c:catAx>
      <c:valAx>
        <c:axId val="173728896"/>
        <c:scaling>
          <c:orientation val="minMax"/>
          <c:max val="160"/>
        </c:scaling>
        <c:axPos val="l"/>
        <c:numFmt formatCode="0" sourceLinked="0"/>
        <c:tickLblPos val="nextTo"/>
        <c:spPr>
          <a:ln w="15431">
            <a:solidFill>
              <a:srgbClr val="000000"/>
            </a:solidFill>
            <a:prstDash val="solid"/>
          </a:ln>
        </c:spPr>
        <c:txPr>
          <a:bodyPr rot="0" vert="horz"/>
          <a:lstStyle/>
          <a:p>
            <a:pPr>
              <a:defRPr lang="en-GB">
                <a:solidFill>
                  <a:srgbClr val="000000"/>
                </a:solidFill>
              </a:defRPr>
            </a:pPr>
            <a:endParaRPr lang="en-US"/>
          </a:p>
        </c:txPr>
        <c:crossAx val="173682048"/>
        <c:crosses val="autoZero"/>
        <c:crossBetween val="between"/>
        <c:minorUnit val="4"/>
      </c:valAx>
      <c:spPr>
        <a:noFill/>
        <a:ln w="30863">
          <a:noFill/>
        </a:ln>
      </c:spPr>
    </c:plotArea>
    <c:legend>
      <c:legendPos val="r"/>
      <c:layout>
        <c:manualLayout>
          <c:xMode val="edge"/>
          <c:yMode val="edge"/>
          <c:x val="0.45547751431794664"/>
          <c:y val="0.79107366443007865"/>
          <c:w val="0.48358677639277997"/>
          <c:h val="0.13069068701042721"/>
        </c:manualLayout>
      </c:layout>
      <c:spPr>
        <a:noFill/>
        <a:ln w="30863">
          <a:noFill/>
        </a:ln>
      </c:spPr>
      <c:txPr>
        <a:bodyPr/>
        <a:lstStyle/>
        <a:p>
          <a:pPr>
            <a:defRPr lang="en-GB" baseline="0">
              <a:solidFill>
                <a:schemeClr val="bg1">
                  <a:lumMod val="10000"/>
                </a:schemeClr>
              </a:solidFill>
            </a:defRPr>
          </a:pPr>
          <a:endParaRPr lang="en-US"/>
        </a:p>
      </c:txPr>
    </c:legend>
    <c:plotVisOnly val="1"/>
    <c:dispBlanksAs val="gap"/>
  </c:chart>
  <c:spPr>
    <a:noFill/>
    <a:ln>
      <a:noFill/>
    </a:ln>
  </c:spPr>
  <c:txPr>
    <a:bodyPr/>
    <a:lstStyle/>
    <a:p>
      <a:pPr>
        <a:defRPr sz="2187" b="1" i="0" u="none" strike="noStrike" baseline="0">
          <a:solidFill>
            <a:schemeClr val="tx1"/>
          </a:solidFill>
          <a:latin typeface="Arial" pitchFamily="34" charset="0"/>
          <a:ea typeface="Times"/>
          <a:cs typeface="Arial"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358D7-2D42-45D6-B393-F1E414095640}" type="datetimeFigureOut">
              <a:rPr lang="en-GB" smtClean="0"/>
              <a:pPr/>
              <a:t>08/11/2011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51C3C-B065-40DE-A198-5DA38B84D61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Wold</a:t>
            </a:r>
            <a:r>
              <a:rPr lang="en-GB" baseline="0" dirty="0" smtClean="0"/>
              <a:t> catch has stagnated around 80 million tons</a:t>
            </a:r>
          </a:p>
          <a:p>
            <a:r>
              <a:rPr lang="en-GB" baseline="0" dirty="0" smtClean="0"/>
              <a:t>Only growth is the aquaculture production which will drive the increase for the years to come</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Initially</a:t>
            </a:r>
            <a:r>
              <a:rPr lang="en-GB" baseline="0" dirty="0" smtClean="0"/>
              <a:t> the focus was on SADC countries </a:t>
            </a:r>
          </a:p>
          <a:p>
            <a:r>
              <a:rPr lang="en-GB" baseline="0" dirty="0" smtClean="0"/>
              <a:t>Now the focus is on west Africa</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17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18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stagnation is supported by the fact that about 80% of researched fish stocks are either fully or overexploited</a:t>
            </a:r>
          </a:p>
          <a:p>
            <a:endParaRPr lang="en-GB" baseline="0" dirty="0" smtClean="0"/>
          </a:p>
          <a:p>
            <a:r>
              <a:rPr lang="en-GB" baseline="0" dirty="0" smtClean="0"/>
              <a:t>Importance of fisheries management</a:t>
            </a:r>
          </a:p>
          <a:p>
            <a:r>
              <a:rPr lang="en-GB" baseline="0" dirty="0" smtClean="0"/>
              <a:t>Increased demand for sustainable fisheries – what ever that means (ecological, social, and economical)</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Catch is Africa</a:t>
            </a:r>
            <a:r>
              <a:rPr lang="en-GB" baseline="0" dirty="0" smtClean="0"/>
              <a:t> show similar trends as the world catch although information about the catch may not be that reliable and also the condition of the stock.</a:t>
            </a:r>
          </a:p>
          <a:p>
            <a:endParaRPr lang="en-GB" baseline="0" dirty="0" smtClean="0"/>
          </a:p>
          <a:p>
            <a:r>
              <a:rPr lang="en-GB" baseline="0" dirty="0" smtClean="0"/>
              <a:t>Catch in W Africa seems to be levelling off from 2002 but the inland fisheries in east Africa seems to have risen to another level in 2004</a:t>
            </a:r>
          </a:p>
          <a:p>
            <a:endParaRPr lang="en-GB" baseline="0" dirty="0" smtClean="0"/>
          </a:p>
          <a:p>
            <a:r>
              <a:rPr lang="en-GB" baseline="0" dirty="0" smtClean="0"/>
              <a:t>Catch levels in </a:t>
            </a:r>
            <a:r>
              <a:rPr lang="en-GB" baseline="0" dirty="0" err="1" smtClean="0"/>
              <a:t>L.Victoria</a:t>
            </a:r>
            <a:r>
              <a:rPr lang="en-GB" baseline="0" dirty="0" smtClean="0"/>
              <a:t> by the riparian countries have developed differently depending on the country. Kenya and Tanzania have reduced their catch at the same time Uganda has increased their share. </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importance</a:t>
            </a:r>
            <a:r>
              <a:rPr lang="en-GB" baseline="0" dirty="0" smtClean="0"/>
              <a:t> of fisheries to African countries is great. African countries are since the expansion of their EEZ to 200 nm, gaining control over their fishing grounds with increasing monitoring and surveillances and better fisheries management. </a:t>
            </a:r>
          </a:p>
          <a:p>
            <a:endParaRPr lang="en-GB" baseline="0" dirty="0" smtClean="0"/>
          </a:p>
          <a:p>
            <a:r>
              <a:rPr lang="en-GB" baseline="0" dirty="0" smtClean="0"/>
              <a:t>The economic importance of fisheries can be seen in the export numbers developing countries. The exports growth since 1987 has been more in fisheries than in any other agricultural commodity.</a:t>
            </a:r>
          </a:p>
          <a:p>
            <a:endParaRPr lang="en-GB" baseline="0" dirty="0" smtClean="0"/>
          </a:p>
          <a:p>
            <a:r>
              <a:rPr lang="en-GB" baseline="0" dirty="0" smtClean="0"/>
              <a:t>Net export value of fish today is more than combined export value of coffee and rubber.</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export of fish from Africa into Europe</a:t>
            </a:r>
            <a:r>
              <a:rPr lang="en-GB" baseline="0" dirty="0" smtClean="0"/>
              <a:t> is over 4 billion USD and net export of about 2 billion USD.</a:t>
            </a:r>
          </a:p>
          <a:p>
            <a:r>
              <a:rPr lang="en-GB" baseline="0" dirty="0" smtClean="0"/>
              <a:t>At the same time Africa imports more quantity of fish than it exports indicating an import of low value species.</a:t>
            </a:r>
          </a:p>
          <a:p>
            <a:endParaRPr lang="en-GB" baseline="0" dirty="0" smtClean="0"/>
          </a:p>
          <a:p>
            <a:r>
              <a:rPr lang="en-GB" baseline="0" dirty="0" smtClean="0"/>
              <a:t>This shows the importance of fish to Africa both in economical terms and also in relation to food security and nutrition.</a:t>
            </a:r>
          </a:p>
          <a:p>
            <a:endParaRPr lang="en-GB" baseline="0" dirty="0" smtClean="0"/>
          </a:p>
          <a:p>
            <a:r>
              <a:rPr lang="en-GB" baseline="0" dirty="0" smtClean="0"/>
              <a:t>With limited resources Africa is now turning towards aquaculture with leading nations Egypt and Nigeria with Uganda rising fast and other countries ready for take off.</a:t>
            </a:r>
          </a:p>
          <a:p>
            <a:endParaRPr lang="en-GB" baseline="0" dirty="0" smtClean="0"/>
          </a:p>
          <a:p>
            <a:r>
              <a:rPr lang="en-GB" baseline="0" dirty="0" smtClean="0"/>
              <a:t>Prices of fish has been increasing over the years and although average total price of fish has been declining lately the price for aquaculture fish seems to hold.</a:t>
            </a:r>
          </a:p>
          <a:p>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Aquaculture in sub-Saharan African is growing</a:t>
            </a:r>
            <a:r>
              <a:rPr lang="en-GB" baseline="0" dirty="0" smtClean="0"/>
              <a:t> and has for the past 10 years increase four-fold in sub-Saharan Africa compared to doubling in Asia and no increase in Europe</a:t>
            </a:r>
          </a:p>
          <a:p>
            <a:endParaRPr lang="en-GB" baseline="0" dirty="0" smtClean="0"/>
          </a:p>
          <a:p>
            <a:r>
              <a:rPr lang="en-GB" baseline="0" dirty="0" smtClean="0"/>
              <a:t>This is again specially evident in Nigeria and Uganda</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Kanski</a:t>
            </a:r>
            <a:r>
              <a:rPr lang="en-GB" dirty="0" smtClean="0"/>
              <a:t> </a:t>
            </a:r>
            <a:r>
              <a:rPr lang="en-GB" dirty="0" err="1" smtClean="0"/>
              <a:t>eiga</a:t>
            </a:r>
            <a:r>
              <a:rPr lang="en-GB" baseline="0" dirty="0" smtClean="0"/>
              <a:t> </a:t>
            </a:r>
            <a:r>
              <a:rPr lang="en-GB" baseline="0" dirty="0" err="1" smtClean="0"/>
              <a:t>stikkorðn</a:t>
            </a:r>
            <a:r>
              <a:rPr lang="en-GB" baseline="0" dirty="0" smtClean="0"/>
              <a:t> </a:t>
            </a:r>
            <a:r>
              <a:rPr lang="en-GB" baseline="0" dirty="0" err="1" smtClean="0"/>
              <a:t>frá</a:t>
            </a:r>
            <a:r>
              <a:rPr lang="en-GB" baseline="0" dirty="0" smtClean="0"/>
              <a:t> </a:t>
            </a:r>
            <a:r>
              <a:rPr lang="en-GB" baseline="0" dirty="0" err="1" smtClean="0"/>
              <a:t>síðust</a:t>
            </a:r>
            <a:r>
              <a:rPr lang="en-GB" baseline="0" dirty="0" smtClean="0"/>
              <a:t> </a:t>
            </a:r>
            <a:r>
              <a:rPr lang="en-GB" baseline="0" dirty="0" err="1" smtClean="0"/>
              <a:t>glæru</a:t>
            </a:r>
            <a:r>
              <a:rPr lang="en-GB" baseline="0" dirty="0" smtClean="0"/>
              <a:t> </a:t>
            </a:r>
            <a:r>
              <a:rPr lang="en-GB" baseline="0" dirty="0" err="1" smtClean="0"/>
              <a:t>betur</a:t>
            </a:r>
            <a:r>
              <a:rPr lang="en-GB" baseline="0" dirty="0" smtClean="0"/>
              <a:t> </a:t>
            </a:r>
            <a:r>
              <a:rPr lang="en-GB" baseline="0" dirty="0" err="1" smtClean="0"/>
              <a:t>við</a:t>
            </a:r>
            <a:r>
              <a:rPr lang="en-GB" baseline="0" dirty="0" smtClean="0"/>
              <a:t> </a:t>
            </a:r>
            <a:r>
              <a:rPr lang="en-GB" baseline="0" dirty="0" err="1" smtClean="0"/>
              <a:t>hér</a:t>
            </a:r>
            <a:r>
              <a:rPr lang="en-GB" baseline="0" dirty="0" smtClean="0"/>
              <a:t>.</a:t>
            </a:r>
          </a:p>
          <a:p>
            <a:endParaRPr lang="en-GB" baseline="0" dirty="0" smtClean="0"/>
          </a:p>
          <a:p>
            <a:r>
              <a:rPr lang="en-GB" baseline="0" dirty="0" err="1" smtClean="0"/>
              <a:t>Leggja</a:t>
            </a:r>
            <a:r>
              <a:rPr lang="en-GB" baseline="0" dirty="0" smtClean="0"/>
              <a:t> </a:t>
            </a:r>
            <a:r>
              <a:rPr lang="en-GB" baseline="0" dirty="0" err="1" smtClean="0"/>
              <a:t>áherslu</a:t>
            </a:r>
            <a:r>
              <a:rPr lang="en-GB" baseline="0" dirty="0" smtClean="0"/>
              <a:t> á </a:t>
            </a:r>
            <a:r>
              <a:rPr lang="en-GB" baseline="0" dirty="0" err="1" smtClean="0"/>
              <a:t>að</a:t>
            </a:r>
            <a:r>
              <a:rPr lang="en-GB" baseline="0" dirty="0" smtClean="0"/>
              <a:t> </a:t>
            </a:r>
            <a:r>
              <a:rPr lang="en-GB" baseline="0" dirty="0" err="1" smtClean="0"/>
              <a:t>með</a:t>
            </a:r>
            <a:r>
              <a:rPr lang="en-GB" baseline="0" dirty="0" smtClean="0"/>
              <a:t> </a:t>
            </a:r>
            <a:r>
              <a:rPr lang="en-GB" baseline="0" dirty="0" err="1" smtClean="0"/>
              <a:t>þessari</a:t>
            </a:r>
            <a:r>
              <a:rPr lang="en-GB" baseline="0" dirty="0" smtClean="0"/>
              <a:t> </a:t>
            </a:r>
            <a:r>
              <a:rPr lang="en-GB" baseline="0" dirty="0" err="1" smtClean="0"/>
              <a:t>aukinni</a:t>
            </a:r>
            <a:r>
              <a:rPr lang="en-GB" baseline="0" dirty="0" smtClean="0"/>
              <a:t> </a:t>
            </a:r>
            <a:r>
              <a:rPr lang="en-GB" baseline="0" dirty="0" err="1" smtClean="0"/>
              <a:t>kröfu</a:t>
            </a:r>
            <a:r>
              <a:rPr lang="en-GB" baseline="0" dirty="0" smtClean="0"/>
              <a:t> um </a:t>
            </a:r>
            <a:r>
              <a:rPr lang="en-GB" baseline="0" dirty="0" err="1" smtClean="0"/>
              <a:t>sjálfbærni</a:t>
            </a:r>
            <a:r>
              <a:rPr lang="en-GB" baseline="0" dirty="0" smtClean="0"/>
              <a:t> </a:t>
            </a:r>
            <a:r>
              <a:rPr lang="en-GB" baseline="0" dirty="0" err="1" smtClean="0"/>
              <a:t>þá</a:t>
            </a:r>
            <a:r>
              <a:rPr lang="en-GB" baseline="0" dirty="0" smtClean="0"/>
              <a:t> </a:t>
            </a:r>
            <a:r>
              <a:rPr lang="en-GB" baseline="0" dirty="0" err="1" smtClean="0"/>
              <a:t>kemur</a:t>
            </a:r>
            <a:r>
              <a:rPr lang="en-GB" baseline="0" dirty="0" smtClean="0"/>
              <a:t> </a:t>
            </a:r>
            <a:r>
              <a:rPr lang="en-GB" baseline="0" dirty="0" err="1" smtClean="0"/>
              <a:t>meiri</a:t>
            </a:r>
            <a:r>
              <a:rPr lang="en-GB" baseline="0" dirty="0" smtClean="0"/>
              <a:t> </a:t>
            </a:r>
            <a:r>
              <a:rPr lang="en-GB" baseline="0" dirty="0" err="1" smtClean="0"/>
              <a:t>krafa</a:t>
            </a:r>
            <a:r>
              <a:rPr lang="en-GB" baseline="0" dirty="0" smtClean="0"/>
              <a:t> um </a:t>
            </a:r>
            <a:r>
              <a:rPr lang="en-GB" baseline="0" dirty="0" err="1" smtClean="0"/>
              <a:t>kerfi</a:t>
            </a:r>
            <a:r>
              <a:rPr lang="en-GB" baseline="0" dirty="0" smtClean="0"/>
              <a:t>, </a:t>
            </a:r>
            <a:r>
              <a:rPr lang="en-GB" baseline="0" dirty="0" err="1" smtClean="0"/>
              <a:t>menntun</a:t>
            </a:r>
            <a:r>
              <a:rPr lang="en-GB" baseline="0" dirty="0" smtClean="0"/>
              <a:t> </a:t>
            </a:r>
            <a:r>
              <a:rPr lang="en-GB" baseline="0" dirty="0" err="1" smtClean="0"/>
              <a:t>starfsmanna</a:t>
            </a:r>
            <a:r>
              <a:rPr lang="en-GB" baseline="0" dirty="0" smtClean="0"/>
              <a:t>, </a:t>
            </a:r>
            <a:r>
              <a:rPr lang="en-GB" baseline="0" dirty="0" err="1" smtClean="0"/>
              <a:t>eftilit</a:t>
            </a:r>
            <a:r>
              <a:rPr lang="en-GB" baseline="0" dirty="0" smtClean="0"/>
              <a:t> </a:t>
            </a:r>
            <a:r>
              <a:rPr lang="en-GB" baseline="0" dirty="0" err="1" smtClean="0"/>
              <a:t>og</a:t>
            </a:r>
            <a:r>
              <a:rPr lang="en-GB" baseline="0" dirty="0" smtClean="0"/>
              <a:t> </a:t>
            </a:r>
            <a:r>
              <a:rPr lang="en-GB" baseline="0" dirty="0" err="1" smtClean="0"/>
              <a:t>rannsóknir</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Point</a:t>
            </a:r>
            <a:r>
              <a:rPr lang="en-GB" baseline="0" dirty="0" smtClean="0"/>
              <a:t> out the increased recognition of importance of fisheries for food security and economics from different conventions prior to the establishment of UNU-FTP</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Highlight that this is</a:t>
            </a:r>
          </a:p>
          <a:p>
            <a:r>
              <a:rPr lang="en-GB" dirty="0" smtClean="0"/>
              <a:t>Need based</a:t>
            </a:r>
          </a:p>
          <a:p>
            <a:r>
              <a:rPr lang="en-GB" dirty="0" smtClean="0"/>
              <a:t>Inter-disciplinary</a:t>
            </a:r>
            <a:r>
              <a:rPr lang="en-GB" baseline="0" dirty="0" smtClean="0"/>
              <a:t> training</a:t>
            </a:r>
          </a:p>
          <a:p>
            <a:r>
              <a:rPr lang="en-GB" baseline="0" dirty="0" smtClean="0"/>
              <a:t>Development of professionals that take responsibility for what they do </a:t>
            </a:r>
          </a:p>
          <a:p>
            <a:r>
              <a:rPr lang="en-GB" baseline="0" dirty="0" smtClean="0"/>
              <a:t>Development at both professional and personal level</a:t>
            </a:r>
            <a:endParaRPr lang="en-GB" dirty="0"/>
          </a:p>
        </p:txBody>
      </p:sp>
      <p:sp>
        <p:nvSpPr>
          <p:cNvPr id="4" name="Slide Number Placeholder 3"/>
          <p:cNvSpPr>
            <a:spLocks noGrp="1"/>
          </p:cNvSpPr>
          <p:nvPr>
            <p:ph type="sldNum" sz="quarter" idx="10"/>
          </p:nvPr>
        </p:nvSpPr>
        <p:spPr/>
        <p:txBody>
          <a:bodyPr/>
          <a:lstStyle/>
          <a:p>
            <a:fld id="{FF251C3C-B065-40DE-A198-5DA38B84D614}"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67663-0623-43F0-816A-C16119874D3C}" type="datetimeFigureOut">
              <a:rPr lang="en-GB" smtClean="0"/>
              <a:pPr/>
              <a:t>08/11/2011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2B5FAE-2F31-408F-A843-5A2DF46DE42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67663-0623-43F0-816A-C16119874D3C}" type="datetimeFigureOut">
              <a:rPr lang="en-GB" smtClean="0"/>
              <a:pPr/>
              <a:t>08/11/2011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B5FAE-2F31-408F-A843-5A2DF46DE428}" type="slidenum">
              <a:rPr lang="en-GB" smtClean="0"/>
              <a:pPr/>
              <a:t>‹#›</a:t>
            </a:fld>
            <a:endParaRPr lang="en-GB"/>
          </a:p>
        </p:txBody>
      </p:sp>
      <p:pic>
        <p:nvPicPr>
          <p:cNvPr id="7" name="Picture 6" descr="UNUFTP 2logo.gif"/>
          <p:cNvPicPr>
            <a:picLocks noChangeAspect="1"/>
          </p:cNvPicPr>
          <p:nvPr userDrawn="1"/>
        </p:nvPicPr>
        <p:blipFill>
          <a:blip r:embed="rId13" cstate="screen"/>
          <a:stretch>
            <a:fillRect/>
          </a:stretch>
        </p:blipFill>
        <p:spPr>
          <a:xfrm>
            <a:off x="0" y="0"/>
            <a:ext cx="1353710" cy="661814"/>
          </a:xfrm>
          <a:prstGeom prst="rect">
            <a:avLst/>
          </a:prstGeom>
        </p:spPr>
      </p:pic>
      <p:pic>
        <p:nvPicPr>
          <p:cNvPr id="8" name="Picture 7" descr="hafro_logo.JPG"/>
          <p:cNvPicPr>
            <a:picLocks noChangeAspect="1"/>
          </p:cNvPicPr>
          <p:nvPr userDrawn="1"/>
        </p:nvPicPr>
        <p:blipFill>
          <a:blip r:embed="rId14" cstate="screen"/>
          <a:stretch>
            <a:fillRect/>
          </a:stretch>
        </p:blipFill>
        <p:spPr>
          <a:xfrm>
            <a:off x="8172400" y="0"/>
            <a:ext cx="971600" cy="5016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2331691"/>
          </a:xfrm>
        </p:spPr>
        <p:txBody>
          <a:bodyPr>
            <a:normAutofit fontScale="90000"/>
          </a:bodyPr>
          <a:lstStyle/>
          <a:p>
            <a:r>
              <a:rPr lang="en-GB" sz="1800" dirty="0" smtClean="0"/>
              <a:t>12</a:t>
            </a:r>
            <a:r>
              <a:rPr lang="en-GB" sz="1800" baseline="30000" dirty="0" smtClean="0"/>
              <a:t>th</a:t>
            </a:r>
            <a:r>
              <a:rPr lang="en-GB" sz="1800" dirty="0" smtClean="0"/>
              <a:t> </a:t>
            </a:r>
            <a:r>
              <a:rPr lang="en-GB" sz="1800" dirty="0" err="1" smtClean="0"/>
              <a:t>WaterNet</a:t>
            </a:r>
            <a:r>
              <a:rPr lang="en-GB" sz="1800" dirty="0" smtClean="0"/>
              <a:t>/WARFSA/GWP Symposium</a:t>
            </a:r>
            <a:br>
              <a:rPr lang="en-GB" sz="1800" dirty="0" smtClean="0"/>
            </a:br>
            <a:r>
              <a:rPr lang="en-GB" sz="1800" dirty="0" smtClean="0"/>
              <a:t>Special session</a:t>
            </a:r>
            <a:br>
              <a:rPr lang="en-GB" sz="1800" dirty="0" smtClean="0"/>
            </a:br>
            <a:r>
              <a:rPr lang="en-GB" sz="1800" dirty="0" smtClean="0"/>
              <a:t>Research and capacity development on water resources management by the UNITED NATIONS UNIVERSITY: focus on Africa</a:t>
            </a:r>
            <a:br>
              <a:rPr lang="en-GB" sz="1800" dirty="0" smtClean="0"/>
            </a:br>
            <a:r>
              <a:rPr lang="en-GB" sz="3200" dirty="0" smtClean="0"/>
              <a:t/>
            </a:r>
            <a:br>
              <a:rPr lang="en-GB" sz="3200" dirty="0" smtClean="0"/>
            </a:br>
            <a:r>
              <a:rPr lang="en-GB" sz="3200" dirty="0" smtClean="0"/>
              <a:t>Strengthening </a:t>
            </a:r>
            <a:r>
              <a:rPr lang="en-GB" sz="3200" dirty="0"/>
              <a:t>professional capacity of key fisheries organizations in sub-Saharan Africa: </a:t>
            </a:r>
            <a:r>
              <a:rPr lang="en-GB" sz="3200" dirty="0" smtClean="0"/>
              <a:t/>
            </a:r>
            <a:br>
              <a:rPr lang="en-GB" sz="3200" dirty="0" smtClean="0"/>
            </a:br>
            <a:r>
              <a:rPr lang="en-GB" sz="3200" dirty="0" smtClean="0"/>
              <a:t>the </a:t>
            </a:r>
            <a:r>
              <a:rPr lang="en-GB" sz="3200" dirty="0"/>
              <a:t>role of </a:t>
            </a:r>
            <a:r>
              <a:rPr lang="en-GB" sz="3200" dirty="0" smtClean="0"/>
              <a:t>UNU-FTP</a:t>
            </a:r>
            <a:endParaRPr lang="en-GB" sz="3200" dirty="0"/>
          </a:p>
        </p:txBody>
      </p:sp>
      <p:sp>
        <p:nvSpPr>
          <p:cNvPr id="3" name="Subtitle 2"/>
          <p:cNvSpPr>
            <a:spLocks noGrp="1"/>
          </p:cNvSpPr>
          <p:nvPr>
            <p:ph type="subTitle" idx="1"/>
          </p:nvPr>
        </p:nvSpPr>
        <p:spPr/>
        <p:txBody>
          <a:bodyPr>
            <a:normAutofit/>
          </a:bodyPr>
          <a:lstStyle/>
          <a:p>
            <a:r>
              <a:rPr lang="en-GB" sz="2000" dirty="0" smtClean="0"/>
              <a:t>Thor </a:t>
            </a:r>
            <a:r>
              <a:rPr lang="en-GB" sz="2000" dirty="0" err="1" smtClean="0"/>
              <a:t>Asgeirsson</a:t>
            </a:r>
            <a:endParaRPr lang="en-GB" sz="2000" dirty="0" smtClean="0"/>
          </a:p>
          <a:p>
            <a:r>
              <a:rPr lang="en-GB" sz="2000" dirty="0" smtClean="0"/>
              <a:t>Tumi </a:t>
            </a:r>
            <a:r>
              <a:rPr lang="en-GB" sz="2000" dirty="0" err="1" smtClean="0"/>
              <a:t>Tomasson</a:t>
            </a:r>
            <a:endParaRPr lang="en-GB" sz="2000" dirty="0" smtClean="0"/>
          </a:p>
          <a:p>
            <a:r>
              <a:rPr lang="en-GB" sz="2000" dirty="0" smtClean="0"/>
              <a:t>United Nations University -Fisheries Training Programme</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UNU-FTP activities and working environment</a:t>
            </a:r>
            <a:endParaRPr lang="en-GB" dirty="0"/>
          </a:p>
        </p:txBody>
      </p:sp>
      <p:sp>
        <p:nvSpPr>
          <p:cNvPr id="3" name="Content Placeholder 2"/>
          <p:cNvSpPr>
            <a:spLocks noGrp="1"/>
          </p:cNvSpPr>
          <p:nvPr>
            <p:ph idx="1"/>
          </p:nvPr>
        </p:nvSpPr>
        <p:spPr>
          <a:xfrm>
            <a:off x="457200" y="1988840"/>
            <a:ext cx="8229600" cy="4137323"/>
          </a:xfrm>
        </p:spPr>
        <p:txBody>
          <a:bodyPr>
            <a:normAutofit fontScale="92500" lnSpcReduction="20000"/>
          </a:bodyPr>
          <a:lstStyle/>
          <a:p>
            <a:r>
              <a:rPr lang="en-GB" dirty="0" smtClean="0"/>
              <a:t>Formal cooperation of:</a:t>
            </a:r>
          </a:p>
          <a:p>
            <a:pPr lvl="1"/>
            <a:r>
              <a:rPr lang="en-GB" dirty="0" smtClean="0"/>
              <a:t>Marine Research Institute (host)</a:t>
            </a:r>
          </a:p>
          <a:p>
            <a:pPr lvl="1"/>
            <a:r>
              <a:rPr lang="en-GB" dirty="0" smtClean="0"/>
              <a:t>MATIS food research institute</a:t>
            </a:r>
          </a:p>
          <a:p>
            <a:pPr lvl="1"/>
            <a:r>
              <a:rPr lang="en-GB" dirty="0" smtClean="0"/>
              <a:t>University of Iceland</a:t>
            </a:r>
          </a:p>
          <a:p>
            <a:pPr lvl="1"/>
            <a:r>
              <a:rPr lang="en-GB" dirty="0" smtClean="0"/>
              <a:t>University of Akureyri</a:t>
            </a:r>
          </a:p>
          <a:p>
            <a:pPr lvl="1"/>
            <a:r>
              <a:rPr lang="en-GB" dirty="0" smtClean="0"/>
              <a:t>Fishing industry</a:t>
            </a:r>
          </a:p>
          <a:p>
            <a:r>
              <a:rPr lang="en-GB" dirty="0" smtClean="0"/>
              <a:t>6 months in-service training</a:t>
            </a:r>
          </a:p>
          <a:p>
            <a:r>
              <a:rPr lang="en-GB" dirty="0" smtClean="0"/>
              <a:t>Development of short courses and conferences</a:t>
            </a:r>
          </a:p>
          <a:p>
            <a:r>
              <a:rPr lang="en-GB" dirty="0" smtClean="0"/>
              <a:t>Scholarship programme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4" y="481975"/>
            <a:ext cx="8229432" cy="858793"/>
          </a:xfrm>
        </p:spPr>
        <p:txBody>
          <a:bodyPr>
            <a:normAutofit/>
          </a:bodyPr>
          <a:lstStyle/>
          <a:p>
            <a:r>
              <a:rPr lang="en-GB" sz="3600" dirty="0" smtClean="0">
                <a:solidFill>
                  <a:srgbClr val="0070C0"/>
                </a:solidFill>
              </a:rPr>
              <a:t>The 6 months fisheries training programme</a:t>
            </a:r>
            <a:endParaRPr lang="en-GB" sz="3600" dirty="0">
              <a:solidFill>
                <a:srgbClr val="0070C0"/>
              </a:solidFill>
            </a:endParaRPr>
          </a:p>
        </p:txBody>
      </p:sp>
      <p:sp>
        <p:nvSpPr>
          <p:cNvPr id="3" name="Content Placeholder 2"/>
          <p:cNvSpPr>
            <a:spLocks noGrp="1"/>
          </p:cNvSpPr>
          <p:nvPr>
            <p:ph idx="1"/>
          </p:nvPr>
        </p:nvSpPr>
        <p:spPr>
          <a:xfrm>
            <a:off x="457284" y="1694365"/>
            <a:ext cx="8229432" cy="4038892"/>
          </a:xfrm>
        </p:spPr>
        <p:txBody>
          <a:bodyPr/>
          <a:lstStyle/>
          <a:p>
            <a:r>
              <a:rPr lang="en-GB" dirty="0" smtClean="0"/>
              <a:t>In-service (6 months) applied training</a:t>
            </a:r>
          </a:p>
          <a:p>
            <a:r>
              <a:rPr lang="en-GB" dirty="0" smtClean="0"/>
              <a:t>Post-graduate (non-degree)</a:t>
            </a:r>
          </a:p>
          <a:p>
            <a:r>
              <a:rPr lang="en-GB" dirty="0" smtClean="0"/>
              <a:t>Key fisheries institutes/organizations</a:t>
            </a:r>
          </a:p>
          <a:p>
            <a:r>
              <a:rPr lang="en-GB" dirty="0" smtClean="0"/>
              <a:t>Need based – priority areas</a:t>
            </a:r>
          </a:p>
          <a:p>
            <a:r>
              <a:rPr lang="en-GB" dirty="0" smtClean="0"/>
              <a:t>Research environment</a:t>
            </a:r>
          </a:p>
          <a:p>
            <a:r>
              <a:rPr lang="en-GB" dirty="0" smtClean="0"/>
              <a:t>Cooperation in selection of candidates</a:t>
            </a:r>
          </a:p>
        </p:txBody>
      </p:sp>
      <p:sp>
        <p:nvSpPr>
          <p:cNvPr id="4" name="TextBox 3"/>
          <p:cNvSpPr txBox="1"/>
          <p:nvPr/>
        </p:nvSpPr>
        <p:spPr>
          <a:xfrm>
            <a:off x="1653860" y="1209686"/>
            <a:ext cx="5612440" cy="417425"/>
          </a:xfrm>
          <a:prstGeom prst="rect">
            <a:avLst/>
          </a:prstGeom>
          <a:noFill/>
        </p:spPr>
        <p:txBody>
          <a:bodyPr wrap="none" lIns="32388" tIns="16194" rIns="32388" bIns="16194" rtlCol="0">
            <a:spAutoFit/>
          </a:bodyPr>
          <a:lstStyle/>
          <a:p>
            <a:r>
              <a:rPr lang="en-GB" sz="2500" u="sng" dirty="0" smtClean="0"/>
              <a:t>Institutional Capacity Building Programme </a:t>
            </a:r>
            <a:endParaRPr lang="en-GB" sz="2500"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2214564" y="2214563"/>
            <a:ext cx="4071937" cy="3786187"/>
            <a:chOff x="2214546" y="1358092"/>
            <a:chExt cx="4071966" cy="3786214"/>
          </a:xfrm>
        </p:grpSpPr>
        <p:cxnSp>
          <p:nvCxnSpPr>
            <p:cNvPr id="10" name="Straight Arrow Connector 9"/>
            <p:cNvCxnSpPr/>
            <p:nvPr/>
          </p:nvCxnSpPr>
          <p:spPr>
            <a:xfrm>
              <a:off x="2214546" y="3213892"/>
              <a:ext cx="4071966"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321703" y="3249611"/>
              <a:ext cx="3786214"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387" name="TextBox 13"/>
          <p:cNvSpPr txBox="1">
            <a:spLocks noChangeArrowheads="1"/>
          </p:cNvSpPr>
          <p:nvPr/>
        </p:nvSpPr>
        <p:spPr bwMode="auto">
          <a:xfrm>
            <a:off x="995719" y="400266"/>
            <a:ext cx="7137763" cy="1200316"/>
          </a:xfrm>
          <a:prstGeom prst="rect">
            <a:avLst/>
          </a:prstGeom>
          <a:noFill/>
          <a:ln w="9525">
            <a:noFill/>
            <a:miter lim="800000"/>
            <a:headEnd/>
            <a:tailEnd/>
          </a:ln>
        </p:spPr>
        <p:txBody>
          <a:bodyPr wrap="none" lIns="91428" tIns="45714" rIns="91428" bIns="45714" anchor="ctr">
            <a:spAutoFit/>
          </a:bodyPr>
          <a:lstStyle/>
          <a:p>
            <a:pPr algn="ctr"/>
            <a:r>
              <a:rPr lang="is-IS" sz="2400" dirty="0" smtClean="0">
                <a:solidFill>
                  <a:schemeClr val="tx2"/>
                </a:solidFill>
                <a:latin typeface="Calibri" pitchFamily="34" charset="0"/>
              </a:rPr>
              <a:t>UN: 2005-2014 Education for Sustainable Development </a:t>
            </a:r>
          </a:p>
          <a:p>
            <a:pPr algn="ctr"/>
            <a:r>
              <a:rPr lang="is-IS" sz="2400" dirty="0" smtClean="0">
                <a:solidFill>
                  <a:schemeClr val="tx2"/>
                </a:solidFill>
                <a:latin typeface="Calibri" pitchFamily="34" charset="0"/>
              </a:rPr>
              <a:t>UNESCO </a:t>
            </a:r>
            <a:r>
              <a:rPr lang="is-IS" sz="2400" dirty="0">
                <a:solidFill>
                  <a:schemeClr val="tx2"/>
                </a:solidFill>
                <a:latin typeface="Calibri" pitchFamily="34" charset="0"/>
              </a:rPr>
              <a:t>learning </a:t>
            </a:r>
            <a:r>
              <a:rPr lang="en-US" sz="2400" dirty="0">
                <a:solidFill>
                  <a:schemeClr val="tx2"/>
                </a:solidFill>
                <a:latin typeface="Calibri" pitchFamily="34" charset="0"/>
              </a:rPr>
              <a:t>philosophy: the four pillars of learning</a:t>
            </a:r>
          </a:p>
          <a:p>
            <a:pPr algn="ctr"/>
            <a:r>
              <a:rPr lang="is-IS" sz="2400" dirty="0">
                <a:solidFill>
                  <a:srgbClr val="FF0000"/>
                </a:solidFill>
                <a:latin typeface="Calibri" pitchFamily="34" charset="0"/>
              </a:rPr>
              <a:t>UNU-FTP </a:t>
            </a:r>
            <a:r>
              <a:rPr lang="is-IS" sz="2400" dirty="0" smtClean="0">
                <a:solidFill>
                  <a:srgbClr val="FF0000"/>
                </a:solidFill>
                <a:latin typeface="Calibri" pitchFamily="34" charset="0"/>
              </a:rPr>
              <a:t>concepts </a:t>
            </a:r>
            <a:r>
              <a:rPr lang="is-IS" sz="2400" dirty="0">
                <a:solidFill>
                  <a:srgbClr val="FF0000"/>
                </a:solidFill>
                <a:latin typeface="Calibri" pitchFamily="34" charset="0"/>
              </a:rPr>
              <a:t>in that environment</a:t>
            </a:r>
            <a:endParaRPr lang="en-US" sz="2400" dirty="0">
              <a:solidFill>
                <a:srgbClr val="FF0000"/>
              </a:solidFill>
              <a:latin typeface="Calibri" pitchFamily="34" charset="0"/>
            </a:endParaRPr>
          </a:p>
        </p:txBody>
      </p:sp>
      <p:sp>
        <p:nvSpPr>
          <p:cNvPr id="16388" name="TextBox 14"/>
          <p:cNvSpPr txBox="1">
            <a:spLocks noChangeArrowheads="1"/>
          </p:cNvSpPr>
          <p:nvPr/>
        </p:nvSpPr>
        <p:spPr bwMode="auto">
          <a:xfrm>
            <a:off x="3357563" y="1785939"/>
            <a:ext cx="1808162" cy="369887"/>
          </a:xfrm>
          <a:prstGeom prst="rect">
            <a:avLst/>
          </a:prstGeom>
          <a:noFill/>
          <a:ln w="9525">
            <a:noFill/>
            <a:miter lim="800000"/>
            <a:headEnd/>
            <a:tailEnd/>
          </a:ln>
        </p:spPr>
        <p:txBody>
          <a:bodyPr wrap="none" lIns="91428" tIns="45714" rIns="91428" bIns="45714">
            <a:spAutoFit/>
          </a:bodyPr>
          <a:lstStyle/>
          <a:p>
            <a:r>
              <a:rPr lang="en-US" dirty="0">
                <a:latin typeface="Calibri" pitchFamily="34" charset="0"/>
              </a:rPr>
              <a:t>Learning to know</a:t>
            </a:r>
          </a:p>
        </p:txBody>
      </p:sp>
      <p:sp>
        <p:nvSpPr>
          <p:cNvPr id="16389" name="TextBox 15"/>
          <p:cNvSpPr txBox="1">
            <a:spLocks noChangeArrowheads="1"/>
          </p:cNvSpPr>
          <p:nvPr/>
        </p:nvSpPr>
        <p:spPr bwMode="auto">
          <a:xfrm>
            <a:off x="1000126" y="4000500"/>
            <a:ext cx="1539875" cy="369888"/>
          </a:xfrm>
          <a:prstGeom prst="rect">
            <a:avLst/>
          </a:prstGeom>
          <a:noFill/>
          <a:ln w="9525">
            <a:noFill/>
            <a:miter lim="800000"/>
            <a:headEnd/>
            <a:tailEnd/>
          </a:ln>
        </p:spPr>
        <p:txBody>
          <a:bodyPr wrap="none" lIns="91428" tIns="45714" rIns="91428" bIns="45714">
            <a:spAutoFit/>
          </a:bodyPr>
          <a:lstStyle/>
          <a:p>
            <a:r>
              <a:rPr lang="en-US">
                <a:latin typeface="Calibri" pitchFamily="34" charset="0"/>
              </a:rPr>
              <a:t>Learning to do</a:t>
            </a:r>
          </a:p>
        </p:txBody>
      </p:sp>
      <p:sp>
        <p:nvSpPr>
          <p:cNvPr id="16390" name="TextBox 16"/>
          <p:cNvSpPr txBox="1">
            <a:spLocks noChangeArrowheads="1"/>
          </p:cNvSpPr>
          <p:nvPr/>
        </p:nvSpPr>
        <p:spPr bwMode="auto">
          <a:xfrm>
            <a:off x="5786438" y="4000500"/>
            <a:ext cx="2501900" cy="369888"/>
          </a:xfrm>
          <a:prstGeom prst="rect">
            <a:avLst/>
          </a:prstGeom>
          <a:noFill/>
          <a:ln w="9525">
            <a:noFill/>
            <a:miter lim="800000"/>
            <a:headEnd/>
            <a:tailEnd/>
          </a:ln>
        </p:spPr>
        <p:txBody>
          <a:bodyPr wrap="none" lIns="91428" tIns="45714" rIns="91428" bIns="45714">
            <a:spAutoFit/>
          </a:bodyPr>
          <a:lstStyle/>
          <a:p>
            <a:r>
              <a:rPr lang="en-US">
                <a:latin typeface="Calibri" pitchFamily="34" charset="0"/>
              </a:rPr>
              <a:t>Learning to live together</a:t>
            </a:r>
          </a:p>
        </p:txBody>
      </p:sp>
      <p:sp>
        <p:nvSpPr>
          <p:cNvPr id="16391" name="TextBox 17"/>
          <p:cNvSpPr txBox="1">
            <a:spLocks noChangeArrowheads="1"/>
          </p:cNvSpPr>
          <p:nvPr/>
        </p:nvSpPr>
        <p:spPr bwMode="auto">
          <a:xfrm>
            <a:off x="3429000" y="5929314"/>
            <a:ext cx="1533525" cy="369887"/>
          </a:xfrm>
          <a:prstGeom prst="rect">
            <a:avLst/>
          </a:prstGeom>
          <a:noFill/>
          <a:ln w="9525">
            <a:noFill/>
            <a:miter lim="800000"/>
            <a:headEnd/>
            <a:tailEnd/>
          </a:ln>
        </p:spPr>
        <p:txBody>
          <a:bodyPr wrap="none" lIns="91428" tIns="45714" rIns="91428" bIns="45714">
            <a:spAutoFit/>
          </a:bodyPr>
          <a:lstStyle/>
          <a:p>
            <a:r>
              <a:rPr lang="is-IS">
                <a:latin typeface="Calibri" pitchFamily="34" charset="0"/>
              </a:rPr>
              <a:t>Learning to be</a:t>
            </a:r>
            <a:endParaRPr lang="en-US">
              <a:latin typeface="Calibri" pitchFamily="34" charset="0"/>
            </a:endParaRPr>
          </a:p>
        </p:txBody>
      </p:sp>
      <p:grpSp>
        <p:nvGrpSpPr>
          <p:cNvPr id="3" name="Group 24"/>
          <p:cNvGrpSpPr>
            <a:grpSpLocks/>
          </p:cNvGrpSpPr>
          <p:nvPr/>
        </p:nvGrpSpPr>
        <p:grpSpPr bwMode="auto">
          <a:xfrm>
            <a:off x="1143000" y="2974809"/>
            <a:ext cx="1164926" cy="479700"/>
            <a:chOff x="1142976" y="2643182"/>
            <a:chExt cx="1643074" cy="714380"/>
          </a:xfrm>
          <a:solidFill>
            <a:srgbClr val="0070C0"/>
          </a:solidFill>
        </p:grpSpPr>
        <p:sp>
          <p:nvSpPr>
            <p:cNvPr id="21" name="Oval 20"/>
            <p:cNvSpPr/>
            <p:nvPr/>
          </p:nvSpPr>
          <p:spPr>
            <a:xfrm>
              <a:off x="1142976" y="2643182"/>
              <a:ext cx="1643074" cy="71438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p>
          </p:txBody>
        </p:sp>
        <p:sp>
          <p:nvSpPr>
            <p:cNvPr id="16425" name="TextBox 18"/>
            <p:cNvSpPr txBox="1">
              <a:spLocks noChangeArrowheads="1"/>
            </p:cNvSpPr>
            <p:nvPr/>
          </p:nvSpPr>
          <p:spPr bwMode="auto">
            <a:xfrm>
              <a:off x="1582667" y="2786058"/>
              <a:ext cx="937214" cy="435431"/>
            </a:xfrm>
            <a:prstGeom prst="rect">
              <a:avLst/>
            </a:prstGeom>
            <a:grpFill/>
            <a:ln w="9525">
              <a:noFill/>
              <a:miter lim="800000"/>
              <a:headEnd/>
              <a:tailEnd/>
            </a:ln>
          </p:spPr>
          <p:txBody>
            <a:bodyPr wrap="none">
              <a:spAutoFit/>
            </a:bodyPr>
            <a:lstStyle/>
            <a:p>
              <a:r>
                <a:rPr lang="en-US" sz="1300" dirty="0">
                  <a:solidFill>
                    <a:schemeClr val="bg1"/>
                  </a:solidFill>
                  <a:latin typeface="Calibri" pitchFamily="34" charset="0"/>
                </a:rPr>
                <a:t>Project</a:t>
              </a:r>
            </a:p>
          </p:txBody>
        </p:sp>
      </p:grpSp>
      <p:grpSp>
        <p:nvGrpSpPr>
          <p:cNvPr id="4" name="Group 23"/>
          <p:cNvGrpSpPr>
            <a:grpSpLocks/>
          </p:cNvGrpSpPr>
          <p:nvPr/>
        </p:nvGrpSpPr>
        <p:grpSpPr bwMode="auto">
          <a:xfrm>
            <a:off x="2411760" y="2286001"/>
            <a:ext cx="1296144" cy="607303"/>
            <a:chOff x="3000365" y="2500306"/>
            <a:chExt cx="1107406" cy="785818"/>
          </a:xfrm>
          <a:solidFill>
            <a:srgbClr val="0070C0"/>
          </a:solidFill>
        </p:grpSpPr>
        <p:sp>
          <p:nvSpPr>
            <p:cNvPr id="23" name="Oval 22"/>
            <p:cNvSpPr/>
            <p:nvPr/>
          </p:nvSpPr>
          <p:spPr>
            <a:xfrm>
              <a:off x="3000365" y="2500306"/>
              <a:ext cx="1107406" cy="78581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6423" name="TextBox 21"/>
            <p:cNvSpPr txBox="1">
              <a:spLocks noChangeArrowheads="1"/>
            </p:cNvSpPr>
            <p:nvPr/>
          </p:nvSpPr>
          <p:spPr bwMode="auto">
            <a:xfrm>
              <a:off x="3143241" y="2768017"/>
              <a:ext cx="779962" cy="398247"/>
            </a:xfrm>
            <a:prstGeom prst="rect">
              <a:avLst/>
            </a:prstGeom>
            <a:grpFill/>
            <a:ln w="9525">
              <a:noFill/>
              <a:miter lim="800000"/>
              <a:headEnd/>
              <a:tailEnd/>
            </a:ln>
          </p:spPr>
          <p:txBody>
            <a:bodyPr wrap="square">
              <a:spAutoFit/>
            </a:bodyPr>
            <a:lstStyle/>
            <a:p>
              <a:r>
                <a:rPr lang="en-US" sz="1400" dirty="0">
                  <a:solidFill>
                    <a:schemeClr val="bg1"/>
                  </a:solidFill>
                  <a:latin typeface="Calibri" pitchFamily="34" charset="0"/>
                </a:rPr>
                <a:t>Lectures</a:t>
              </a:r>
            </a:p>
          </p:txBody>
        </p:sp>
      </p:grpSp>
      <p:grpSp>
        <p:nvGrpSpPr>
          <p:cNvPr id="5" name="Group 27"/>
          <p:cNvGrpSpPr>
            <a:grpSpLocks/>
          </p:cNvGrpSpPr>
          <p:nvPr/>
        </p:nvGrpSpPr>
        <p:grpSpPr bwMode="auto">
          <a:xfrm>
            <a:off x="2710428" y="3020850"/>
            <a:ext cx="955942" cy="510187"/>
            <a:chOff x="1428728" y="3571876"/>
            <a:chExt cx="1500198" cy="642942"/>
          </a:xfrm>
          <a:solidFill>
            <a:srgbClr val="0070C0"/>
          </a:solidFill>
        </p:grpSpPr>
        <p:sp>
          <p:nvSpPr>
            <p:cNvPr id="27" name="Oval 26"/>
            <p:cNvSpPr/>
            <p:nvPr/>
          </p:nvSpPr>
          <p:spPr>
            <a:xfrm>
              <a:off x="1428728" y="3571876"/>
              <a:ext cx="1500198" cy="64294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16421" name="TextBox 25"/>
            <p:cNvSpPr txBox="1">
              <a:spLocks noChangeArrowheads="1"/>
            </p:cNvSpPr>
            <p:nvPr/>
          </p:nvSpPr>
          <p:spPr bwMode="auto">
            <a:xfrm>
              <a:off x="1857356" y="3714752"/>
              <a:ext cx="853311" cy="368470"/>
            </a:xfrm>
            <a:prstGeom prst="rect">
              <a:avLst/>
            </a:prstGeom>
            <a:grpFill/>
            <a:ln w="9525">
              <a:noFill/>
              <a:miter lim="800000"/>
              <a:headEnd/>
              <a:tailEnd/>
            </a:ln>
          </p:spPr>
          <p:txBody>
            <a:bodyPr wrap="none">
              <a:spAutoFit/>
            </a:bodyPr>
            <a:lstStyle/>
            <a:p>
              <a:r>
                <a:rPr lang="en-US" sz="1300" dirty="0">
                  <a:solidFill>
                    <a:schemeClr val="bg1"/>
                  </a:solidFill>
                  <a:latin typeface="Calibri" pitchFamily="34" charset="0"/>
                </a:rPr>
                <a:t>Visits</a:t>
              </a:r>
            </a:p>
          </p:txBody>
        </p:sp>
      </p:grpSp>
      <p:grpSp>
        <p:nvGrpSpPr>
          <p:cNvPr id="6" name="Group 36"/>
          <p:cNvGrpSpPr>
            <a:grpSpLocks/>
          </p:cNvGrpSpPr>
          <p:nvPr/>
        </p:nvGrpSpPr>
        <p:grpSpPr bwMode="auto">
          <a:xfrm>
            <a:off x="4572000" y="2714625"/>
            <a:ext cx="3149600" cy="500063"/>
            <a:chOff x="4572000" y="2714620"/>
            <a:chExt cx="2928958" cy="500066"/>
          </a:xfrm>
          <a:solidFill>
            <a:srgbClr val="0070C0"/>
          </a:solidFill>
        </p:grpSpPr>
        <p:sp>
          <p:nvSpPr>
            <p:cNvPr id="36" name="Oval 35"/>
            <p:cNvSpPr/>
            <p:nvPr/>
          </p:nvSpPr>
          <p:spPr>
            <a:xfrm>
              <a:off x="4572000" y="2714620"/>
              <a:ext cx="2928958" cy="5000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bg1"/>
                </a:solidFill>
              </a:endParaRPr>
            </a:p>
          </p:txBody>
        </p:sp>
        <p:sp>
          <p:nvSpPr>
            <p:cNvPr id="16415" name="TextBox 34"/>
            <p:cNvSpPr txBox="1">
              <a:spLocks noChangeArrowheads="1"/>
            </p:cNvSpPr>
            <p:nvPr/>
          </p:nvSpPr>
          <p:spPr bwMode="auto">
            <a:xfrm>
              <a:off x="4969699" y="2816771"/>
              <a:ext cx="2146677" cy="307779"/>
            </a:xfrm>
            <a:prstGeom prst="rect">
              <a:avLst/>
            </a:prstGeom>
            <a:grpFill/>
            <a:ln w="9525">
              <a:noFill/>
              <a:miter lim="800000"/>
              <a:headEnd/>
              <a:tailEnd/>
            </a:ln>
          </p:spPr>
          <p:txBody>
            <a:bodyPr wrap="none">
              <a:spAutoFit/>
            </a:bodyPr>
            <a:lstStyle/>
            <a:p>
              <a:r>
                <a:rPr lang="en-US" sz="1400" dirty="0">
                  <a:solidFill>
                    <a:schemeClr val="bg1"/>
                  </a:solidFill>
                  <a:latin typeface="Calibri" pitchFamily="34" charset="0"/>
                </a:rPr>
                <a:t>International communication</a:t>
              </a:r>
            </a:p>
          </p:txBody>
        </p:sp>
      </p:grpSp>
      <p:grpSp>
        <p:nvGrpSpPr>
          <p:cNvPr id="7" name="Group 48"/>
          <p:cNvGrpSpPr>
            <a:grpSpLocks/>
          </p:cNvGrpSpPr>
          <p:nvPr/>
        </p:nvGrpSpPr>
        <p:grpSpPr bwMode="auto">
          <a:xfrm>
            <a:off x="2357438" y="4286250"/>
            <a:ext cx="2214562" cy="582910"/>
            <a:chOff x="2357422" y="4286256"/>
            <a:chExt cx="2214578" cy="356651"/>
          </a:xfrm>
          <a:solidFill>
            <a:srgbClr val="0070C0"/>
          </a:solidFill>
        </p:grpSpPr>
        <p:sp>
          <p:nvSpPr>
            <p:cNvPr id="48" name="Oval 47"/>
            <p:cNvSpPr/>
            <p:nvPr/>
          </p:nvSpPr>
          <p:spPr>
            <a:xfrm>
              <a:off x="2357422" y="4286256"/>
              <a:ext cx="2214578" cy="35665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16407" name="TextBox 46"/>
            <p:cNvSpPr txBox="1">
              <a:spLocks noChangeArrowheads="1"/>
            </p:cNvSpPr>
            <p:nvPr/>
          </p:nvSpPr>
          <p:spPr bwMode="auto">
            <a:xfrm>
              <a:off x="2760728" y="4347249"/>
              <a:ext cx="1514721" cy="143454"/>
            </a:xfrm>
            <a:prstGeom prst="rect">
              <a:avLst/>
            </a:prstGeom>
            <a:grpFill/>
            <a:ln w="9525">
              <a:noFill/>
              <a:miter lim="800000"/>
              <a:headEnd/>
              <a:tailEnd/>
            </a:ln>
          </p:spPr>
          <p:txBody>
            <a:bodyPr wrap="square">
              <a:spAutoFit/>
            </a:bodyPr>
            <a:lstStyle/>
            <a:p>
              <a:r>
                <a:rPr lang="en-US" sz="1300" dirty="0">
                  <a:solidFill>
                    <a:schemeClr val="bg1"/>
                  </a:solidFill>
                  <a:latin typeface="Calibri" pitchFamily="34" charset="0"/>
                </a:rPr>
                <a:t>Tailor-made studies</a:t>
              </a:r>
            </a:p>
          </p:txBody>
        </p:sp>
      </p:grpSp>
      <p:grpSp>
        <p:nvGrpSpPr>
          <p:cNvPr id="8" name="Group 30"/>
          <p:cNvGrpSpPr>
            <a:grpSpLocks/>
          </p:cNvGrpSpPr>
          <p:nvPr/>
        </p:nvGrpSpPr>
        <p:grpSpPr bwMode="auto">
          <a:xfrm>
            <a:off x="1427453" y="5163636"/>
            <a:ext cx="1459070" cy="392935"/>
            <a:chOff x="1785918" y="4572008"/>
            <a:chExt cx="1928826" cy="571504"/>
          </a:xfrm>
          <a:solidFill>
            <a:srgbClr val="0070C0"/>
          </a:solidFill>
        </p:grpSpPr>
        <p:sp>
          <p:nvSpPr>
            <p:cNvPr id="43" name="Oval 42"/>
            <p:cNvSpPr/>
            <p:nvPr/>
          </p:nvSpPr>
          <p:spPr>
            <a:xfrm>
              <a:off x="1785918" y="4572008"/>
              <a:ext cx="1928826" cy="5715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44" name="TextBox 28"/>
            <p:cNvSpPr txBox="1">
              <a:spLocks noChangeArrowheads="1"/>
            </p:cNvSpPr>
            <p:nvPr/>
          </p:nvSpPr>
          <p:spPr bwMode="auto">
            <a:xfrm>
              <a:off x="2000232" y="4643446"/>
              <a:ext cx="1474130" cy="425263"/>
            </a:xfrm>
            <a:prstGeom prst="rect">
              <a:avLst/>
            </a:prstGeom>
            <a:grpFill/>
            <a:ln w="9525">
              <a:noFill/>
              <a:miter lim="800000"/>
              <a:headEnd/>
              <a:tailEnd/>
            </a:ln>
          </p:spPr>
          <p:txBody>
            <a:bodyPr wrap="none">
              <a:spAutoFit/>
            </a:bodyPr>
            <a:lstStyle/>
            <a:p>
              <a:r>
                <a:rPr lang="en-US" sz="1300" dirty="0">
                  <a:solidFill>
                    <a:schemeClr val="bg1"/>
                  </a:solidFill>
                  <a:latin typeface="Calibri" pitchFamily="34" charset="0"/>
                </a:rPr>
                <a:t>Presentations</a:t>
              </a:r>
            </a:p>
          </p:txBody>
        </p:sp>
      </p:grpSp>
      <p:grpSp>
        <p:nvGrpSpPr>
          <p:cNvPr id="9" name="Group 33"/>
          <p:cNvGrpSpPr>
            <a:grpSpLocks/>
          </p:cNvGrpSpPr>
          <p:nvPr/>
        </p:nvGrpSpPr>
        <p:grpSpPr bwMode="auto">
          <a:xfrm>
            <a:off x="4270124" y="4755486"/>
            <a:ext cx="1251052" cy="433659"/>
            <a:chOff x="4289240" y="5042658"/>
            <a:chExt cx="1500198" cy="500066"/>
          </a:xfrm>
          <a:solidFill>
            <a:srgbClr val="0070C0"/>
          </a:solidFill>
        </p:grpSpPr>
        <p:sp>
          <p:nvSpPr>
            <p:cNvPr id="47" name="Oval 46"/>
            <p:cNvSpPr/>
            <p:nvPr/>
          </p:nvSpPr>
          <p:spPr>
            <a:xfrm>
              <a:off x="4289240" y="5042658"/>
              <a:ext cx="1500198" cy="5000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49" name="TextBox 31"/>
            <p:cNvSpPr txBox="1">
              <a:spLocks noChangeArrowheads="1"/>
            </p:cNvSpPr>
            <p:nvPr/>
          </p:nvSpPr>
          <p:spPr bwMode="auto">
            <a:xfrm>
              <a:off x="4429124" y="5143512"/>
              <a:ext cx="1205706" cy="337162"/>
            </a:xfrm>
            <a:prstGeom prst="rect">
              <a:avLst/>
            </a:prstGeom>
            <a:grpFill/>
            <a:ln w="9525">
              <a:noFill/>
              <a:miter lim="800000"/>
              <a:headEnd/>
              <a:tailEnd/>
            </a:ln>
          </p:spPr>
          <p:txBody>
            <a:bodyPr wrap="none">
              <a:spAutoFit/>
            </a:bodyPr>
            <a:lstStyle/>
            <a:p>
              <a:r>
                <a:rPr lang="en-US" sz="1300" dirty="0">
                  <a:solidFill>
                    <a:schemeClr val="bg1"/>
                  </a:solidFill>
                  <a:latin typeface="Calibri" pitchFamily="34" charset="0"/>
                </a:rPr>
                <a:t>cooperation</a:t>
              </a:r>
            </a:p>
          </p:txBody>
        </p:sp>
      </p:grpSp>
      <p:grpSp>
        <p:nvGrpSpPr>
          <p:cNvPr id="11" name="Group 39"/>
          <p:cNvGrpSpPr>
            <a:grpSpLocks/>
          </p:cNvGrpSpPr>
          <p:nvPr/>
        </p:nvGrpSpPr>
        <p:grpSpPr bwMode="auto">
          <a:xfrm>
            <a:off x="5292080" y="4437112"/>
            <a:ext cx="1638170" cy="500062"/>
            <a:chOff x="5286380" y="4572008"/>
            <a:chExt cx="2000264" cy="500066"/>
          </a:xfrm>
          <a:solidFill>
            <a:srgbClr val="0070C0"/>
          </a:solidFill>
        </p:grpSpPr>
        <p:sp>
          <p:nvSpPr>
            <p:cNvPr id="51" name="Oval 50"/>
            <p:cNvSpPr/>
            <p:nvPr/>
          </p:nvSpPr>
          <p:spPr>
            <a:xfrm>
              <a:off x="5286380" y="4572008"/>
              <a:ext cx="2000264" cy="5000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52" name="TextBox 37"/>
            <p:cNvSpPr txBox="1">
              <a:spLocks noChangeArrowheads="1"/>
            </p:cNvSpPr>
            <p:nvPr/>
          </p:nvSpPr>
          <p:spPr bwMode="auto">
            <a:xfrm>
              <a:off x="5515382" y="4688219"/>
              <a:ext cx="1573676" cy="292390"/>
            </a:xfrm>
            <a:prstGeom prst="rect">
              <a:avLst/>
            </a:prstGeom>
            <a:grpFill/>
            <a:ln w="9525">
              <a:noFill/>
              <a:miter lim="800000"/>
              <a:headEnd/>
              <a:tailEnd/>
            </a:ln>
          </p:spPr>
          <p:txBody>
            <a:bodyPr wrap="square">
              <a:spAutoFit/>
            </a:bodyPr>
            <a:lstStyle/>
            <a:p>
              <a:r>
                <a:rPr lang="en-US" sz="1300" dirty="0">
                  <a:solidFill>
                    <a:schemeClr val="bg1"/>
                  </a:solidFill>
                  <a:latin typeface="Calibri" pitchFamily="34" charset="0"/>
                </a:rPr>
                <a:t>Sharing housing</a:t>
              </a:r>
            </a:p>
          </p:txBody>
        </p:sp>
      </p:grpSp>
      <p:grpSp>
        <p:nvGrpSpPr>
          <p:cNvPr id="13" name="Group 42"/>
          <p:cNvGrpSpPr>
            <a:grpSpLocks/>
          </p:cNvGrpSpPr>
          <p:nvPr/>
        </p:nvGrpSpPr>
        <p:grpSpPr bwMode="auto">
          <a:xfrm>
            <a:off x="3867622" y="5342197"/>
            <a:ext cx="2648594" cy="607083"/>
            <a:chOff x="2928926" y="5357826"/>
            <a:chExt cx="2786082" cy="500066"/>
          </a:xfrm>
          <a:solidFill>
            <a:srgbClr val="0070C0"/>
          </a:solidFill>
        </p:grpSpPr>
        <p:sp>
          <p:nvSpPr>
            <p:cNvPr id="54" name="Oval 53"/>
            <p:cNvSpPr/>
            <p:nvPr/>
          </p:nvSpPr>
          <p:spPr>
            <a:xfrm>
              <a:off x="2928926" y="5357826"/>
              <a:ext cx="2786082" cy="5000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55" name="TextBox 40"/>
            <p:cNvSpPr txBox="1">
              <a:spLocks noChangeArrowheads="1"/>
            </p:cNvSpPr>
            <p:nvPr/>
          </p:nvSpPr>
          <p:spPr bwMode="auto">
            <a:xfrm>
              <a:off x="3194175" y="5491007"/>
              <a:ext cx="2267554" cy="215307"/>
            </a:xfrm>
            <a:prstGeom prst="rect">
              <a:avLst/>
            </a:prstGeom>
            <a:grpFill/>
            <a:ln w="9525">
              <a:noFill/>
              <a:miter lim="800000"/>
              <a:headEnd/>
              <a:tailEnd/>
            </a:ln>
          </p:spPr>
          <p:txBody>
            <a:bodyPr wrap="square">
              <a:spAutoFit/>
            </a:bodyPr>
            <a:lstStyle/>
            <a:p>
              <a:r>
                <a:rPr lang="en-US" sz="1300" dirty="0">
                  <a:solidFill>
                    <a:schemeClr val="bg1"/>
                  </a:solidFill>
                  <a:latin typeface="Calibri" pitchFamily="34" charset="0"/>
                </a:rPr>
                <a:t>Professional responsibility</a:t>
              </a:r>
            </a:p>
          </p:txBody>
        </p:sp>
      </p:grpSp>
      <p:grpSp>
        <p:nvGrpSpPr>
          <p:cNvPr id="14" name="Group 45"/>
          <p:cNvGrpSpPr>
            <a:grpSpLocks/>
          </p:cNvGrpSpPr>
          <p:nvPr/>
        </p:nvGrpSpPr>
        <p:grpSpPr bwMode="auto">
          <a:xfrm>
            <a:off x="4541516" y="3429000"/>
            <a:ext cx="2118464" cy="382648"/>
            <a:chOff x="4572000" y="3429000"/>
            <a:chExt cx="2500330" cy="500066"/>
          </a:xfrm>
          <a:solidFill>
            <a:srgbClr val="0070C0"/>
          </a:solidFill>
        </p:grpSpPr>
        <p:sp>
          <p:nvSpPr>
            <p:cNvPr id="57" name="Oval 56"/>
            <p:cNvSpPr/>
            <p:nvPr/>
          </p:nvSpPr>
          <p:spPr>
            <a:xfrm>
              <a:off x="4572000" y="3429000"/>
              <a:ext cx="2500330" cy="5000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schemeClr val="bg1"/>
                </a:solidFill>
              </a:endParaRPr>
            </a:p>
          </p:txBody>
        </p:sp>
        <p:sp>
          <p:nvSpPr>
            <p:cNvPr id="58" name="TextBox 43"/>
            <p:cNvSpPr txBox="1">
              <a:spLocks noChangeArrowheads="1"/>
            </p:cNvSpPr>
            <p:nvPr/>
          </p:nvSpPr>
          <p:spPr bwMode="auto">
            <a:xfrm>
              <a:off x="5032918" y="3523104"/>
              <a:ext cx="1764058" cy="244229"/>
            </a:xfrm>
            <a:prstGeom prst="rect">
              <a:avLst/>
            </a:prstGeom>
            <a:grpFill/>
            <a:ln w="9525">
              <a:noFill/>
              <a:miter lim="800000"/>
              <a:headEnd/>
              <a:tailEnd/>
            </a:ln>
          </p:spPr>
          <p:txBody>
            <a:bodyPr wrap="square">
              <a:spAutoFit/>
            </a:bodyPr>
            <a:lstStyle/>
            <a:p>
              <a:r>
                <a:rPr lang="is-IS" sz="1300" dirty="0">
                  <a:solidFill>
                    <a:schemeClr val="bg1"/>
                  </a:solidFill>
                  <a:latin typeface="Calibri" pitchFamily="34" charset="0"/>
                </a:rPr>
                <a:t>Cultural adaptation</a:t>
              </a:r>
              <a:endParaRPr lang="en-US" sz="1300" dirty="0">
                <a:solidFill>
                  <a:schemeClr val="bg1"/>
                </a:solidFill>
                <a:latin typeface="Calibri" pitchFamily="34"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403648" y="260648"/>
            <a:ext cx="6426245" cy="937727"/>
          </a:xfrm>
          <a:prstGeom prst="rect">
            <a:avLst/>
          </a:prstGeom>
          <a:noFill/>
          <a:ln w="9525">
            <a:noFill/>
            <a:miter lim="800000"/>
            <a:headEnd/>
            <a:tailEnd/>
          </a:ln>
        </p:spPr>
        <p:txBody>
          <a:bodyPr wrap="square" lIns="258095" tIns="129049" rIns="258095" bIns="129049">
            <a:spAutoFit/>
          </a:bodyPr>
          <a:lstStyle/>
          <a:p>
            <a:pPr algn="ctr" defTabSz="914288"/>
            <a:r>
              <a:rPr lang="en-GB" sz="2400" b="1" dirty="0">
                <a:solidFill>
                  <a:schemeClr val="accent6">
                    <a:lumMod val="60000"/>
                    <a:lumOff val="40000"/>
                  </a:schemeClr>
                </a:solidFill>
              </a:rPr>
              <a:t>UNU-FTP </a:t>
            </a:r>
          </a:p>
          <a:p>
            <a:pPr algn="ctr" defTabSz="914288"/>
            <a:r>
              <a:rPr lang="en-GB" sz="2000" b="1" dirty="0">
                <a:solidFill>
                  <a:schemeClr val="accent6">
                    <a:lumMod val="60000"/>
                    <a:lumOff val="40000"/>
                  </a:schemeClr>
                </a:solidFill>
              </a:rPr>
              <a:t>Structure of </a:t>
            </a:r>
            <a:r>
              <a:rPr lang="en-GB" sz="2000" b="1" dirty="0" smtClean="0">
                <a:solidFill>
                  <a:schemeClr val="accent6">
                    <a:lumMod val="60000"/>
                    <a:lumOff val="40000"/>
                  </a:schemeClr>
                </a:solidFill>
              </a:rPr>
              <a:t>the </a:t>
            </a:r>
            <a:r>
              <a:rPr lang="en-GB" sz="2000" b="1" dirty="0">
                <a:solidFill>
                  <a:schemeClr val="accent6">
                    <a:lumMod val="60000"/>
                    <a:lumOff val="40000"/>
                  </a:schemeClr>
                </a:solidFill>
              </a:rPr>
              <a:t>6 month training programme in Iceland</a:t>
            </a:r>
          </a:p>
        </p:txBody>
      </p:sp>
      <p:sp>
        <p:nvSpPr>
          <p:cNvPr id="2052" name="Rectangle 4"/>
          <p:cNvSpPr>
            <a:spLocks noChangeArrowheads="1"/>
          </p:cNvSpPr>
          <p:nvPr/>
        </p:nvSpPr>
        <p:spPr bwMode="auto">
          <a:xfrm>
            <a:off x="452812" y="1371827"/>
            <a:ext cx="8227196" cy="1055513"/>
          </a:xfrm>
          <a:prstGeom prst="rect">
            <a:avLst/>
          </a:prstGeom>
          <a:solidFill>
            <a:srgbClr val="FFFF99"/>
          </a:solidFill>
          <a:ln w="9525">
            <a:solidFill>
              <a:schemeClr val="tx1"/>
            </a:solidFill>
            <a:miter lim="800000"/>
            <a:headEnd/>
            <a:tailEnd/>
          </a:ln>
        </p:spPr>
        <p:txBody>
          <a:bodyPr wrap="none" lIns="258095" tIns="129049" rIns="258095" bIns="129049" anchor="ctr"/>
          <a:lstStyle/>
          <a:p>
            <a:pPr algn="ctr" defTabSz="914288"/>
            <a:r>
              <a:rPr lang="en-GB" dirty="0"/>
              <a:t>Introductory course (5 weeks)</a:t>
            </a:r>
          </a:p>
          <a:p>
            <a:pPr algn="ctr" defTabSz="914288"/>
            <a:r>
              <a:rPr lang="en-GB" sz="1400" dirty="0"/>
              <a:t>Fellows should gain a holistic view of fisheries and be able to put their </a:t>
            </a:r>
          </a:p>
          <a:p>
            <a:pPr algn="ctr" defTabSz="914288"/>
            <a:r>
              <a:rPr lang="en-GB" sz="1400" dirty="0"/>
              <a:t>own fisheries into an international and/or regional perspective</a:t>
            </a:r>
            <a:endParaRPr lang="en-GB" dirty="0"/>
          </a:p>
        </p:txBody>
      </p:sp>
      <p:sp>
        <p:nvSpPr>
          <p:cNvPr id="2053" name="Line 5"/>
          <p:cNvSpPr>
            <a:spLocks noChangeShapeType="1"/>
          </p:cNvSpPr>
          <p:nvPr/>
        </p:nvSpPr>
        <p:spPr bwMode="auto">
          <a:xfrm>
            <a:off x="871523" y="2427340"/>
            <a:ext cx="0" cy="358829"/>
          </a:xfrm>
          <a:prstGeom prst="line">
            <a:avLst/>
          </a:prstGeom>
          <a:noFill/>
          <a:ln w="9525">
            <a:solidFill>
              <a:schemeClr val="tx1"/>
            </a:solidFill>
            <a:round/>
            <a:headEnd/>
            <a:tailEnd/>
          </a:ln>
        </p:spPr>
        <p:txBody>
          <a:bodyPr/>
          <a:lstStyle/>
          <a:p>
            <a:endParaRPr lang="en-US"/>
          </a:p>
        </p:txBody>
      </p:sp>
      <p:sp>
        <p:nvSpPr>
          <p:cNvPr id="2054" name="Rectangle 6"/>
          <p:cNvSpPr>
            <a:spLocks noChangeArrowheads="1"/>
          </p:cNvSpPr>
          <p:nvPr/>
        </p:nvSpPr>
        <p:spPr bwMode="auto">
          <a:xfrm>
            <a:off x="193983" y="2786169"/>
            <a:ext cx="1282407" cy="2243107"/>
          </a:xfrm>
          <a:prstGeom prst="rect">
            <a:avLst/>
          </a:prstGeom>
          <a:solidFill>
            <a:srgbClr val="BFEEB0"/>
          </a:solidFill>
          <a:ln w="9525">
            <a:solidFill>
              <a:schemeClr val="tx1"/>
            </a:solidFill>
            <a:miter lim="800000"/>
            <a:headEnd/>
            <a:tailEnd/>
          </a:ln>
        </p:spPr>
        <p:txBody>
          <a:bodyPr wrap="none" lIns="258095" tIns="129049" rIns="258095" bIns="129049" anchor="ctr"/>
          <a:lstStyle/>
          <a:p>
            <a:pPr algn="ctr" defTabSz="914288"/>
            <a:endParaRPr lang="en-US" dirty="0"/>
          </a:p>
        </p:txBody>
      </p:sp>
      <p:sp>
        <p:nvSpPr>
          <p:cNvPr id="2055" name="Rectangle 7"/>
          <p:cNvSpPr>
            <a:spLocks noChangeArrowheads="1"/>
          </p:cNvSpPr>
          <p:nvPr/>
        </p:nvSpPr>
        <p:spPr bwMode="auto">
          <a:xfrm>
            <a:off x="1684348" y="2786169"/>
            <a:ext cx="1303091" cy="2243107"/>
          </a:xfrm>
          <a:prstGeom prst="rect">
            <a:avLst/>
          </a:prstGeom>
          <a:solidFill>
            <a:schemeClr val="accent1"/>
          </a:solidFill>
          <a:ln w="9525">
            <a:solidFill>
              <a:schemeClr val="tx1"/>
            </a:solidFill>
            <a:miter lim="800000"/>
            <a:headEnd/>
            <a:tailEnd/>
          </a:ln>
        </p:spPr>
        <p:txBody>
          <a:bodyPr wrap="none" lIns="258095" tIns="129049" rIns="258095" bIns="129049" anchor="ctr"/>
          <a:lstStyle/>
          <a:p>
            <a:pPr algn="ctr" defTabSz="914288"/>
            <a:endParaRPr lang="en-US" dirty="0"/>
          </a:p>
        </p:txBody>
      </p:sp>
      <p:sp>
        <p:nvSpPr>
          <p:cNvPr id="2056" name="Line 8"/>
          <p:cNvSpPr>
            <a:spLocks noChangeShapeType="1"/>
          </p:cNvSpPr>
          <p:nvPr/>
        </p:nvSpPr>
        <p:spPr bwMode="auto">
          <a:xfrm>
            <a:off x="5292865" y="2427340"/>
            <a:ext cx="0" cy="358829"/>
          </a:xfrm>
          <a:prstGeom prst="line">
            <a:avLst/>
          </a:prstGeom>
          <a:noFill/>
          <a:ln w="9525">
            <a:solidFill>
              <a:schemeClr val="tx1"/>
            </a:solidFill>
            <a:round/>
            <a:headEnd/>
            <a:tailEnd/>
          </a:ln>
        </p:spPr>
        <p:txBody>
          <a:bodyPr/>
          <a:lstStyle/>
          <a:p>
            <a:endParaRPr lang="en-US"/>
          </a:p>
        </p:txBody>
      </p:sp>
      <p:sp>
        <p:nvSpPr>
          <p:cNvPr id="2057" name="Rectangle 9"/>
          <p:cNvSpPr>
            <a:spLocks noChangeArrowheads="1"/>
          </p:cNvSpPr>
          <p:nvPr/>
        </p:nvSpPr>
        <p:spPr bwMode="auto">
          <a:xfrm>
            <a:off x="3131840" y="2786169"/>
            <a:ext cx="1368884" cy="2243107"/>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2058" name="Line 10"/>
          <p:cNvSpPr>
            <a:spLocks noChangeShapeType="1"/>
          </p:cNvSpPr>
          <p:nvPr/>
        </p:nvSpPr>
        <p:spPr bwMode="auto">
          <a:xfrm>
            <a:off x="6803915" y="2427340"/>
            <a:ext cx="0" cy="358829"/>
          </a:xfrm>
          <a:prstGeom prst="line">
            <a:avLst/>
          </a:prstGeom>
          <a:noFill/>
          <a:ln w="9525">
            <a:solidFill>
              <a:schemeClr val="tx1"/>
            </a:solidFill>
            <a:round/>
            <a:headEnd/>
            <a:tailEnd/>
          </a:ln>
        </p:spPr>
        <p:txBody>
          <a:bodyPr/>
          <a:lstStyle/>
          <a:p>
            <a:endParaRPr lang="en-US"/>
          </a:p>
        </p:txBody>
      </p:sp>
      <p:sp>
        <p:nvSpPr>
          <p:cNvPr id="2059" name="Rectangle 11"/>
          <p:cNvSpPr>
            <a:spLocks noChangeArrowheads="1"/>
          </p:cNvSpPr>
          <p:nvPr/>
        </p:nvSpPr>
        <p:spPr bwMode="auto">
          <a:xfrm>
            <a:off x="4668992" y="2786169"/>
            <a:ext cx="1271227" cy="2243107"/>
          </a:xfrm>
          <a:prstGeom prst="rect">
            <a:avLst/>
          </a:prstGeom>
          <a:solidFill>
            <a:srgbClr val="EED6B0"/>
          </a:solidFill>
          <a:ln w="9525">
            <a:solidFill>
              <a:schemeClr val="tx1"/>
            </a:solidFill>
            <a:miter lim="800000"/>
            <a:headEnd/>
            <a:tailEnd/>
          </a:ln>
        </p:spPr>
        <p:txBody>
          <a:bodyPr wrap="none" anchor="ctr"/>
          <a:lstStyle/>
          <a:p>
            <a:endParaRPr lang="en-US"/>
          </a:p>
        </p:txBody>
      </p:sp>
      <p:sp>
        <p:nvSpPr>
          <p:cNvPr id="2060" name="Line 12"/>
          <p:cNvSpPr>
            <a:spLocks noChangeShapeType="1"/>
          </p:cNvSpPr>
          <p:nvPr/>
        </p:nvSpPr>
        <p:spPr bwMode="auto">
          <a:xfrm>
            <a:off x="8289808" y="2429041"/>
            <a:ext cx="0" cy="358829"/>
          </a:xfrm>
          <a:prstGeom prst="line">
            <a:avLst/>
          </a:prstGeom>
          <a:noFill/>
          <a:ln w="9525">
            <a:solidFill>
              <a:schemeClr val="tx1"/>
            </a:solidFill>
            <a:round/>
            <a:headEnd/>
            <a:tailEnd/>
          </a:ln>
        </p:spPr>
        <p:txBody>
          <a:bodyPr/>
          <a:lstStyle/>
          <a:p>
            <a:endParaRPr lang="en-US"/>
          </a:p>
        </p:txBody>
      </p:sp>
      <p:sp>
        <p:nvSpPr>
          <p:cNvPr id="2061" name="Rectangle 13"/>
          <p:cNvSpPr>
            <a:spLocks noChangeArrowheads="1"/>
          </p:cNvSpPr>
          <p:nvPr/>
        </p:nvSpPr>
        <p:spPr bwMode="auto">
          <a:xfrm>
            <a:off x="6161034" y="2787870"/>
            <a:ext cx="1290793" cy="2241406"/>
          </a:xfrm>
          <a:prstGeom prst="rect">
            <a:avLst/>
          </a:prstGeom>
          <a:solidFill>
            <a:srgbClr val="E5BFB9"/>
          </a:solidFill>
          <a:ln w="9525">
            <a:solidFill>
              <a:schemeClr val="tx1"/>
            </a:solidFill>
            <a:miter lim="800000"/>
            <a:headEnd/>
            <a:tailEnd/>
          </a:ln>
        </p:spPr>
        <p:txBody>
          <a:bodyPr wrap="none" anchor="ctr"/>
          <a:lstStyle/>
          <a:p>
            <a:endParaRPr lang="en-US"/>
          </a:p>
        </p:txBody>
      </p:sp>
      <p:sp>
        <p:nvSpPr>
          <p:cNvPr id="2062" name="Rectangle 14"/>
          <p:cNvSpPr>
            <a:spLocks noChangeArrowheads="1"/>
          </p:cNvSpPr>
          <p:nvPr/>
        </p:nvSpPr>
        <p:spPr bwMode="auto">
          <a:xfrm>
            <a:off x="7653076" y="2786169"/>
            <a:ext cx="1311477" cy="2243107"/>
          </a:xfrm>
          <a:prstGeom prst="rect">
            <a:avLst/>
          </a:prstGeom>
          <a:solidFill>
            <a:srgbClr val="A2F3FC"/>
          </a:solidFill>
          <a:ln w="9525">
            <a:solidFill>
              <a:schemeClr val="tx1"/>
            </a:solidFill>
            <a:miter lim="800000"/>
            <a:headEnd/>
            <a:tailEnd/>
          </a:ln>
        </p:spPr>
        <p:txBody>
          <a:bodyPr wrap="none" anchor="ctr"/>
          <a:lstStyle/>
          <a:p>
            <a:endParaRPr lang="en-US"/>
          </a:p>
        </p:txBody>
      </p:sp>
      <p:sp>
        <p:nvSpPr>
          <p:cNvPr id="2063" name="Text Box 15"/>
          <p:cNvSpPr txBox="1">
            <a:spLocks noChangeArrowheads="1"/>
          </p:cNvSpPr>
          <p:nvPr/>
        </p:nvSpPr>
        <p:spPr bwMode="auto">
          <a:xfrm>
            <a:off x="0" y="2786169"/>
            <a:ext cx="1476390" cy="1768724"/>
          </a:xfrm>
          <a:prstGeom prst="rect">
            <a:avLst/>
          </a:prstGeom>
          <a:noFill/>
          <a:ln w="9525">
            <a:noFill/>
            <a:miter lim="800000"/>
            <a:headEnd/>
            <a:tailEnd/>
          </a:ln>
        </p:spPr>
        <p:txBody>
          <a:bodyPr wrap="square" lIns="258095" tIns="129049" rIns="258095" bIns="129049">
            <a:spAutoFit/>
          </a:bodyPr>
          <a:lstStyle/>
          <a:p>
            <a:pPr algn="ctr" defTabSz="756000"/>
            <a:r>
              <a:rPr lang="en-GB" sz="1100" u="sng" dirty="0"/>
              <a:t>Fisheries Policy and Planning</a:t>
            </a:r>
          </a:p>
          <a:p>
            <a:pPr algn="ctr" defTabSz="756000"/>
            <a:r>
              <a:rPr lang="en-GB" sz="1000" dirty="0"/>
              <a:t>(6 weeks)</a:t>
            </a:r>
          </a:p>
          <a:p>
            <a:pPr defTabSz="756000"/>
            <a:endParaRPr lang="en-GB" sz="1200" u="sng" dirty="0"/>
          </a:p>
          <a:p>
            <a:pPr defTabSz="756000">
              <a:buFontTx/>
              <a:buChar char="•"/>
            </a:pPr>
            <a:r>
              <a:rPr lang="en-GB" sz="900" dirty="0"/>
              <a:t>Resource economics</a:t>
            </a:r>
          </a:p>
          <a:p>
            <a:pPr defTabSz="756000">
              <a:buFontTx/>
              <a:buChar char="•"/>
            </a:pPr>
            <a:r>
              <a:rPr lang="en-GB" sz="900" dirty="0"/>
              <a:t>Project planning</a:t>
            </a:r>
          </a:p>
          <a:p>
            <a:pPr defTabSz="756000">
              <a:buFontTx/>
              <a:buChar char="•"/>
            </a:pPr>
            <a:r>
              <a:rPr lang="en-GB" sz="900" dirty="0"/>
              <a:t>Policy formulation</a:t>
            </a:r>
          </a:p>
          <a:p>
            <a:pPr defTabSz="756000">
              <a:buFontTx/>
              <a:buChar char="•"/>
            </a:pPr>
            <a:r>
              <a:rPr lang="en-GB" sz="900" dirty="0"/>
              <a:t>Management systems</a:t>
            </a:r>
          </a:p>
        </p:txBody>
      </p:sp>
      <p:sp>
        <p:nvSpPr>
          <p:cNvPr id="2064" name="Text Box 16"/>
          <p:cNvSpPr txBox="1">
            <a:spLocks noChangeArrowheads="1"/>
          </p:cNvSpPr>
          <p:nvPr/>
        </p:nvSpPr>
        <p:spPr bwMode="auto">
          <a:xfrm>
            <a:off x="1692174" y="2932422"/>
            <a:ext cx="521296" cy="445284"/>
          </a:xfrm>
          <a:prstGeom prst="rect">
            <a:avLst/>
          </a:prstGeom>
          <a:noFill/>
          <a:ln w="9525">
            <a:noFill/>
            <a:miter lim="800000"/>
            <a:headEnd/>
            <a:tailEnd/>
          </a:ln>
        </p:spPr>
        <p:txBody>
          <a:bodyPr wrap="none" lIns="258095" tIns="129049" rIns="258095" bIns="129049">
            <a:spAutoFit/>
          </a:bodyPr>
          <a:lstStyle/>
          <a:p>
            <a:pPr defTabSz="914288"/>
            <a:endParaRPr lang="en-US" sz="1200" dirty="0"/>
          </a:p>
        </p:txBody>
      </p:sp>
      <p:sp>
        <p:nvSpPr>
          <p:cNvPr id="2065" name="Text Box 17"/>
          <p:cNvSpPr txBox="1">
            <a:spLocks noChangeArrowheads="1"/>
          </p:cNvSpPr>
          <p:nvPr/>
        </p:nvSpPr>
        <p:spPr bwMode="auto">
          <a:xfrm>
            <a:off x="1547664" y="2786169"/>
            <a:ext cx="1728192" cy="2261166"/>
          </a:xfrm>
          <a:prstGeom prst="rect">
            <a:avLst/>
          </a:prstGeom>
          <a:noFill/>
          <a:ln w="9525">
            <a:noFill/>
            <a:miter lim="800000"/>
            <a:headEnd/>
            <a:tailEnd/>
          </a:ln>
        </p:spPr>
        <p:txBody>
          <a:bodyPr wrap="square" lIns="258095" tIns="129049" rIns="258095" bIns="129049">
            <a:spAutoFit/>
          </a:bodyPr>
          <a:lstStyle/>
          <a:p>
            <a:pPr algn="ctr" defTabSz="914288"/>
            <a:r>
              <a:rPr lang="en-GB" sz="1100" u="sng" dirty="0"/>
              <a:t>Resource (stock) Assessment</a:t>
            </a:r>
          </a:p>
          <a:p>
            <a:pPr algn="ctr" defTabSz="914288"/>
            <a:r>
              <a:rPr lang="en-GB" sz="1000" dirty="0"/>
              <a:t>(6 weeks)</a:t>
            </a:r>
          </a:p>
          <a:p>
            <a:pPr defTabSz="914288"/>
            <a:endParaRPr lang="en-GB" sz="800" dirty="0"/>
          </a:p>
          <a:p>
            <a:pPr defTabSz="914288">
              <a:buFontTx/>
              <a:buChar char="•"/>
            </a:pPr>
            <a:r>
              <a:rPr lang="en-GB" sz="900" dirty="0"/>
              <a:t>Fish biology</a:t>
            </a:r>
          </a:p>
          <a:p>
            <a:pPr defTabSz="914288">
              <a:buFontTx/>
              <a:buChar char="•"/>
            </a:pPr>
            <a:r>
              <a:rPr lang="en-GB" sz="900" dirty="0"/>
              <a:t>Biological indicators</a:t>
            </a:r>
          </a:p>
          <a:p>
            <a:pPr defTabSz="914288">
              <a:buFontTx/>
              <a:buChar char="•"/>
            </a:pPr>
            <a:r>
              <a:rPr lang="en-GB" sz="900" dirty="0"/>
              <a:t>Sampling strategy</a:t>
            </a:r>
          </a:p>
          <a:p>
            <a:pPr defTabSz="914288">
              <a:buFontTx/>
              <a:buChar char="•"/>
            </a:pPr>
            <a:r>
              <a:rPr lang="en-GB" sz="900" dirty="0"/>
              <a:t>Survey design</a:t>
            </a:r>
          </a:p>
          <a:p>
            <a:pPr defTabSz="914288">
              <a:buFontTx/>
              <a:buChar char="•"/>
            </a:pPr>
            <a:r>
              <a:rPr lang="en-GB" sz="900" dirty="0"/>
              <a:t>Environmental aspects of </a:t>
            </a:r>
            <a:r>
              <a:rPr lang="en-GB" sz="900" dirty="0" smtClean="0"/>
              <a:t>fisheries</a:t>
            </a:r>
            <a:endParaRPr lang="en-GB" sz="900" dirty="0"/>
          </a:p>
          <a:p>
            <a:pPr defTabSz="914288">
              <a:buFontTx/>
              <a:buChar char="•"/>
            </a:pPr>
            <a:r>
              <a:rPr lang="en-GB" sz="900" dirty="0"/>
              <a:t>Assessment models</a:t>
            </a:r>
          </a:p>
          <a:p>
            <a:pPr defTabSz="914288">
              <a:buFontTx/>
              <a:buChar char="•"/>
            </a:pPr>
            <a:r>
              <a:rPr lang="en-GB" sz="900" dirty="0"/>
              <a:t>Data poor situations</a:t>
            </a:r>
          </a:p>
          <a:p>
            <a:pPr defTabSz="914288">
              <a:buFontTx/>
              <a:buChar char="•"/>
            </a:pPr>
            <a:r>
              <a:rPr lang="en-GB" sz="900" dirty="0"/>
              <a:t>Precautionary approach</a:t>
            </a:r>
          </a:p>
          <a:p>
            <a:pPr defTabSz="914288">
              <a:buFontTx/>
              <a:buChar char="•"/>
            </a:pPr>
            <a:r>
              <a:rPr lang="en-GB" sz="900" dirty="0"/>
              <a:t>Catch rules</a:t>
            </a:r>
          </a:p>
        </p:txBody>
      </p:sp>
      <p:sp>
        <p:nvSpPr>
          <p:cNvPr id="2066" name="Text Box 18"/>
          <p:cNvSpPr txBox="1">
            <a:spLocks noChangeArrowheads="1"/>
          </p:cNvSpPr>
          <p:nvPr/>
        </p:nvSpPr>
        <p:spPr bwMode="auto">
          <a:xfrm>
            <a:off x="2987824" y="2786169"/>
            <a:ext cx="1656184" cy="2291944"/>
          </a:xfrm>
          <a:prstGeom prst="rect">
            <a:avLst/>
          </a:prstGeom>
          <a:noFill/>
          <a:ln w="9525">
            <a:noFill/>
            <a:miter lim="800000"/>
            <a:headEnd/>
            <a:tailEnd/>
          </a:ln>
        </p:spPr>
        <p:txBody>
          <a:bodyPr wrap="square" lIns="258095" tIns="129049" rIns="258095" bIns="129049">
            <a:spAutoFit/>
          </a:bodyPr>
          <a:lstStyle/>
          <a:p>
            <a:pPr algn="ctr" defTabSz="914288"/>
            <a:r>
              <a:rPr lang="en-GB" sz="1100" u="sng" dirty="0"/>
              <a:t>Quality Management of Fish Handling and Processing</a:t>
            </a:r>
            <a:endParaRPr lang="en-GB" sz="1100" dirty="0"/>
          </a:p>
          <a:p>
            <a:pPr algn="ctr" defTabSz="914288"/>
            <a:r>
              <a:rPr lang="en-GB" sz="1000" dirty="0"/>
              <a:t>(6 weeks)</a:t>
            </a:r>
          </a:p>
          <a:p>
            <a:pPr algn="ctr" defTabSz="914288"/>
            <a:endParaRPr lang="en-GB" sz="600" dirty="0"/>
          </a:p>
          <a:p>
            <a:pPr defTabSz="914288">
              <a:buFontTx/>
              <a:buChar char="•"/>
            </a:pPr>
            <a:r>
              <a:rPr lang="en-GB" sz="900" dirty="0"/>
              <a:t>Fish processing</a:t>
            </a:r>
          </a:p>
          <a:p>
            <a:pPr defTabSz="914288">
              <a:buFontTx/>
              <a:buChar char="•"/>
            </a:pPr>
            <a:r>
              <a:rPr lang="en-GB" sz="900" dirty="0"/>
              <a:t>HACCP</a:t>
            </a:r>
          </a:p>
          <a:p>
            <a:pPr defTabSz="914288">
              <a:buFontTx/>
              <a:buChar char="•"/>
            </a:pPr>
            <a:r>
              <a:rPr lang="en-GB" sz="900" dirty="0"/>
              <a:t>Storage /shelf life</a:t>
            </a:r>
          </a:p>
          <a:p>
            <a:pPr defTabSz="914288">
              <a:buFontTx/>
              <a:buChar char="•"/>
            </a:pPr>
            <a:r>
              <a:rPr lang="en-GB" sz="900" dirty="0"/>
              <a:t>Quality indicators</a:t>
            </a:r>
          </a:p>
          <a:p>
            <a:pPr defTabSz="914288">
              <a:buFontTx/>
              <a:buChar char="•"/>
            </a:pPr>
            <a:r>
              <a:rPr lang="en-GB" sz="900" dirty="0"/>
              <a:t>Sanitation</a:t>
            </a:r>
          </a:p>
          <a:p>
            <a:pPr defTabSz="914288">
              <a:buFontTx/>
              <a:buChar char="•"/>
            </a:pPr>
            <a:r>
              <a:rPr lang="en-GB" sz="900" dirty="0"/>
              <a:t>Traceability</a:t>
            </a:r>
          </a:p>
          <a:p>
            <a:pPr defTabSz="914288">
              <a:buFontTx/>
              <a:buChar char="•"/>
            </a:pPr>
            <a:r>
              <a:rPr lang="en-GB" sz="900" dirty="0"/>
              <a:t>Packaging</a:t>
            </a:r>
          </a:p>
          <a:p>
            <a:pPr defTabSz="914288">
              <a:buFontTx/>
              <a:buChar char="•"/>
            </a:pPr>
            <a:r>
              <a:rPr lang="en-GB" sz="900" dirty="0"/>
              <a:t>Product development</a:t>
            </a:r>
          </a:p>
        </p:txBody>
      </p:sp>
      <p:sp>
        <p:nvSpPr>
          <p:cNvPr id="2067" name="Text Box 19"/>
          <p:cNvSpPr txBox="1">
            <a:spLocks noChangeArrowheads="1"/>
          </p:cNvSpPr>
          <p:nvPr/>
        </p:nvSpPr>
        <p:spPr bwMode="auto">
          <a:xfrm>
            <a:off x="4644007" y="2786168"/>
            <a:ext cx="1440161" cy="1845668"/>
          </a:xfrm>
          <a:prstGeom prst="rect">
            <a:avLst/>
          </a:prstGeom>
          <a:noFill/>
          <a:ln w="9525">
            <a:noFill/>
            <a:miter lim="800000"/>
            <a:headEnd/>
            <a:tailEnd/>
          </a:ln>
        </p:spPr>
        <p:txBody>
          <a:bodyPr wrap="square" lIns="258095" tIns="129049" rIns="258095" bIns="129049">
            <a:spAutoFit/>
          </a:bodyPr>
          <a:lstStyle/>
          <a:p>
            <a:pPr algn="ctr" defTabSz="914288"/>
            <a:r>
              <a:rPr lang="en-GB" sz="1100" u="sng" dirty="0"/>
              <a:t>Fishing Technology</a:t>
            </a:r>
          </a:p>
          <a:p>
            <a:pPr algn="ctr" defTabSz="914288"/>
            <a:r>
              <a:rPr lang="en-GB" sz="1000" dirty="0"/>
              <a:t>(6 weeks)</a:t>
            </a:r>
          </a:p>
          <a:p>
            <a:pPr defTabSz="914288"/>
            <a:endParaRPr lang="en-GB" sz="800" dirty="0"/>
          </a:p>
          <a:p>
            <a:pPr marL="82550" indent="-82550" defTabSz="914288">
              <a:buFontTx/>
              <a:buChar char="•"/>
            </a:pPr>
            <a:r>
              <a:rPr lang="en-GB" sz="900" dirty="0"/>
              <a:t>Fishing methods</a:t>
            </a:r>
          </a:p>
          <a:p>
            <a:pPr marL="82550" indent="-82550" defTabSz="914288">
              <a:buFontTx/>
              <a:buChar char="•"/>
            </a:pPr>
            <a:r>
              <a:rPr lang="en-GB" sz="900" dirty="0"/>
              <a:t>Fish behaviour</a:t>
            </a:r>
          </a:p>
          <a:p>
            <a:pPr marL="82550" indent="-82550" defTabSz="914288">
              <a:buFontTx/>
              <a:buChar char="•"/>
            </a:pPr>
            <a:r>
              <a:rPr lang="en-GB" sz="900" dirty="0"/>
              <a:t>Gear design</a:t>
            </a:r>
          </a:p>
          <a:p>
            <a:pPr marL="82550" indent="-82550" defTabSz="914288">
              <a:buFontTx/>
              <a:buChar char="•"/>
            </a:pPr>
            <a:r>
              <a:rPr lang="en-GB" sz="900" dirty="0"/>
              <a:t>Gear material</a:t>
            </a:r>
          </a:p>
          <a:p>
            <a:pPr marL="82550" indent="-82550" defTabSz="914288">
              <a:buFontTx/>
              <a:buChar char="•"/>
            </a:pPr>
            <a:r>
              <a:rPr lang="en-GB" sz="900" dirty="0"/>
              <a:t>Gear selectivity</a:t>
            </a:r>
          </a:p>
          <a:p>
            <a:pPr marL="82550" indent="-82550" defTabSz="914288">
              <a:buFontTx/>
              <a:buChar char="•"/>
            </a:pPr>
            <a:r>
              <a:rPr lang="en-GB" sz="900" dirty="0"/>
              <a:t>Gear research</a:t>
            </a:r>
          </a:p>
          <a:p>
            <a:pPr marL="82550" indent="-82550" defTabSz="914288">
              <a:buFontTx/>
              <a:buChar char="•"/>
            </a:pPr>
            <a:r>
              <a:rPr lang="en-GB" sz="900" dirty="0"/>
              <a:t>Vessel structure</a:t>
            </a:r>
          </a:p>
        </p:txBody>
      </p:sp>
      <p:sp>
        <p:nvSpPr>
          <p:cNvPr id="2068" name="Line 20"/>
          <p:cNvSpPr>
            <a:spLocks noChangeShapeType="1"/>
          </p:cNvSpPr>
          <p:nvPr/>
        </p:nvSpPr>
        <p:spPr bwMode="auto">
          <a:xfrm>
            <a:off x="3851136" y="2427340"/>
            <a:ext cx="0" cy="358829"/>
          </a:xfrm>
          <a:prstGeom prst="line">
            <a:avLst/>
          </a:prstGeom>
          <a:noFill/>
          <a:ln w="9525">
            <a:solidFill>
              <a:schemeClr val="tx1"/>
            </a:solidFill>
            <a:round/>
            <a:headEnd/>
            <a:tailEnd/>
          </a:ln>
        </p:spPr>
        <p:txBody>
          <a:bodyPr/>
          <a:lstStyle/>
          <a:p>
            <a:endParaRPr lang="en-US"/>
          </a:p>
        </p:txBody>
      </p:sp>
      <p:sp>
        <p:nvSpPr>
          <p:cNvPr id="2069" name="Text Box 21"/>
          <p:cNvSpPr txBox="1">
            <a:spLocks noChangeArrowheads="1"/>
          </p:cNvSpPr>
          <p:nvPr/>
        </p:nvSpPr>
        <p:spPr bwMode="auto">
          <a:xfrm>
            <a:off x="6012160" y="2786169"/>
            <a:ext cx="1584176" cy="2014945"/>
          </a:xfrm>
          <a:prstGeom prst="rect">
            <a:avLst/>
          </a:prstGeom>
          <a:noFill/>
          <a:ln w="9525">
            <a:noFill/>
            <a:miter lim="800000"/>
            <a:headEnd/>
            <a:tailEnd/>
          </a:ln>
        </p:spPr>
        <p:txBody>
          <a:bodyPr wrap="square" lIns="258095" tIns="129049" rIns="258095" bIns="129049">
            <a:spAutoFit/>
          </a:bodyPr>
          <a:lstStyle/>
          <a:p>
            <a:pPr algn="ctr" defTabSz="914288"/>
            <a:r>
              <a:rPr lang="en-GB" sz="1100" u="sng" dirty="0"/>
              <a:t>Sustainable Aquaculture</a:t>
            </a:r>
          </a:p>
          <a:p>
            <a:pPr algn="ctr" defTabSz="914288"/>
            <a:r>
              <a:rPr lang="en-GB" sz="1000" dirty="0"/>
              <a:t>(6 weeks)</a:t>
            </a:r>
          </a:p>
          <a:p>
            <a:pPr algn="ctr" defTabSz="914288"/>
            <a:endParaRPr lang="en-GB" sz="1000" dirty="0"/>
          </a:p>
          <a:p>
            <a:pPr defTabSz="914288">
              <a:buFontTx/>
              <a:buChar char="•"/>
            </a:pPr>
            <a:r>
              <a:rPr lang="en-GB" sz="900" dirty="0"/>
              <a:t>Aquaculture systems</a:t>
            </a:r>
          </a:p>
          <a:p>
            <a:pPr defTabSz="914288">
              <a:buFontTx/>
              <a:buChar char="•"/>
            </a:pPr>
            <a:r>
              <a:rPr lang="en-GB" sz="900" dirty="0"/>
              <a:t>Aquaculture research</a:t>
            </a:r>
          </a:p>
          <a:p>
            <a:pPr defTabSz="914288">
              <a:buFontTx/>
              <a:buChar char="•"/>
            </a:pPr>
            <a:r>
              <a:rPr lang="en-GB" sz="900" dirty="0"/>
              <a:t>Site selection</a:t>
            </a:r>
          </a:p>
          <a:p>
            <a:pPr defTabSz="914288">
              <a:buFontTx/>
              <a:buChar char="•"/>
            </a:pPr>
            <a:r>
              <a:rPr lang="en-GB" sz="900" dirty="0"/>
              <a:t>Species selection</a:t>
            </a:r>
          </a:p>
          <a:p>
            <a:pPr defTabSz="914288">
              <a:buFontTx/>
              <a:buChar char="•"/>
            </a:pPr>
            <a:r>
              <a:rPr lang="en-GB" sz="900" dirty="0"/>
              <a:t>EIA</a:t>
            </a:r>
          </a:p>
          <a:p>
            <a:pPr defTabSz="914288">
              <a:buFontTx/>
              <a:buChar char="•"/>
            </a:pPr>
            <a:r>
              <a:rPr lang="en-GB" sz="900" dirty="0"/>
              <a:t>Planning and monitoring</a:t>
            </a:r>
          </a:p>
          <a:p>
            <a:pPr defTabSz="914288">
              <a:buFontTx/>
              <a:buChar char="•"/>
            </a:pPr>
            <a:r>
              <a:rPr lang="en-GB" sz="900" dirty="0"/>
              <a:t>Operational aspects</a:t>
            </a:r>
          </a:p>
        </p:txBody>
      </p:sp>
      <p:sp>
        <p:nvSpPr>
          <p:cNvPr id="2070" name="Text Box 22"/>
          <p:cNvSpPr txBox="1">
            <a:spLocks noChangeArrowheads="1"/>
          </p:cNvSpPr>
          <p:nvPr/>
        </p:nvSpPr>
        <p:spPr bwMode="auto">
          <a:xfrm>
            <a:off x="7596336" y="2786169"/>
            <a:ext cx="1547664" cy="2291944"/>
          </a:xfrm>
          <a:prstGeom prst="rect">
            <a:avLst/>
          </a:prstGeom>
          <a:noFill/>
          <a:ln w="9525">
            <a:noFill/>
            <a:miter lim="800000"/>
            <a:headEnd/>
            <a:tailEnd/>
          </a:ln>
        </p:spPr>
        <p:txBody>
          <a:bodyPr wrap="square" lIns="258095" tIns="129049" rIns="258095" bIns="129049">
            <a:spAutoFit/>
          </a:bodyPr>
          <a:lstStyle/>
          <a:p>
            <a:pPr algn="ctr" defTabSz="914288"/>
            <a:r>
              <a:rPr lang="en-GB" sz="1100" u="sng" dirty="0"/>
              <a:t>Management of Fisheries Companies</a:t>
            </a:r>
          </a:p>
          <a:p>
            <a:pPr algn="ctr" defTabSz="914288"/>
            <a:r>
              <a:rPr lang="en-GB" sz="1000" dirty="0"/>
              <a:t>(6 weeks)</a:t>
            </a:r>
          </a:p>
          <a:p>
            <a:pPr defTabSz="914288"/>
            <a:endParaRPr lang="en-GB" sz="800" dirty="0"/>
          </a:p>
          <a:p>
            <a:pPr defTabSz="914288">
              <a:buFontTx/>
              <a:buChar char="•"/>
            </a:pPr>
            <a:r>
              <a:rPr lang="en-GB" sz="900" dirty="0"/>
              <a:t>Operational planning</a:t>
            </a:r>
          </a:p>
          <a:p>
            <a:pPr defTabSz="914288">
              <a:buFontTx/>
              <a:buChar char="•"/>
            </a:pPr>
            <a:r>
              <a:rPr lang="en-GB" sz="900" dirty="0"/>
              <a:t>Strategic planning</a:t>
            </a:r>
          </a:p>
          <a:p>
            <a:pPr defTabSz="914288">
              <a:buFontTx/>
              <a:buChar char="•"/>
            </a:pPr>
            <a:r>
              <a:rPr lang="en-GB" sz="900" dirty="0"/>
              <a:t>Business planning</a:t>
            </a:r>
          </a:p>
          <a:p>
            <a:pPr defTabSz="914288">
              <a:buFontTx/>
              <a:buChar char="•"/>
            </a:pPr>
            <a:r>
              <a:rPr lang="en-GB" sz="900" dirty="0"/>
              <a:t>Human resources</a:t>
            </a:r>
          </a:p>
          <a:p>
            <a:pPr defTabSz="914288">
              <a:buFontTx/>
              <a:buChar char="•"/>
            </a:pPr>
            <a:r>
              <a:rPr lang="en-GB" sz="900" dirty="0"/>
              <a:t>Raw materials</a:t>
            </a:r>
          </a:p>
          <a:p>
            <a:pPr defTabSz="914288">
              <a:buFontTx/>
              <a:buChar char="•"/>
            </a:pPr>
            <a:r>
              <a:rPr lang="en-GB" sz="900" dirty="0"/>
              <a:t>Economic analysis</a:t>
            </a:r>
          </a:p>
          <a:p>
            <a:pPr defTabSz="914288">
              <a:buFontTx/>
              <a:buChar char="•"/>
            </a:pPr>
            <a:r>
              <a:rPr lang="en-GB" sz="900" dirty="0"/>
              <a:t>Accounting</a:t>
            </a:r>
          </a:p>
          <a:p>
            <a:pPr defTabSz="914288">
              <a:buFontTx/>
              <a:buChar char="•"/>
            </a:pPr>
            <a:r>
              <a:rPr lang="en-GB" sz="900" dirty="0"/>
              <a:t>Fleet management</a:t>
            </a:r>
          </a:p>
        </p:txBody>
      </p:sp>
      <p:sp>
        <p:nvSpPr>
          <p:cNvPr id="2071" name="Line 23"/>
          <p:cNvSpPr>
            <a:spLocks noChangeShapeType="1"/>
          </p:cNvSpPr>
          <p:nvPr/>
        </p:nvSpPr>
        <p:spPr bwMode="auto">
          <a:xfrm>
            <a:off x="2340086" y="2427340"/>
            <a:ext cx="0" cy="358829"/>
          </a:xfrm>
          <a:prstGeom prst="line">
            <a:avLst/>
          </a:prstGeom>
          <a:noFill/>
          <a:ln w="9525">
            <a:solidFill>
              <a:schemeClr val="tx1"/>
            </a:solidFill>
            <a:round/>
            <a:headEnd/>
            <a:tailEnd/>
          </a:ln>
        </p:spPr>
        <p:txBody>
          <a:bodyPr/>
          <a:lstStyle/>
          <a:p>
            <a:endParaRPr lang="en-US"/>
          </a:p>
        </p:txBody>
      </p:sp>
      <p:sp>
        <p:nvSpPr>
          <p:cNvPr id="2072" name="Text Box 24"/>
          <p:cNvSpPr txBox="1">
            <a:spLocks noChangeArrowheads="1"/>
          </p:cNvSpPr>
          <p:nvPr/>
        </p:nvSpPr>
        <p:spPr bwMode="auto">
          <a:xfrm>
            <a:off x="1204703" y="5882983"/>
            <a:ext cx="6732918" cy="753061"/>
          </a:xfrm>
          <a:prstGeom prst="rect">
            <a:avLst/>
          </a:prstGeom>
          <a:solidFill>
            <a:srgbClr val="FFFF99"/>
          </a:solidFill>
          <a:ln w="9525">
            <a:solidFill>
              <a:schemeClr val="tx1"/>
            </a:solidFill>
            <a:miter lim="800000"/>
            <a:headEnd/>
            <a:tailEnd/>
          </a:ln>
        </p:spPr>
        <p:txBody>
          <a:bodyPr lIns="258095" tIns="129049" rIns="258095" bIns="129049">
            <a:spAutoFit/>
          </a:bodyPr>
          <a:lstStyle/>
          <a:p>
            <a:pPr algn="ctr" defTabSz="914288"/>
            <a:r>
              <a:rPr lang="en-GB" dirty="0"/>
              <a:t>Research project – Final report and presentation (14 weeks)</a:t>
            </a:r>
          </a:p>
          <a:p>
            <a:pPr algn="ctr" defTabSz="914288"/>
            <a:r>
              <a:rPr lang="en-GB" sz="1400" dirty="0"/>
              <a:t>Must address important issues in fellow’s home country</a:t>
            </a:r>
          </a:p>
        </p:txBody>
      </p:sp>
      <p:sp>
        <p:nvSpPr>
          <p:cNvPr id="2073" name="AutoShape 25"/>
          <p:cNvSpPr>
            <a:spLocks noChangeArrowheads="1"/>
          </p:cNvSpPr>
          <p:nvPr/>
        </p:nvSpPr>
        <p:spPr bwMode="auto">
          <a:xfrm rot="10800000">
            <a:off x="755804" y="5091065"/>
            <a:ext cx="7632392" cy="791918"/>
          </a:xfrm>
          <a:prstGeom prst="triangle">
            <a:avLst>
              <a:gd name="adj" fmla="val 50000"/>
            </a:avLst>
          </a:prstGeom>
          <a:solidFill>
            <a:srgbClr val="FFFFCC"/>
          </a:solidFill>
          <a:ln w="9525">
            <a:solidFill>
              <a:schemeClr val="tx1"/>
            </a:solidFill>
            <a:miter lim="800000"/>
            <a:headEnd/>
            <a:tailEnd/>
          </a:ln>
        </p:spPr>
        <p:txBody>
          <a:bodyPr rot="10800000" wrap="none" lIns="258095" tIns="129049" rIns="258095" bIns="129049" anchor="ctr"/>
          <a:lstStyle/>
          <a:p>
            <a:pPr algn="ctr" defTabSz="914288"/>
            <a:endParaRPr lang="en-US" dirty="0"/>
          </a:p>
        </p:txBody>
      </p:sp>
      <p:sp>
        <p:nvSpPr>
          <p:cNvPr id="2074" name="Text Box 26"/>
          <p:cNvSpPr txBox="1">
            <a:spLocks noChangeArrowheads="1"/>
          </p:cNvSpPr>
          <p:nvPr/>
        </p:nvSpPr>
        <p:spPr bwMode="auto">
          <a:xfrm>
            <a:off x="3746597" y="5114873"/>
            <a:ext cx="1885130" cy="506840"/>
          </a:xfrm>
          <a:prstGeom prst="rect">
            <a:avLst/>
          </a:prstGeom>
          <a:noFill/>
          <a:ln w="9525">
            <a:noFill/>
            <a:miter lim="800000"/>
            <a:headEnd/>
            <a:tailEnd/>
          </a:ln>
        </p:spPr>
        <p:txBody>
          <a:bodyPr wrap="none" lIns="258095" tIns="129049" rIns="258095" bIns="129049">
            <a:spAutoFit/>
          </a:bodyPr>
          <a:lstStyle/>
          <a:p>
            <a:pPr defTabSz="914288"/>
            <a:r>
              <a:rPr lang="en-GB" sz="1600" dirty="0"/>
              <a:t>Project proposal</a:t>
            </a:r>
          </a:p>
        </p:txBody>
      </p:sp>
      <p:sp>
        <p:nvSpPr>
          <p:cNvPr id="2075" name="Text Box 27"/>
          <p:cNvSpPr txBox="1">
            <a:spLocks noChangeArrowheads="1"/>
          </p:cNvSpPr>
          <p:nvPr/>
        </p:nvSpPr>
        <p:spPr bwMode="auto">
          <a:xfrm>
            <a:off x="3575535" y="1052736"/>
            <a:ext cx="2244331" cy="506840"/>
          </a:xfrm>
          <a:prstGeom prst="rect">
            <a:avLst/>
          </a:prstGeom>
          <a:solidFill>
            <a:srgbClr val="FFFF99"/>
          </a:solidFill>
          <a:ln w="9525">
            <a:solidFill>
              <a:schemeClr val="tx1"/>
            </a:solidFill>
            <a:miter lim="800000"/>
            <a:headEnd/>
            <a:tailEnd/>
          </a:ln>
        </p:spPr>
        <p:txBody>
          <a:bodyPr wrap="none" lIns="258095" tIns="129049" rIns="258095" bIns="129049">
            <a:spAutoFit/>
          </a:bodyPr>
          <a:lstStyle/>
          <a:p>
            <a:pPr defTabSz="914288"/>
            <a:r>
              <a:rPr lang="en-GB" sz="1600" dirty="0"/>
              <a:t>Orientation (1 </a:t>
            </a:r>
            <a:r>
              <a:rPr lang="en-GB" sz="1600" dirty="0" smtClean="0"/>
              <a:t>week)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screen"/>
          <a:srcRect/>
          <a:stretch>
            <a:fillRect/>
          </a:stretch>
        </p:blipFill>
        <p:spPr bwMode="auto">
          <a:xfrm>
            <a:off x="179513" y="620688"/>
            <a:ext cx="6113961" cy="5640466"/>
          </a:xfrm>
          <a:prstGeom prst="rect">
            <a:avLst/>
          </a:prstGeom>
          <a:noFill/>
          <a:ln w="9525">
            <a:noFill/>
            <a:miter lim="800000"/>
            <a:headEnd/>
            <a:tailEnd/>
          </a:ln>
        </p:spPr>
      </p:pic>
      <p:sp>
        <p:nvSpPr>
          <p:cNvPr id="3" name="TextBox 2"/>
          <p:cNvSpPr txBox="1"/>
          <p:nvPr/>
        </p:nvSpPr>
        <p:spPr>
          <a:xfrm>
            <a:off x="2987825" y="116633"/>
            <a:ext cx="3775968" cy="402032"/>
          </a:xfrm>
          <a:prstGeom prst="rect">
            <a:avLst/>
          </a:prstGeom>
          <a:noFill/>
        </p:spPr>
        <p:txBody>
          <a:bodyPr wrap="none" lIns="32384" tIns="16192" rIns="32384" bIns="16192" rtlCol="0">
            <a:spAutoFit/>
          </a:bodyPr>
          <a:lstStyle/>
          <a:p>
            <a:r>
              <a:rPr lang="en-US" sz="2400" dirty="0">
                <a:solidFill>
                  <a:srgbClr val="0070C0"/>
                </a:solidFill>
              </a:rPr>
              <a:t>Number of fellows </a:t>
            </a:r>
            <a:r>
              <a:rPr lang="en-US" sz="2400" dirty="0" smtClean="0">
                <a:solidFill>
                  <a:srgbClr val="0070C0"/>
                </a:solidFill>
              </a:rPr>
              <a:t>1998-2011</a:t>
            </a:r>
            <a:endParaRPr lang="en-US" sz="2400" dirty="0">
              <a:solidFill>
                <a:srgbClr val="0070C0"/>
              </a:solidFill>
            </a:endParaRPr>
          </a:p>
        </p:txBody>
      </p:sp>
      <p:sp>
        <p:nvSpPr>
          <p:cNvPr id="9" name="TextBox 8"/>
          <p:cNvSpPr txBox="1"/>
          <p:nvPr/>
        </p:nvSpPr>
        <p:spPr>
          <a:xfrm>
            <a:off x="320572" y="6337066"/>
            <a:ext cx="2171746" cy="201977"/>
          </a:xfrm>
          <a:prstGeom prst="rect">
            <a:avLst/>
          </a:prstGeom>
          <a:noFill/>
        </p:spPr>
        <p:txBody>
          <a:bodyPr wrap="none" lIns="32384" tIns="16192" rIns="32384" bIns="16192" rtlCol="0">
            <a:spAutoFit/>
          </a:bodyPr>
          <a:lstStyle/>
          <a:p>
            <a:r>
              <a:rPr lang="en-GB" sz="1100" dirty="0"/>
              <a:t>* Fiji, Tonga, Nauru, Vanuatu, Samoa</a:t>
            </a:r>
          </a:p>
        </p:txBody>
      </p:sp>
      <p:sp>
        <p:nvSpPr>
          <p:cNvPr id="10" name="TextBox 9"/>
          <p:cNvSpPr txBox="1"/>
          <p:nvPr/>
        </p:nvSpPr>
        <p:spPr>
          <a:xfrm>
            <a:off x="219946" y="6515633"/>
            <a:ext cx="2202204" cy="201977"/>
          </a:xfrm>
          <a:prstGeom prst="rect">
            <a:avLst/>
          </a:prstGeom>
          <a:noFill/>
        </p:spPr>
        <p:txBody>
          <a:bodyPr wrap="none" lIns="32384" tIns="16192" rIns="32384" bIns="16192" rtlCol="0">
            <a:spAutoFit/>
          </a:bodyPr>
          <a:lstStyle/>
          <a:p>
            <a:r>
              <a:rPr lang="en-GB" sz="1100" dirty="0"/>
              <a:t>** Belize, Barbados, Jamaica, Guyana</a:t>
            </a:r>
          </a:p>
        </p:txBody>
      </p:sp>
      <p:sp>
        <p:nvSpPr>
          <p:cNvPr id="11" name="TextBox 10"/>
          <p:cNvSpPr txBox="1"/>
          <p:nvPr/>
        </p:nvSpPr>
        <p:spPr>
          <a:xfrm>
            <a:off x="2974503" y="3043306"/>
            <a:ext cx="1226744" cy="586698"/>
          </a:xfrm>
          <a:prstGeom prst="rect">
            <a:avLst/>
          </a:prstGeom>
          <a:noFill/>
        </p:spPr>
        <p:txBody>
          <a:bodyPr wrap="none" lIns="32384" tIns="16192" rIns="32384" bIns="16192" rtlCol="0">
            <a:spAutoFit/>
          </a:bodyPr>
          <a:lstStyle/>
          <a:p>
            <a:r>
              <a:rPr lang="en-GB" dirty="0" smtClean="0"/>
              <a:t>223 Fellows</a:t>
            </a:r>
          </a:p>
          <a:p>
            <a:r>
              <a:rPr lang="en-GB" dirty="0" smtClean="0"/>
              <a:t>42 countries</a:t>
            </a:r>
            <a:endParaRPr lang="en-GB" dirty="0"/>
          </a:p>
        </p:txBody>
      </p:sp>
      <p:sp>
        <p:nvSpPr>
          <p:cNvPr id="15" name="TextBox 14"/>
          <p:cNvSpPr txBox="1"/>
          <p:nvPr/>
        </p:nvSpPr>
        <p:spPr>
          <a:xfrm>
            <a:off x="6300192" y="908721"/>
            <a:ext cx="1254380" cy="309699"/>
          </a:xfrm>
          <a:prstGeom prst="rect">
            <a:avLst/>
          </a:prstGeom>
          <a:noFill/>
        </p:spPr>
        <p:txBody>
          <a:bodyPr wrap="none" lIns="32384" tIns="16192" rIns="32384" bIns="16192" rtlCol="0">
            <a:spAutoFit/>
          </a:bodyPr>
          <a:lstStyle/>
          <a:p>
            <a:r>
              <a:rPr lang="en-GB" dirty="0" smtClean="0"/>
              <a:t>Gender ratio</a:t>
            </a:r>
            <a:endParaRPr lang="en-GB" dirty="0"/>
          </a:p>
        </p:txBody>
      </p:sp>
      <p:pic>
        <p:nvPicPr>
          <p:cNvPr id="1027" name="Picture 3"/>
          <p:cNvPicPr>
            <a:picLocks noChangeAspect="1" noChangeArrowheads="1"/>
          </p:cNvPicPr>
          <p:nvPr/>
        </p:nvPicPr>
        <p:blipFill>
          <a:blip r:embed="rId3" cstate="screen"/>
          <a:srcRect/>
          <a:stretch>
            <a:fillRect/>
          </a:stretch>
        </p:blipFill>
        <p:spPr bwMode="auto">
          <a:xfrm>
            <a:off x="5748947" y="1268760"/>
            <a:ext cx="3575581" cy="3412684"/>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screen"/>
          <a:srcRect/>
          <a:stretch>
            <a:fillRect/>
          </a:stretch>
        </p:blipFill>
        <p:spPr bwMode="auto">
          <a:xfrm>
            <a:off x="2627785" y="4248150"/>
            <a:ext cx="460057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Short course development</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Technical and financial support</a:t>
            </a:r>
          </a:p>
          <a:p>
            <a:r>
              <a:rPr lang="en-GB" dirty="0" smtClean="0"/>
              <a:t>In partner countries (cooperation)</a:t>
            </a:r>
          </a:p>
          <a:p>
            <a:r>
              <a:rPr lang="en-GB" dirty="0" smtClean="0"/>
              <a:t>3-10 days (highly focused)</a:t>
            </a:r>
          </a:p>
          <a:p>
            <a:r>
              <a:rPr lang="en-GB" dirty="0" smtClean="0"/>
              <a:t>Counterparts (educational institute, FD)</a:t>
            </a:r>
          </a:p>
          <a:p>
            <a:r>
              <a:rPr lang="en-GB" dirty="0" smtClean="0"/>
              <a:t>Training of trainers (delivered by local experts)</a:t>
            </a:r>
          </a:p>
          <a:p>
            <a:r>
              <a:rPr lang="en-GB" dirty="0" smtClean="0"/>
              <a:t>Local ownership</a:t>
            </a:r>
          </a:p>
          <a:p>
            <a:r>
              <a:rPr lang="en-GB" dirty="0" smtClean="0"/>
              <a:t>Involvement of former UNU fellows</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0C0"/>
                </a:solidFill>
              </a:rPr>
              <a:t>Scholarship programme</a:t>
            </a:r>
            <a:endParaRPr lang="en-US" dirty="0">
              <a:solidFill>
                <a:srgbClr val="0070C0"/>
              </a:solidFill>
            </a:endParaRPr>
          </a:p>
        </p:txBody>
      </p:sp>
      <p:sp>
        <p:nvSpPr>
          <p:cNvPr id="6" name="Content Placeholder 5"/>
          <p:cNvSpPr>
            <a:spLocks noGrp="1"/>
          </p:cNvSpPr>
          <p:nvPr>
            <p:ph idx="1"/>
          </p:nvPr>
        </p:nvSpPr>
        <p:spPr/>
        <p:txBody>
          <a:bodyPr/>
          <a:lstStyle/>
          <a:p>
            <a:r>
              <a:rPr lang="en-GB" dirty="0" smtClean="0"/>
              <a:t>For post-graduate studies in Iceland</a:t>
            </a:r>
          </a:p>
          <a:p>
            <a:r>
              <a:rPr lang="en-GB" dirty="0" smtClean="0"/>
              <a:t>Former fellows</a:t>
            </a:r>
          </a:p>
          <a:p>
            <a:r>
              <a:rPr lang="en-GB" dirty="0" smtClean="0"/>
              <a:t>Full MSc degree support and partial (27 months) PhD degree support</a:t>
            </a:r>
          </a:p>
          <a:p>
            <a:r>
              <a:rPr lang="en-GB" dirty="0" smtClean="0"/>
              <a:t>2-3 per year (based on performance)</a:t>
            </a:r>
          </a:p>
          <a:p>
            <a:r>
              <a:rPr lang="en-GB" dirty="0" smtClean="0"/>
              <a:t>Currently 6 PhD and 2 MSc</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UNU-FTP in sub-Sahara countries</a:t>
            </a:r>
            <a:endParaRPr lang="en-GB" dirty="0"/>
          </a:p>
        </p:txBody>
      </p:sp>
      <p:graphicFrame>
        <p:nvGraphicFramePr>
          <p:cNvPr id="5" name="Table 4"/>
          <p:cNvGraphicFramePr>
            <a:graphicFrameLocks noGrp="1"/>
          </p:cNvGraphicFramePr>
          <p:nvPr/>
        </p:nvGraphicFramePr>
        <p:xfrm>
          <a:off x="1331641" y="1340773"/>
          <a:ext cx="6120677" cy="5212080"/>
        </p:xfrm>
        <a:graphic>
          <a:graphicData uri="http://schemas.openxmlformats.org/drawingml/2006/table">
            <a:tbl>
              <a:tblPr/>
              <a:tblGrid>
                <a:gridCol w="1479725"/>
                <a:gridCol w="666996"/>
                <a:gridCol w="969668"/>
                <a:gridCol w="751072"/>
                <a:gridCol w="751072"/>
                <a:gridCol w="751072"/>
                <a:gridCol w="751072"/>
              </a:tblGrid>
              <a:tr h="545746">
                <a:tc>
                  <a:txBody>
                    <a:bodyPr/>
                    <a:lstStyle/>
                    <a:p>
                      <a:pPr algn="l">
                        <a:spcAft>
                          <a:spcPts val="0"/>
                        </a:spcAft>
                      </a:pPr>
                      <a:r>
                        <a:rPr lang="en-GB" sz="1800" b="1" dirty="0">
                          <a:solidFill>
                            <a:srgbClr val="000000"/>
                          </a:solidFill>
                          <a:latin typeface="Cambria"/>
                          <a:ea typeface="Calibri"/>
                          <a:cs typeface="Times New Roman"/>
                        </a:rPr>
                        <a:t>Sub-Saharan Countries</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solidFill>
                            <a:srgbClr val="000000"/>
                          </a:solidFill>
                          <a:latin typeface="Cambria"/>
                          <a:ea typeface="Calibri"/>
                          <a:cs typeface="Times New Roman"/>
                        </a:rPr>
                        <a:t>Men</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solidFill>
                            <a:srgbClr val="000000"/>
                          </a:solidFill>
                          <a:latin typeface="Cambria"/>
                          <a:ea typeface="Calibri"/>
                          <a:cs typeface="Times New Roman"/>
                        </a:rPr>
                        <a:t>Women</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solidFill>
                            <a:srgbClr val="000000"/>
                          </a:solidFill>
                          <a:latin typeface="Cambria"/>
                          <a:ea typeface="Calibri"/>
                          <a:cs typeface="Times New Roman"/>
                        </a:rPr>
                        <a:t>Total</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Times New Roman"/>
                          <a:ea typeface="Calibri"/>
                          <a:cs typeface="Times New Roman"/>
                        </a:rPr>
                        <a:t>(2011) </a:t>
                      </a:r>
                    </a:p>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smtClean="0">
                          <a:latin typeface="Times New Roman"/>
                          <a:ea typeface="Calibri"/>
                          <a:cs typeface="Times New Roman"/>
                        </a:rPr>
                        <a:t>MSc</a:t>
                      </a:r>
                      <a:r>
                        <a:rPr lang="en-US" sz="1800" baseline="0" dirty="0" smtClean="0">
                          <a:latin typeface="Times New Roman"/>
                          <a:ea typeface="Calibri"/>
                          <a:cs typeface="Times New Roman"/>
                        </a:rPr>
                        <a:t> </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latin typeface="Times New Roman"/>
                          <a:ea typeface="Calibri"/>
                          <a:cs typeface="Times New Roman"/>
                        </a:rPr>
                        <a:t>PhD</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72872">
                <a:tc>
                  <a:txBody>
                    <a:bodyPr/>
                    <a:lstStyle/>
                    <a:p>
                      <a:pPr algn="l">
                        <a:spcAft>
                          <a:spcPts val="0"/>
                        </a:spcAft>
                      </a:pPr>
                      <a:r>
                        <a:rPr lang="en-GB" sz="1800" b="1">
                          <a:solidFill>
                            <a:srgbClr val="000000"/>
                          </a:solidFill>
                          <a:latin typeface="Times New Roman"/>
                          <a:ea typeface="Calibri"/>
                          <a:cs typeface="Times New Roman"/>
                        </a:rPr>
                        <a:t>The Gambia</a:t>
                      </a:r>
                      <a:endParaRPr lang="en-US" sz="18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5</a:t>
                      </a:r>
                      <a:endParaRPr lang="en-US" sz="18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n-GB" sz="1800" dirty="0">
                          <a:solidFill>
                            <a:srgbClr val="000000"/>
                          </a:solidFill>
                          <a:latin typeface="Times New Roman"/>
                          <a:ea typeface="Calibri"/>
                          <a:cs typeface="Times New Roman"/>
                        </a:rPr>
                        <a:t>6</a:t>
                      </a:r>
                      <a:endParaRPr lang="en-US" sz="18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Cape Verde</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3</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7</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Sierra Leone</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3</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Liberia</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Ghana</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3</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3</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Cameroon</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800" dirty="0" smtClean="0">
                          <a:latin typeface="Times New Roman"/>
                          <a:ea typeface="Calibri"/>
                          <a:cs typeface="Times New Roman"/>
                        </a:rPr>
                        <a:t>1</a:t>
                      </a: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Angola</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Namibia</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5</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3</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8</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South Africa</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Mozambique</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7</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800" dirty="0" smtClean="0">
                          <a:latin typeface="Times New Roman"/>
                          <a:ea typeface="Calibri"/>
                          <a:cs typeface="Times New Roman"/>
                        </a:rPr>
                        <a:t>3</a:t>
                      </a: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Tanzania</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5</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9</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1</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Kenya</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9</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2</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US" sz="1800" dirty="0" smtClean="0">
                          <a:latin typeface="Times New Roman"/>
                          <a:ea typeface="Calibri"/>
                          <a:cs typeface="Times New Roman"/>
                        </a:rPr>
                        <a:t>1</a:t>
                      </a: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Uganda</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18</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1</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Malawi</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6</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6</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b="1">
                          <a:solidFill>
                            <a:srgbClr val="000000"/>
                          </a:solidFill>
                          <a:latin typeface="Times New Roman"/>
                          <a:ea typeface="Calibri"/>
                          <a:cs typeface="Times New Roman"/>
                        </a:rPr>
                        <a:t>Mauritius</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GB" sz="1800">
                          <a:solidFill>
                            <a:srgbClr val="000000"/>
                          </a:solidFill>
                          <a:latin typeface="Times New Roman"/>
                          <a:ea typeface="Calibri"/>
                          <a:cs typeface="Times New Roman"/>
                        </a:rPr>
                        <a:t>4</a:t>
                      </a:r>
                      <a:endParaRPr lang="en-US" sz="180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r>
                        <a:rPr lang="en-US" sz="1800" dirty="0" smtClean="0">
                          <a:latin typeface="Times New Roman"/>
                          <a:ea typeface="Calibri"/>
                          <a:cs typeface="Times New Roman"/>
                        </a:rPr>
                        <a:t>2</a:t>
                      </a: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solidFill>
                      <a:srgbClr val="C0C0C0"/>
                    </a:solidFill>
                  </a:tcPr>
                </a:tc>
              </a:tr>
              <a:tr h="272872">
                <a:tc>
                  <a:txBody>
                    <a:bodyPr/>
                    <a:lstStyle/>
                    <a:p>
                      <a:pPr algn="l">
                        <a:spcAft>
                          <a:spcPts val="0"/>
                        </a:spcAft>
                      </a:pPr>
                      <a:r>
                        <a:rPr lang="en-GB" sz="1800" b="1">
                          <a:solidFill>
                            <a:srgbClr val="000000"/>
                          </a:solidFill>
                          <a:latin typeface="Times New Roman"/>
                          <a:ea typeface="Calibri"/>
                          <a:cs typeface="Times New Roman"/>
                        </a:rPr>
                        <a:t>Madagascar</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0</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r>
                        <a:rPr lang="en-GB" sz="1800">
                          <a:solidFill>
                            <a:srgbClr val="000000"/>
                          </a:solidFill>
                          <a:latin typeface="Times New Roman"/>
                          <a:ea typeface="Calibri"/>
                          <a:cs typeface="Times New Roman"/>
                        </a:rPr>
                        <a:t>1</a:t>
                      </a:r>
                      <a:endParaRPr lang="en-US" sz="180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c>
                  <a:txBody>
                    <a:bodyPr/>
                    <a:lstStyle/>
                    <a:p>
                      <a:pPr algn="ctr">
                        <a:spcAft>
                          <a:spcPts val="0"/>
                        </a:spcAft>
                      </a:pPr>
                      <a:endParaRPr lang="en-US" sz="1800" dirty="0">
                        <a:latin typeface="Times New Roman"/>
                        <a:ea typeface="Calibri"/>
                        <a:cs typeface="Times New Roman"/>
                      </a:endParaRPr>
                    </a:p>
                  </a:txBody>
                  <a:tcPr marL="68580" marR="68580" marT="0" marB="0">
                    <a:lnL>
                      <a:noFill/>
                    </a:lnL>
                    <a:lnR>
                      <a:noFill/>
                    </a:lnR>
                    <a:lnT>
                      <a:noFill/>
                    </a:lnT>
                    <a:lnB>
                      <a:noFill/>
                    </a:lnB>
                  </a:tcPr>
                </a:tc>
              </a:tr>
              <a:tr h="272872">
                <a:tc>
                  <a:txBody>
                    <a:bodyPr/>
                    <a:lstStyle/>
                    <a:p>
                      <a:pPr algn="l">
                        <a:spcAft>
                          <a:spcPts val="0"/>
                        </a:spcAft>
                      </a:pPr>
                      <a:r>
                        <a:rPr lang="en-GB" sz="1800">
                          <a:solidFill>
                            <a:srgbClr val="000000"/>
                          </a:solidFill>
                          <a:latin typeface="Times New Roman"/>
                          <a:ea typeface="Calibri"/>
                          <a:cs typeface="Times New Roman"/>
                        </a:rPr>
                        <a:t>Total</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GB" sz="1800" b="1">
                          <a:solidFill>
                            <a:srgbClr val="000000"/>
                          </a:solidFill>
                          <a:latin typeface="Times New Roman"/>
                          <a:ea typeface="Calibri"/>
                          <a:cs typeface="Times New Roman"/>
                        </a:rPr>
                        <a:t>65</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GB" sz="1800" b="1">
                          <a:solidFill>
                            <a:srgbClr val="000000"/>
                          </a:solidFill>
                          <a:latin typeface="Times New Roman"/>
                          <a:ea typeface="Calibri"/>
                          <a:cs typeface="Times New Roman"/>
                        </a:rPr>
                        <a:t>30</a:t>
                      </a:r>
                      <a:endParaRPr lang="en-US" sz="18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GB" sz="1800" b="1" dirty="0">
                          <a:solidFill>
                            <a:srgbClr val="000000"/>
                          </a:solidFill>
                          <a:latin typeface="Times New Roman"/>
                          <a:ea typeface="Calibri"/>
                          <a:cs typeface="Times New Roman"/>
                        </a:rPr>
                        <a:t>95</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US" sz="1800" dirty="0" smtClean="0">
                          <a:latin typeface="Times New Roman"/>
                          <a:ea typeface="Calibri"/>
                          <a:cs typeface="Times New Roman"/>
                        </a:rPr>
                        <a:t>16(6)</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US" sz="1800" dirty="0" smtClean="0">
                          <a:latin typeface="Times New Roman"/>
                          <a:ea typeface="Calibri"/>
                          <a:cs typeface="Times New Roman"/>
                        </a:rPr>
                        <a:t>5/9</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n-US" sz="1800" dirty="0" smtClean="0">
                          <a:latin typeface="Times New Roman"/>
                          <a:ea typeface="Calibri"/>
                          <a:cs typeface="Times New Roman"/>
                        </a:rPr>
                        <a:t>2/10</a:t>
                      </a:r>
                      <a:endParaRPr lang="en-US" sz="18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Specializations of African fellows</a:t>
            </a:r>
            <a:endParaRPr lang="en-GB" dirty="0"/>
          </a:p>
        </p:txBody>
      </p:sp>
      <p:pic>
        <p:nvPicPr>
          <p:cNvPr id="3" name="Picture 2"/>
          <p:cNvPicPr/>
          <p:nvPr/>
        </p:nvPicPr>
        <p:blipFill>
          <a:blip r:embed="rId3" cstate="screen"/>
          <a:srcRect/>
          <a:stretch>
            <a:fillRect/>
          </a:stretch>
        </p:blipFill>
        <p:spPr bwMode="auto">
          <a:xfrm>
            <a:off x="755576" y="1556793"/>
            <a:ext cx="748883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107504" y="836712"/>
            <a:ext cx="8957185" cy="5435476"/>
            <a:chOff x="72913" y="1422523"/>
            <a:chExt cx="25610947" cy="15541464"/>
          </a:xfrm>
        </p:grpSpPr>
        <p:sp>
          <p:nvSpPr>
            <p:cNvPr id="77" name="Isosceles Triangle 76"/>
            <p:cNvSpPr/>
            <p:nvPr/>
          </p:nvSpPr>
          <p:spPr>
            <a:xfrm>
              <a:off x="3410676" y="16529636"/>
              <a:ext cx="414753" cy="306759"/>
            </a:xfrm>
            <a:prstGeom prst="triangl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2"/>
            <p:cNvPicPr>
              <a:picLocks noChangeAspect="1" noChangeArrowheads="1"/>
            </p:cNvPicPr>
            <p:nvPr/>
          </p:nvPicPr>
          <p:blipFill>
            <a:blip r:embed="rId3" cstate="screen"/>
            <a:srcRect/>
            <a:stretch>
              <a:fillRect/>
            </a:stretch>
          </p:blipFill>
          <p:spPr bwMode="auto">
            <a:xfrm>
              <a:off x="72913" y="1422523"/>
              <a:ext cx="25610947" cy="14622222"/>
            </a:xfrm>
            <a:prstGeom prst="rect">
              <a:avLst/>
            </a:prstGeom>
            <a:solidFill>
              <a:srgbClr val="FFFF00"/>
            </a:solidFill>
            <a:ln w="9525">
              <a:noFill/>
              <a:miter lim="800000"/>
              <a:headEnd/>
              <a:tailEnd/>
            </a:ln>
            <a:effectLst/>
          </p:spPr>
        </p:pic>
        <p:grpSp>
          <p:nvGrpSpPr>
            <p:cNvPr id="79" name="Group 78"/>
            <p:cNvGrpSpPr/>
            <p:nvPr/>
          </p:nvGrpSpPr>
          <p:grpSpPr>
            <a:xfrm>
              <a:off x="5485835" y="3380710"/>
              <a:ext cx="18669999" cy="8321616"/>
              <a:chOff x="5485835" y="3380710"/>
              <a:chExt cx="18669999" cy="8321616"/>
            </a:xfrm>
          </p:grpSpPr>
          <p:sp>
            <p:nvSpPr>
              <p:cNvPr id="90" name="Oval 89"/>
              <p:cNvSpPr>
                <a:spLocks noChangeAspect="1"/>
              </p:cNvSpPr>
              <p:nvPr/>
            </p:nvSpPr>
            <p:spPr>
              <a:xfrm>
                <a:off x="19313532" y="510363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7"/>
              <p:cNvSpPr>
                <a:spLocks noChangeAspect="1"/>
              </p:cNvSpPr>
              <p:nvPr/>
            </p:nvSpPr>
            <p:spPr>
              <a:xfrm>
                <a:off x="11229650" y="774546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14207922" y="9468393"/>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14527022" y="843463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14527022" y="900894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4207922" y="10157565"/>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803425" y="1004270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1336016" y="7860325"/>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11974217" y="774546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11058549" y="739689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13555842" y="10647951"/>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10434225" y="709125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12983367" y="10207715"/>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13139628" y="933854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17292562" y="7860325"/>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17079827" y="694142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9632633" y="5218500"/>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17718029" y="6481982"/>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18675331" y="740087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18994431" y="7286015"/>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18568965" y="797518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7081338" y="6711707"/>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8251375" y="11421047"/>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14420656" y="3380710"/>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5485835" y="6826568"/>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8251375" y="797518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7081338" y="694142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3036374" y="9238668"/>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3870609" y="973801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23248487" y="10344042"/>
                <a:ext cx="285225" cy="2812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2832996" y="1004477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13463354" y="3840157"/>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8939530" y="9942526"/>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18997274" y="7455468"/>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17234577" y="7557721"/>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13190743" y="10318560"/>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23766924" y="9500534"/>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14460842" y="8273494"/>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23455860" y="10318560"/>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23870609" y="10147032"/>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969460" y="6535188"/>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14227624" y="9909547"/>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11013300" y="3467586"/>
                <a:ext cx="414752" cy="306760"/>
              </a:xfrm>
              <a:prstGeom prst="triangl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14046089" y="827349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15412788" y="595944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a:spLocks noChangeAspect="1"/>
            </p:cNvSpPr>
            <p:nvPr/>
          </p:nvSpPr>
          <p:spPr>
            <a:xfrm>
              <a:off x="18599993" y="8090619"/>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14207505" y="8745444"/>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430641" y="7010499"/>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8089632" y="7162899"/>
              <a:ext cx="285225" cy="281279"/>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14999593" y="10195104"/>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8602800" y="8738691"/>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2623329" y="8090619"/>
              <a:ext cx="285225" cy="28127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4"/>
            <p:cNvSpPr txBox="1"/>
            <p:nvPr/>
          </p:nvSpPr>
          <p:spPr>
            <a:xfrm>
              <a:off x="3778929" y="15115956"/>
              <a:ext cx="19182290" cy="1848031"/>
            </a:xfrm>
            <a:prstGeom prst="rect">
              <a:avLst/>
            </a:prstGeom>
            <a:noFill/>
          </p:spPr>
          <p:txBody>
            <a:bodyPr wrap="square" rtlCol="0">
              <a:spAutoFit/>
            </a:bodyPr>
            <a:lstStyle/>
            <a:p>
              <a:r>
                <a:rPr lang="en-US" sz="1200" dirty="0"/>
                <a:t>indicate the countries fellows have come from.</a:t>
              </a:r>
            </a:p>
            <a:p>
              <a:r>
                <a:rPr lang="en-US" sz="1200" dirty="0"/>
                <a:t>Indicate where short courses and conferences sponsored by  UNU-FTP have been held</a:t>
              </a:r>
            </a:p>
            <a:p>
              <a:r>
                <a:rPr lang="en-US" sz="1200" dirty="0"/>
                <a:t>Location of the UNU-FTP</a:t>
              </a:r>
            </a:p>
          </p:txBody>
        </p:sp>
        <p:sp>
          <p:nvSpPr>
            <p:cNvPr id="88" name="Oval 87"/>
            <p:cNvSpPr>
              <a:spLocks noChangeAspect="1"/>
            </p:cNvSpPr>
            <p:nvPr/>
          </p:nvSpPr>
          <p:spPr>
            <a:xfrm>
              <a:off x="3482115" y="15395163"/>
              <a:ext cx="313132" cy="308801"/>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9" name="Oval 88"/>
            <p:cNvSpPr>
              <a:spLocks noChangeAspect="1"/>
            </p:cNvSpPr>
            <p:nvPr/>
          </p:nvSpPr>
          <p:spPr>
            <a:xfrm>
              <a:off x="3482115" y="15909925"/>
              <a:ext cx="313132" cy="308801"/>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ounded Rectangle 67"/>
          <p:cNvSpPr/>
          <p:nvPr/>
        </p:nvSpPr>
        <p:spPr>
          <a:xfrm>
            <a:off x="0" y="1268760"/>
            <a:ext cx="2951312" cy="187220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u="sng" dirty="0" smtClean="0"/>
              <a:t>Tanzania</a:t>
            </a:r>
          </a:p>
          <a:p>
            <a:r>
              <a:rPr lang="en-GB" dirty="0" smtClean="0"/>
              <a:t>*2006 Maintenance and Operation of a Database on Artisanal Fisheries</a:t>
            </a:r>
          </a:p>
          <a:p>
            <a:r>
              <a:rPr lang="en-GB" dirty="0" smtClean="0"/>
              <a:t>*2009 Fisheries Data Collection and Analysis</a:t>
            </a:r>
          </a:p>
          <a:p>
            <a:endParaRPr lang="en-GB" dirty="0"/>
          </a:p>
        </p:txBody>
      </p:sp>
      <p:sp>
        <p:nvSpPr>
          <p:cNvPr id="69" name="Rounded Rectangle 68"/>
          <p:cNvSpPr/>
          <p:nvPr/>
        </p:nvSpPr>
        <p:spPr>
          <a:xfrm>
            <a:off x="179512" y="3789040"/>
            <a:ext cx="2592288" cy="22322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u="sng" dirty="0" smtClean="0"/>
              <a:t>Mozambique</a:t>
            </a:r>
            <a:endParaRPr lang="en-GB" dirty="0" smtClean="0"/>
          </a:p>
          <a:p>
            <a:r>
              <a:rPr lang="en-GB" dirty="0" smtClean="0"/>
              <a:t>*2008 Profitability Assessment in Fisheries and Aquaculture Enterprises</a:t>
            </a:r>
          </a:p>
          <a:p>
            <a:r>
              <a:rPr lang="en-GB" dirty="0" smtClean="0"/>
              <a:t>*2011 Management of Small Aquaculture Enterprises</a:t>
            </a:r>
            <a:endParaRPr lang="en-GB" dirty="0"/>
          </a:p>
        </p:txBody>
      </p:sp>
      <p:sp>
        <p:nvSpPr>
          <p:cNvPr id="71" name="Rounded Rectangle 70"/>
          <p:cNvSpPr/>
          <p:nvPr/>
        </p:nvSpPr>
        <p:spPr>
          <a:xfrm>
            <a:off x="2987824" y="1412776"/>
            <a:ext cx="3059832" cy="42484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u="sng" dirty="0" smtClean="0"/>
              <a:t>Namibia</a:t>
            </a:r>
          </a:p>
          <a:p>
            <a:r>
              <a:rPr lang="en-GB" dirty="0" smtClean="0"/>
              <a:t>*2006 Workshop on Fisheries and Aquaculture in Southern  Africa: development and  Management</a:t>
            </a:r>
          </a:p>
          <a:p>
            <a:r>
              <a:rPr lang="en-GB" dirty="0" smtClean="0"/>
              <a:t>*2008 Profitability Assessment in Fisheries and Aquaculture Enterprises</a:t>
            </a:r>
          </a:p>
          <a:p>
            <a:r>
              <a:rPr lang="en-GB" dirty="0" smtClean="0"/>
              <a:t>*2011 Fish Handling and Quality Management for Deck Officers and Processors</a:t>
            </a:r>
          </a:p>
          <a:p>
            <a:endParaRPr lang="en-GB" dirty="0"/>
          </a:p>
        </p:txBody>
      </p:sp>
      <p:sp>
        <p:nvSpPr>
          <p:cNvPr id="73" name="Rounded Rectangle 72"/>
          <p:cNvSpPr/>
          <p:nvPr/>
        </p:nvSpPr>
        <p:spPr>
          <a:xfrm>
            <a:off x="5652120" y="4653136"/>
            <a:ext cx="3491880" cy="17281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dirty="0" smtClean="0"/>
              <a:t> </a:t>
            </a:r>
            <a:r>
              <a:rPr lang="en-GB" u="sng" dirty="0" smtClean="0"/>
              <a:t>Kenya </a:t>
            </a:r>
          </a:p>
          <a:p>
            <a:r>
              <a:rPr lang="en-GB" dirty="0" smtClean="0"/>
              <a:t>*2008 Fish Inspection and Quality Control: Basic/Advanced</a:t>
            </a:r>
          </a:p>
          <a:p>
            <a:r>
              <a:rPr lang="en-GB" dirty="0" smtClean="0"/>
              <a:t>*2009 Fisheries Data Collection and Analysis</a:t>
            </a:r>
          </a:p>
          <a:p>
            <a:endParaRPr lang="en-GB" dirty="0"/>
          </a:p>
        </p:txBody>
      </p:sp>
      <p:sp>
        <p:nvSpPr>
          <p:cNvPr id="74" name="Rounded Rectangle 73"/>
          <p:cNvSpPr/>
          <p:nvPr/>
        </p:nvSpPr>
        <p:spPr>
          <a:xfrm>
            <a:off x="5796136" y="1124744"/>
            <a:ext cx="3096344" cy="21328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u="sng" dirty="0" smtClean="0"/>
              <a:t>Uganda</a:t>
            </a:r>
          </a:p>
          <a:p>
            <a:r>
              <a:rPr lang="en-GB" dirty="0" smtClean="0"/>
              <a:t>*2009/2010/2011 Sustainable Aquaculture for Extension Officers</a:t>
            </a:r>
          </a:p>
          <a:p>
            <a:r>
              <a:rPr lang="en-GB" dirty="0" smtClean="0"/>
              <a:t>*2011 Quality Management and Fish Processing for Fish Inspectors</a:t>
            </a:r>
            <a:endParaRPr lang="en-GB" dirty="0"/>
          </a:p>
        </p:txBody>
      </p:sp>
      <p:sp>
        <p:nvSpPr>
          <p:cNvPr id="135" name="Title 134"/>
          <p:cNvSpPr>
            <a:spLocks noGrp="1"/>
          </p:cNvSpPr>
          <p:nvPr>
            <p:ph type="title"/>
          </p:nvPr>
        </p:nvSpPr>
        <p:spPr/>
        <p:txBody>
          <a:bodyPr/>
          <a:lstStyle/>
          <a:p>
            <a:r>
              <a:rPr lang="en-GB" dirty="0" smtClean="0"/>
              <a:t>UNU-FTP Countries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ox(in)">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linds(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ox(in)">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ox(in)">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animBg="1"/>
      <p:bldP spid="73"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fisheries </a:t>
            </a:r>
            <a:endParaRPr lang="en-GB" dirty="0"/>
          </a:p>
        </p:txBody>
      </p:sp>
      <p:graphicFrame>
        <p:nvGraphicFramePr>
          <p:cNvPr id="4" name="Object 3"/>
          <p:cNvGraphicFramePr>
            <a:graphicFrameLocks/>
          </p:cNvGraphicFramePr>
          <p:nvPr/>
        </p:nvGraphicFramePr>
        <p:xfrm>
          <a:off x="250825" y="1846263"/>
          <a:ext cx="8393141" cy="48958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9512" y="1556792"/>
            <a:ext cx="1298112" cy="369332"/>
          </a:xfrm>
          <a:prstGeom prst="rect">
            <a:avLst/>
          </a:prstGeom>
          <a:noFill/>
        </p:spPr>
        <p:txBody>
          <a:bodyPr wrap="none" rtlCol="0">
            <a:spAutoFit/>
          </a:bodyPr>
          <a:lstStyle/>
          <a:p>
            <a:r>
              <a:rPr lang="en-GB" dirty="0" smtClean="0"/>
              <a:t>Million tons</a:t>
            </a:r>
            <a:endParaRPr lang="en-GB" dirty="0"/>
          </a:p>
        </p:txBody>
      </p:sp>
      <p:sp>
        <p:nvSpPr>
          <p:cNvPr id="6" name="Rectangle 2"/>
          <p:cNvSpPr>
            <a:spLocks noChangeArrowheads="1"/>
          </p:cNvSpPr>
          <p:nvPr/>
        </p:nvSpPr>
        <p:spPr bwMode="auto">
          <a:xfrm>
            <a:off x="134938" y="6448425"/>
            <a:ext cx="1195906" cy="366767"/>
          </a:xfrm>
          <a:prstGeom prst="rect">
            <a:avLst/>
          </a:prstGeom>
          <a:noFill/>
          <a:ln w="12700">
            <a:noFill/>
            <a:miter lim="800000"/>
            <a:headEnd/>
            <a:tailEnd/>
          </a:ln>
          <a:effectLst/>
        </p:spPr>
        <p:txBody>
          <a:bodyPr wrap="none" lIns="90488" tIns="44450" rIns="90488" bIns="44450">
            <a:spAutoFit/>
          </a:bodyPr>
          <a:lstStyle/>
          <a:p>
            <a:r>
              <a:rPr lang="en-US" sz="1800" dirty="0" smtClean="0">
                <a:solidFill>
                  <a:srgbClr val="000000"/>
                </a:solidFill>
                <a:latin typeface="Arial" pitchFamily="34" charset="0"/>
                <a:cs typeface="Arial" pitchFamily="34" charset="0"/>
              </a:rPr>
              <a:t>FAO stats</a:t>
            </a:r>
            <a:endParaRPr lang="en-US" sz="1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Institutional partners (short course)</a:t>
            </a:r>
            <a:endParaRPr lang="en-GB" dirty="0"/>
          </a:p>
        </p:txBody>
      </p:sp>
      <p:sp>
        <p:nvSpPr>
          <p:cNvPr id="3" name="Content Placeholder 2"/>
          <p:cNvSpPr>
            <a:spLocks noGrp="1"/>
          </p:cNvSpPr>
          <p:nvPr>
            <p:ph idx="1"/>
          </p:nvPr>
        </p:nvSpPr>
        <p:spPr>
          <a:xfrm>
            <a:off x="457200" y="1268760"/>
            <a:ext cx="8229600" cy="5112568"/>
          </a:xfrm>
        </p:spPr>
        <p:txBody>
          <a:bodyPr>
            <a:normAutofit fontScale="85000" lnSpcReduction="20000"/>
          </a:bodyPr>
          <a:lstStyle/>
          <a:p>
            <a:r>
              <a:rPr lang="en-GB" dirty="0" smtClean="0"/>
              <a:t>Mozambique:</a:t>
            </a:r>
          </a:p>
          <a:p>
            <a:pPr lvl="1"/>
            <a:r>
              <a:rPr lang="en-GB" dirty="0" smtClean="0"/>
              <a:t>National Institute for Aquaculture Development</a:t>
            </a:r>
          </a:p>
          <a:p>
            <a:pPr lvl="1"/>
            <a:r>
              <a:rPr lang="en-GB" dirty="0" smtClean="0"/>
              <a:t>Eduardo </a:t>
            </a:r>
            <a:r>
              <a:rPr lang="en-GB" dirty="0" err="1" smtClean="0"/>
              <a:t>Mondlane</a:t>
            </a:r>
            <a:r>
              <a:rPr lang="en-GB" dirty="0" smtClean="0"/>
              <a:t> University</a:t>
            </a:r>
          </a:p>
          <a:p>
            <a:pPr lvl="1"/>
            <a:r>
              <a:rPr lang="en-GB" dirty="0" err="1" smtClean="0"/>
              <a:t>Polithecnica</a:t>
            </a:r>
            <a:r>
              <a:rPr lang="en-GB" dirty="0" smtClean="0"/>
              <a:t> University</a:t>
            </a:r>
          </a:p>
          <a:p>
            <a:r>
              <a:rPr lang="en-GB" dirty="0" smtClean="0"/>
              <a:t>Uganda:</a:t>
            </a:r>
          </a:p>
          <a:p>
            <a:pPr lvl="1"/>
            <a:r>
              <a:rPr lang="en-GB" dirty="0" err="1" smtClean="0"/>
              <a:t>Makerere</a:t>
            </a:r>
            <a:r>
              <a:rPr lang="en-GB" dirty="0" smtClean="0"/>
              <a:t> University</a:t>
            </a:r>
          </a:p>
          <a:p>
            <a:pPr lvl="1"/>
            <a:r>
              <a:rPr lang="en-GB" dirty="0" smtClean="0"/>
              <a:t>Fisheries Training Institute</a:t>
            </a:r>
          </a:p>
          <a:p>
            <a:r>
              <a:rPr lang="en-GB" dirty="0" smtClean="0"/>
              <a:t>Namibia:</a:t>
            </a:r>
          </a:p>
          <a:p>
            <a:pPr lvl="1"/>
            <a:r>
              <a:rPr lang="en-GB" dirty="0" smtClean="0"/>
              <a:t>NAMFI</a:t>
            </a:r>
          </a:p>
          <a:p>
            <a:pPr lvl="1"/>
            <a:r>
              <a:rPr lang="en-GB" dirty="0" smtClean="0"/>
              <a:t>University of Namibia</a:t>
            </a:r>
          </a:p>
          <a:p>
            <a:r>
              <a:rPr lang="en-GB" dirty="0" smtClean="0"/>
              <a:t>Kenya:</a:t>
            </a:r>
          </a:p>
          <a:p>
            <a:pPr lvl="1"/>
            <a:r>
              <a:rPr lang="en-GB" dirty="0" err="1" smtClean="0"/>
              <a:t>Moi</a:t>
            </a:r>
            <a:r>
              <a:rPr lang="en-GB" dirty="0" smtClean="0"/>
              <a:t> University</a:t>
            </a:r>
          </a:p>
          <a:p>
            <a:r>
              <a:rPr lang="en-GB" dirty="0" smtClean="0"/>
              <a:t>Ministries and Departments of Fisheries</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UNU-FTP and sub-Sahara cooperation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Over 100 trained fisheries professionals, which many cooperate cross-cultural and cross boundaries</a:t>
            </a:r>
          </a:p>
          <a:p>
            <a:r>
              <a:rPr lang="en-GB" dirty="0" smtClean="0"/>
              <a:t>Over 100 research projects on topics of great relevance to sub-Saharan countries </a:t>
            </a:r>
          </a:p>
          <a:p>
            <a:r>
              <a:rPr lang="en-GB" dirty="0" smtClean="0"/>
              <a:t>Leaders in fisheries</a:t>
            </a:r>
          </a:p>
          <a:p>
            <a:r>
              <a:rPr lang="en-GB" dirty="0" smtClean="0"/>
              <a:t>12 training courses since 2006 (directly affecting about 400 professionals)</a:t>
            </a:r>
          </a:p>
          <a:p>
            <a:r>
              <a:rPr lang="en-GB" dirty="0" smtClean="0"/>
              <a:t>Cooperation and networking of key fisheries institutes and universities</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rimming.jpg"/>
          <p:cNvPicPr>
            <a:picLocks noChangeAspect="1"/>
          </p:cNvPicPr>
          <p:nvPr/>
        </p:nvPicPr>
        <p:blipFill>
          <a:blip r:embed="rId2" cstate="screen"/>
          <a:stretch>
            <a:fillRect/>
          </a:stretch>
        </p:blipFill>
        <p:spPr>
          <a:xfrm>
            <a:off x="3177359" y="4857484"/>
            <a:ext cx="2437189" cy="2000516"/>
          </a:xfrm>
          <a:prstGeom prst="rect">
            <a:avLst/>
          </a:prstGeom>
        </p:spPr>
      </p:pic>
      <p:pic>
        <p:nvPicPr>
          <p:cNvPr id="8" name="Picture 7" descr="cod gutted.jpg"/>
          <p:cNvPicPr>
            <a:picLocks noChangeAspect="1"/>
          </p:cNvPicPr>
          <p:nvPr/>
        </p:nvPicPr>
        <p:blipFill>
          <a:blip r:embed="rId3" cstate="screen"/>
          <a:stretch>
            <a:fillRect/>
          </a:stretch>
        </p:blipFill>
        <p:spPr>
          <a:xfrm>
            <a:off x="5434142" y="369166"/>
            <a:ext cx="2532567" cy="1680532"/>
          </a:xfrm>
          <a:prstGeom prst="rect">
            <a:avLst/>
          </a:prstGeom>
        </p:spPr>
      </p:pic>
      <p:sp>
        <p:nvSpPr>
          <p:cNvPr id="2" name="Title 1"/>
          <p:cNvSpPr>
            <a:spLocks noGrp="1"/>
          </p:cNvSpPr>
          <p:nvPr>
            <p:ph type="title"/>
          </p:nvPr>
        </p:nvSpPr>
        <p:spPr>
          <a:xfrm>
            <a:off x="1547664" y="189176"/>
            <a:ext cx="7095372" cy="554753"/>
          </a:xfrm>
        </p:spPr>
        <p:txBody>
          <a:bodyPr>
            <a:normAutofit fontScale="90000"/>
          </a:bodyPr>
          <a:lstStyle/>
          <a:p>
            <a:pPr algn="l"/>
            <a:r>
              <a:rPr lang="en-US" dirty="0" smtClean="0">
                <a:solidFill>
                  <a:srgbClr val="0000FF"/>
                </a:solidFill>
              </a:rPr>
              <a:t>Thank you</a:t>
            </a:r>
            <a:endParaRPr lang="en-US" dirty="0">
              <a:solidFill>
                <a:srgbClr val="0000FF"/>
              </a:solidFill>
            </a:endParaRPr>
          </a:p>
        </p:txBody>
      </p:sp>
      <p:pic>
        <p:nvPicPr>
          <p:cNvPr id="1026" name="Picture 2"/>
          <p:cNvPicPr>
            <a:picLocks noChangeAspect="1" noChangeArrowheads="1"/>
          </p:cNvPicPr>
          <p:nvPr/>
        </p:nvPicPr>
        <p:blipFill>
          <a:blip r:embed="rId4" cstate="screen"/>
          <a:srcRect/>
          <a:stretch>
            <a:fillRect/>
          </a:stretch>
        </p:blipFill>
        <p:spPr bwMode="auto">
          <a:xfrm>
            <a:off x="0" y="831998"/>
            <a:ext cx="5713069" cy="3294900"/>
          </a:xfrm>
          <a:prstGeom prst="rect">
            <a:avLst/>
          </a:prstGeom>
          <a:noFill/>
          <a:ln w="9525">
            <a:noFill/>
            <a:miter lim="800000"/>
            <a:headEnd/>
            <a:tailEnd/>
          </a:ln>
        </p:spPr>
      </p:pic>
      <p:pic>
        <p:nvPicPr>
          <p:cNvPr id="9" name="Picture 8" descr="fish in tubes.jpg"/>
          <p:cNvPicPr>
            <a:picLocks noChangeAspect="1"/>
          </p:cNvPicPr>
          <p:nvPr/>
        </p:nvPicPr>
        <p:blipFill>
          <a:blip r:embed="rId5" cstate="screen"/>
          <a:stretch>
            <a:fillRect/>
          </a:stretch>
        </p:blipFill>
        <p:spPr>
          <a:xfrm>
            <a:off x="6042712" y="1860514"/>
            <a:ext cx="2772772" cy="2270203"/>
          </a:xfrm>
          <a:prstGeom prst="rect">
            <a:avLst/>
          </a:prstGeom>
        </p:spPr>
      </p:pic>
      <p:pic>
        <p:nvPicPr>
          <p:cNvPr id="10" name="Picture 9" descr="qim.jpg"/>
          <p:cNvPicPr>
            <a:picLocks noChangeAspect="1"/>
          </p:cNvPicPr>
          <p:nvPr/>
        </p:nvPicPr>
        <p:blipFill>
          <a:blip r:embed="rId6" cstate="screen"/>
          <a:stretch>
            <a:fillRect/>
          </a:stretch>
        </p:blipFill>
        <p:spPr>
          <a:xfrm>
            <a:off x="4926999" y="3840406"/>
            <a:ext cx="3439176" cy="2235295"/>
          </a:xfrm>
          <a:prstGeom prst="rect">
            <a:avLst/>
          </a:prstGeom>
        </p:spPr>
      </p:pic>
      <p:pic>
        <p:nvPicPr>
          <p:cNvPr id="12" name="Picture 11" descr="blue mussel eaten.jpg"/>
          <p:cNvPicPr>
            <a:picLocks noChangeAspect="1"/>
          </p:cNvPicPr>
          <p:nvPr/>
        </p:nvPicPr>
        <p:blipFill>
          <a:blip r:embed="rId7" cstate="screen"/>
          <a:stretch>
            <a:fillRect/>
          </a:stretch>
        </p:blipFill>
        <p:spPr>
          <a:xfrm>
            <a:off x="616293" y="4997486"/>
            <a:ext cx="2613078" cy="15687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Stocks utilization</a:t>
            </a:r>
            <a:endParaRPr lang="en-GB" dirty="0"/>
          </a:p>
        </p:txBody>
      </p:sp>
      <p:pic>
        <p:nvPicPr>
          <p:cNvPr id="1027" name="Picture 3"/>
          <p:cNvPicPr>
            <a:picLocks noChangeAspect="1" noChangeArrowheads="1"/>
          </p:cNvPicPr>
          <p:nvPr/>
        </p:nvPicPr>
        <p:blipFill>
          <a:blip r:embed="rId3" cstate="screen"/>
          <a:srcRect/>
          <a:stretch>
            <a:fillRect/>
          </a:stretch>
        </p:blipFill>
        <p:spPr bwMode="auto">
          <a:xfrm>
            <a:off x="752916" y="1340768"/>
            <a:ext cx="7347476" cy="3926864"/>
          </a:xfrm>
          <a:prstGeom prst="rect">
            <a:avLst/>
          </a:prstGeom>
          <a:noFill/>
          <a:ln w="9525">
            <a:noFill/>
            <a:miter lim="800000"/>
            <a:headEnd/>
            <a:tailEnd/>
          </a:ln>
        </p:spPr>
      </p:pic>
      <p:sp>
        <p:nvSpPr>
          <p:cNvPr id="5" name="TextBox 4"/>
          <p:cNvSpPr txBox="1"/>
          <p:nvPr/>
        </p:nvSpPr>
        <p:spPr>
          <a:xfrm>
            <a:off x="6084168" y="5445224"/>
            <a:ext cx="2128596" cy="369332"/>
          </a:xfrm>
          <a:prstGeom prst="rect">
            <a:avLst/>
          </a:prstGeom>
          <a:noFill/>
        </p:spPr>
        <p:txBody>
          <a:bodyPr wrap="none" rtlCol="0">
            <a:spAutoFit/>
          </a:bodyPr>
          <a:lstStyle/>
          <a:p>
            <a:r>
              <a:rPr lang="en-GB" dirty="0" smtClean="0"/>
              <a:t>Of researched stocks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Catch in east and west Africa</a:t>
            </a:r>
            <a:endParaRPr lang="en-GB" dirty="0"/>
          </a:p>
        </p:txBody>
      </p:sp>
      <p:pic>
        <p:nvPicPr>
          <p:cNvPr id="4098" name="Picture 2"/>
          <p:cNvPicPr>
            <a:picLocks noChangeAspect="1" noChangeArrowheads="1"/>
          </p:cNvPicPr>
          <p:nvPr/>
        </p:nvPicPr>
        <p:blipFill>
          <a:blip r:embed="rId3" cstate="screen"/>
          <a:srcRect/>
          <a:stretch>
            <a:fillRect/>
          </a:stretch>
        </p:blipFill>
        <p:spPr bwMode="auto">
          <a:xfrm>
            <a:off x="251520" y="2132856"/>
            <a:ext cx="4689662" cy="2822872"/>
          </a:xfrm>
          <a:prstGeom prst="rect">
            <a:avLst/>
          </a:prstGeom>
          <a:noFill/>
          <a:ln w="9525">
            <a:noFill/>
            <a:miter lim="800000"/>
            <a:headEnd/>
            <a:tailEnd/>
          </a:ln>
          <a:effectLst/>
        </p:spPr>
      </p:pic>
      <p:sp>
        <p:nvSpPr>
          <p:cNvPr id="4" name="TextBox 3"/>
          <p:cNvSpPr txBox="1"/>
          <p:nvPr/>
        </p:nvSpPr>
        <p:spPr>
          <a:xfrm>
            <a:off x="755576" y="1772816"/>
            <a:ext cx="3755387" cy="369332"/>
          </a:xfrm>
          <a:prstGeom prst="rect">
            <a:avLst/>
          </a:prstGeom>
          <a:noFill/>
        </p:spPr>
        <p:txBody>
          <a:bodyPr wrap="none" rtlCol="0">
            <a:spAutoFit/>
          </a:bodyPr>
          <a:lstStyle/>
          <a:p>
            <a:r>
              <a:rPr lang="en-GB" dirty="0" smtClean="0"/>
              <a:t>Catch of major west African countries</a:t>
            </a:r>
            <a:endParaRPr lang="en-GB" dirty="0"/>
          </a:p>
        </p:txBody>
      </p:sp>
      <p:grpSp>
        <p:nvGrpSpPr>
          <p:cNvPr id="7" name="Group 6"/>
          <p:cNvGrpSpPr/>
          <p:nvPr/>
        </p:nvGrpSpPr>
        <p:grpSpPr>
          <a:xfrm>
            <a:off x="4211960" y="3645024"/>
            <a:ext cx="4608512" cy="3053457"/>
            <a:chOff x="4211960" y="3645024"/>
            <a:chExt cx="4608512" cy="3053457"/>
          </a:xfrm>
        </p:grpSpPr>
        <p:pic>
          <p:nvPicPr>
            <p:cNvPr id="4099" name="Picture 3"/>
            <p:cNvPicPr>
              <a:picLocks noChangeAspect="1" noChangeArrowheads="1"/>
            </p:cNvPicPr>
            <p:nvPr/>
          </p:nvPicPr>
          <p:blipFill>
            <a:blip r:embed="rId4" cstate="screen"/>
            <a:srcRect/>
            <a:stretch>
              <a:fillRect/>
            </a:stretch>
          </p:blipFill>
          <p:spPr bwMode="auto">
            <a:xfrm>
              <a:off x="4211960" y="3933056"/>
              <a:ext cx="4594225" cy="2765425"/>
            </a:xfrm>
            <a:prstGeom prst="rect">
              <a:avLst/>
            </a:prstGeom>
            <a:noFill/>
            <a:ln w="9525">
              <a:noFill/>
              <a:miter lim="800000"/>
              <a:headEnd/>
              <a:tailEnd/>
            </a:ln>
            <a:effectLst/>
          </p:spPr>
        </p:pic>
        <p:sp>
          <p:nvSpPr>
            <p:cNvPr id="6" name="TextBox 5"/>
            <p:cNvSpPr txBox="1"/>
            <p:nvPr/>
          </p:nvSpPr>
          <p:spPr>
            <a:xfrm>
              <a:off x="4211960" y="3645024"/>
              <a:ext cx="4608512" cy="369332"/>
            </a:xfrm>
            <a:prstGeom prst="rect">
              <a:avLst/>
            </a:prstGeom>
            <a:solidFill>
              <a:schemeClr val="bg1"/>
            </a:solidFill>
          </p:spPr>
          <p:txBody>
            <a:bodyPr wrap="square" rtlCol="0">
              <a:spAutoFit/>
            </a:bodyPr>
            <a:lstStyle/>
            <a:p>
              <a:r>
                <a:rPr lang="en-GB" dirty="0" smtClean="0"/>
                <a:t>Catch (inland) of some east African countries</a:t>
              </a:r>
              <a:endParaRPr lang="en-GB" dirty="0"/>
            </a:p>
          </p:txBody>
        </p:sp>
      </p:grpSp>
      <p:grpSp>
        <p:nvGrpSpPr>
          <p:cNvPr id="10" name="Group 9"/>
          <p:cNvGrpSpPr/>
          <p:nvPr/>
        </p:nvGrpSpPr>
        <p:grpSpPr>
          <a:xfrm>
            <a:off x="1547664" y="1556792"/>
            <a:ext cx="6645275" cy="3888432"/>
            <a:chOff x="1249363" y="1700808"/>
            <a:chExt cx="6645275" cy="3888432"/>
          </a:xfrm>
        </p:grpSpPr>
        <p:pic>
          <p:nvPicPr>
            <p:cNvPr id="4100" name="Picture 4"/>
            <p:cNvPicPr>
              <a:picLocks noChangeAspect="1" noChangeArrowheads="1"/>
            </p:cNvPicPr>
            <p:nvPr/>
          </p:nvPicPr>
          <p:blipFill>
            <a:blip r:embed="rId5" cstate="screen"/>
            <a:srcRect/>
            <a:stretch>
              <a:fillRect/>
            </a:stretch>
          </p:blipFill>
          <p:spPr bwMode="auto">
            <a:xfrm>
              <a:off x="1249363" y="2046288"/>
              <a:ext cx="6645275" cy="3542952"/>
            </a:xfrm>
            <a:prstGeom prst="rect">
              <a:avLst/>
            </a:prstGeom>
            <a:noFill/>
            <a:ln w="9525">
              <a:noFill/>
              <a:miter lim="800000"/>
              <a:headEnd/>
              <a:tailEnd/>
            </a:ln>
            <a:effectLst/>
          </p:spPr>
        </p:pic>
        <p:sp>
          <p:nvSpPr>
            <p:cNvPr id="9" name="TextBox 8"/>
            <p:cNvSpPr txBox="1"/>
            <p:nvPr/>
          </p:nvSpPr>
          <p:spPr>
            <a:xfrm>
              <a:off x="1249363" y="1700808"/>
              <a:ext cx="6624735" cy="369332"/>
            </a:xfrm>
            <a:prstGeom prst="rect">
              <a:avLst/>
            </a:prstGeom>
            <a:solidFill>
              <a:schemeClr val="bg1"/>
            </a:solidFill>
          </p:spPr>
          <p:txBody>
            <a:bodyPr wrap="square" rtlCol="0">
              <a:spAutoFit/>
            </a:bodyPr>
            <a:lstStyle/>
            <a:p>
              <a:pPr algn="ctr"/>
              <a:r>
                <a:rPr lang="en-GB" dirty="0" smtClean="0"/>
                <a:t>Catch (inland – L.V.) of Kenya, Uganda, Tanzania</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r>
              <a:rPr lang="en-GB" sz="3600" dirty="0" smtClean="0"/>
              <a:t>Net export of agriculture commodities from developing countries</a:t>
            </a:r>
            <a:endParaRPr lang="en-GB" sz="3600" dirty="0"/>
          </a:p>
        </p:txBody>
      </p:sp>
      <p:pic>
        <p:nvPicPr>
          <p:cNvPr id="2050" name="Picture 2"/>
          <p:cNvPicPr>
            <a:picLocks noChangeAspect="1" noChangeArrowheads="1"/>
          </p:cNvPicPr>
          <p:nvPr/>
        </p:nvPicPr>
        <p:blipFill>
          <a:blip r:embed="rId3" cstate="screen"/>
          <a:srcRect/>
          <a:stretch>
            <a:fillRect/>
          </a:stretch>
        </p:blipFill>
        <p:spPr bwMode="auto">
          <a:xfrm>
            <a:off x="971600" y="2119313"/>
            <a:ext cx="7655365" cy="3942370"/>
          </a:xfrm>
          <a:prstGeom prst="rect">
            <a:avLst/>
          </a:prstGeom>
          <a:noFill/>
          <a:ln w="9525">
            <a:noFill/>
            <a:miter lim="800000"/>
            <a:headEnd/>
            <a:tailEnd/>
          </a:ln>
        </p:spPr>
      </p:pic>
      <p:sp>
        <p:nvSpPr>
          <p:cNvPr id="4" name="Right Brace 3"/>
          <p:cNvSpPr/>
          <p:nvPr/>
        </p:nvSpPr>
        <p:spPr>
          <a:xfrm rot="5400000">
            <a:off x="2915816" y="5301208"/>
            <a:ext cx="360040" cy="2088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rot="5400000">
            <a:off x="1475656" y="6093296"/>
            <a:ext cx="288032"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Africa exporter of fish</a:t>
            </a:r>
            <a:endParaRPr lang="en-GB" dirty="0"/>
          </a:p>
        </p:txBody>
      </p:sp>
      <p:pic>
        <p:nvPicPr>
          <p:cNvPr id="3074" name="Picture 2"/>
          <p:cNvPicPr>
            <a:picLocks noChangeAspect="1" noChangeArrowheads="1"/>
          </p:cNvPicPr>
          <p:nvPr/>
        </p:nvPicPr>
        <p:blipFill>
          <a:blip r:embed="rId3" cstate="screen"/>
          <a:srcRect/>
          <a:stretch>
            <a:fillRect/>
          </a:stretch>
        </p:blipFill>
        <p:spPr bwMode="auto">
          <a:xfrm>
            <a:off x="0" y="2492896"/>
            <a:ext cx="5024700" cy="2304256"/>
          </a:xfrm>
          <a:prstGeom prst="rect">
            <a:avLst/>
          </a:prstGeom>
          <a:noFill/>
          <a:ln w="9525">
            <a:noFill/>
            <a:miter lim="800000"/>
            <a:headEnd/>
            <a:tailEnd/>
          </a:ln>
        </p:spPr>
      </p:pic>
      <p:sp>
        <p:nvSpPr>
          <p:cNvPr id="4" name="TextBox 3"/>
          <p:cNvSpPr txBox="1"/>
          <p:nvPr/>
        </p:nvSpPr>
        <p:spPr>
          <a:xfrm>
            <a:off x="179512" y="6021288"/>
            <a:ext cx="1550168" cy="646331"/>
          </a:xfrm>
          <a:prstGeom prst="rect">
            <a:avLst/>
          </a:prstGeom>
          <a:noFill/>
        </p:spPr>
        <p:txBody>
          <a:bodyPr wrap="none" rtlCol="0">
            <a:spAutoFit/>
          </a:bodyPr>
          <a:lstStyle/>
          <a:p>
            <a:r>
              <a:rPr lang="en-GB" dirty="0" smtClean="0"/>
              <a:t>Quantity:</a:t>
            </a:r>
          </a:p>
          <a:p>
            <a:r>
              <a:rPr lang="en-GB" dirty="0"/>
              <a:t>e</a:t>
            </a:r>
            <a:r>
              <a:rPr lang="en-GB" dirty="0" smtClean="0"/>
              <a:t>xport&lt;import</a:t>
            </a:r>
            <a:endParaRPr lang="en-GB" dirty="0"/>
          </a:p>
        </p:txBody>
      </p:sp>
      <p:sp>
        <p:nvSpPr>
          <p:cNvPr id="5" name="TextBox 4"/>
          <p:cNvSpPr txBox="1"/>
          <p:nvPr/>
        </p:nvSpPr>
        <p:spPr>
          <a:xfrm>
            <a:off x="251520" y="5445224"/>
            <a:ext cx="1550168" cy="646331"/>
          </a:xfrm>
          <a:prstGeom prst="rect">
            <a:avLst/>
          </a:prstGeom>
          <a:noFill/>
        </p:spPr>
        <p:txBody>
          <a:bodyPr wrap="none" rtlCol="0">
            <a:spAutoFit/>
          </a:bodyPr>
          <a:lstStyle/>
          <a:p>
            <a:r>
              <a:rPr lang="en-GB" dirty="0" smtClean="0"/>
              <a:t>Value:</a:t>
            </a:r>
          </a:p>
          <a:p>
            <a:r>
              <a:rPr lang="en-GB" dirty="0" smtClean="0"/>
              <a:t>export&gt;import</a:t>
            </a:r>
            <a:endParaRPr lang="en-GB" dirty="0"/>
          </a:p>
        </p:txBody>
      </p:sp>
      <p:sp>
        <p:nvSpPr>
          <p:cNvPr id="6" name="TextBox 5"/>
          <p:cNvSpPr txBox="1"/>
          <p:nvPr/>
        </p:nvSpPr>
        <p:spPr>
          <a:xfrm>
            <a:off x="0" y="2060848"/>
            <a:ext cx="4787464" cy="369332"/>
          </a:xfrm>
          <a:prstGeom prst="rect">
            <a:avLst/>
          </a:prstGeom>
          <a:noFill/>
        </p:spPr>
        <p:txBody>
          <a:bodyPr wrap="none" rtlCol="0">
            <a:spAutoFit/>
          </a:bodyPr>
          <a:lstStyle/>
          <a:p>
            <a:r>
              <a:rPr lang="en-GB" dirty="0" smtClean="0"/>
              <a:t>Net exported in value (million US$) over 2 billion</a:t>
            </a:r>
            <a:endParaRPr lang="en-GB" dirty="0"/>
          </a:p>
        </p:txBody>
      </p:sp>
      <p:sp>
        <p:nvSpPr>
          <p:cNvPr id="7" name="TextBox 6"/>
          <p:cNvSpPr txBox="1"/>
          <p:nvPr/>
        </p:nvSpPr>
        <p:spPr>
          <a:xfrm>
            <a:off x="2483768" y="5805264"/>
            <a:ext cx="1967398" cy="646331"/>
          </a:xfrm>
          <a:prstGeom prst="rect">
            <a:avLst/>
          </a:prstGeom>
          <a:noFill/>
          <a:ln>
            <a:solidFill>
              <a:srgbClr val="002060"/>
            </a:solidFill>
          </a:ln>
        </p:spPr>
        <p:txBody>
          <a:bodyPr wrap="none" rtlCol="0">
            <a:spAutoFit/>
          </a:bodyPr>
          <a:lstStyle/>
          <a:p>
            <a:r>
              <a:rPr lang="en-GB" dirty="0" smtClean="0"/>
              <a:t>Increasing demand</a:t>
            </a:r>
          </a:p>
          <a:p>
            <a:r>
              <a:rPr lang="en-GB" dirty="0" smtClean="0"/>
              <a:t>Higher prices</a:t>
            </a:r>
            <a:endParaRPr lang="en-GB" dirty="0"/>
          </a:p>
        </p:txBody>
      </p:sp>
      <p:pic>
        <p:nvPicPr>
          <p:cNvPr id="3075" name="Picture 3"/>
          <p:cNvPicPr>
            <a:picLocks noChangeAspect="1" noChangeArrowheads="1"/>
          </p:cNvPicPr>
          <p:nvPr/>
        </p:nvPicPr>
        <p:blipFill>
          <a:blip r:embed="rId4" cstate="screen"/>
          <a:srcRect/>
          <a:stretch>
            <a:fillRect/>
          </a:stretch>
        </p:blipFill>
        <p:spPr bwMode="auto">
          <a:xfrm>
            <a:off x="4860032" y="2996952"/>
            <a:ext cx="41148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Aquaculture</a:t>
            </a:r>
            <a:endParaRPr lang="en-GB" dirty="0"/>
          </a:p>
        </p:txBody>
      </p:sp>
      <p:sp>
        <p:nvSpPr>
          <p:cNvPr id="4" name="Text Placeholder 3"/>
          <p:cNvSpPr>
            <a:spLocks noGrp="1"/>
          </p:cNvSpPr>
          <p:nvPr>
            <p:ph type="body" idx="1"/>
          </p:nvPr>
        </p:nvSpPr>
        <p:spPr/>
        <p:txBody>
          <a:bodyPr/>
          <a:lstStyle/>
          <a:p>
            <a:endParaRPr lang="en-GB"/>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r>
              <a:rPr lang="en-GB" dirty="0" smtClean="0"/>
              <a:t>4-fold increase in sub-Saharan Africa</a:t>
            </a:r>
          </a:p>
          <a:p>
            <a:r>
              <a:rPr lang="en-GB" dirty="0" smtClean="0"/>
              <a:t>2-fold increase in Asia</a:t>
            </a:r>
          </a:p>
          <a:p>
            <a:r>
              <a:rPr lang="en-GB" dirty="0" smtClean="0"/>
              <a:t>No increase in Europe</a:t>
            </a:r>
            <a:endParaRPr lang="en-GB" dirty="0"/>
          </a:p>
        </p:txBody>
      </p:sp>
      <p:pic>
        <p:nvPicPr>
          <p:cNvPr id="8" name="Picture 2"/>
          <p:cNvPicPr>
            <a:picLocks noGrp="1" noChangeAspect="1" noChangeArrowheads="1"/>
          </p:cNvPicPr>
          <p:nvPr>
            <p:ph sz="half" idx="2"/>
          </p:nvPr>
        </p:nvPicPr>
        <p:blipFill>
          <a:blip r:embed="rId3" cstate="screen"/>
          <a:srcRect/>
          <a:stretch>
            <a:fillRect/>
          </a:stretch>
        </p:blipFill>
        <p:spPr bwMode="auto">
          <a:xfrm>
            <a:off x="71574" y="2276872"/>
            <a:ext cx="4425814"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Sustainable fisheries</a:t>
            </a:r>
            <a:br>
              <a:rPr lang="en-GB" dirty="0" smtClean="0"/>
            </a:br>
            <a:r>
              <a:rPr lang="en-GB" dirty="0" smtClean="0"/>
              <a:t>“</a:t>
            </a:r>
            <a:r>
              <a:rPr lang="en-GB" sz="3200" dirty="0" smtClean="0"/>
              <a:t>whatever that means!!”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Ecological, sociological, and economical sustainability</a:t>
            </a:r>
          </a:p>
          <a:p>
            <a:r>
              <a:rPr lang="en-GB" dirty="0" smtClean="0"/>
              <a:t>Better information about fisheries</a:t>
            </a:r>
          </a:p>
          <a:p>
            <a:pPr lvl="1"/>
            <a:r>
              <a:rPr lang="en-GB" dirty="0" smtClean="0"/>
              <a:t>Catch statistics</a:t>
            </a:r>
          </a:p>
          <a:p>
            <a:pPr lvl="1"/>
            <a:r>
              <a:rPr lang="en-GB" dirty="0" smtClean="0"/>
              <a:t>Production numbers/capacity</a:t>
            </a:r>
          </a:p>
          <a:p>
            <a:pPr lvl="1"/>
            <a:r>
              <a:rPr lang="en-GB" dirty="0" smtClean="0"/>
              <a:t>Monitoring and Surveillance</a:t>
            </a:r>
          </a:p>
          <a:p>
            <a:r>
              <a:rPr lang="en-GB" dirty="0" smtClean="0"/>
              <a:t>Information for fisheries management</a:t>
            </a:r>
          </a:p>
          <a:p>
            <a:r>
              <a:rPr lang="en-GB" dirty="0" smtClean="0"/>
              <a:t>Master/strategic plan for fisheries</a:t>
            </a:r>
          </a:p>
          <a:p>
            <a:r>
              <a:rPr lang="en-GB" dirty="0" smtClean="0"/>
              <a:t>Stronger  fisheries institutes (improved capacity)</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UNU and UNU-FTP</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Recognition of economical and ecological aspects of fisheries</a:t>
            </a:r>
          </a:p>
          <a:p>
            <a:pPr lvl="1"/>
            <a:r>
              <a:rPr lang="en-GB" dirty="0" smtClean="0"/>
              <a:t>UNCLOS in 1982</a:t>
            </a:r>
          </a:p>
          <a:p>
            <a:pPr lvl="1"/>
            <a:r>
              <a:rPr lang="en-GB" dirty="0" smtClean="0"/>
              <a:t>Expansion of EEZ to 200 nm</a:t>
            </a:r>
          </a:p>
          <a:p>
            <a:pPr lvl="1"/>
            <a:r>
              <a:rPr lang="en-GB" dirty="0" smtClean="0"/>
              <a:t>Convention on biological diversity (Rio 1992)</a:t>
            </a:r>
          </a:p>
          <a:p>
            <a:pPr lvl="1"/>
            <a:r>
              <a:rPr lang="en-GB" dirty="0" smtClean="0"/>
              <a:t>FAO code of conduct for resp. fisheries (1995)</a:t>
            </a:r>
          </a:p>
          <a:p>
            <a:r>
              <a:rPr lang="en-GB" dirty="0" smtClean="0"/>
              <a:t>Recognition of growing problems in fisheries</a:t>
            </a:r>
          </a:p>
          <a:p>
            <a:r>
              <a:rPr lang="en-GB" dirty="0" smtClean="0"/>
              <a:t>Recognition of potential of fisheries for developing countries</a:t>
            </a:r>
          </a:p>
          <a:p>
            <a:r>
              <a:rPr lang="en-GB" dirty="0" smtClean="0"/>
              <a:t>Recognition of needs to improve institutional capacity</a:t>
            </a:r>
          </a:p>
          <a:p>
            <a:r>
              <a:rPr lang="en-GB" dirty="0" smtClean="0"/>
              <a:t>UNU-FTP was established in 1998 in Iceland</a:t>
            </a:r>
          </a:p>
          <a:p>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12th WaterNet/WARFSA/GWP Symposium&amp;#x0D;&amp;#x0A;Special session&amp;#x0D;&amp;#x0A;Research and capacity development on water resources management &quot;/&gt;&lt;property id=&quot;20307&quot; value=&quot;256&quot;/&gt;&lt;/object&gt;&lt;object type=&quot;3&quot; unique_id=&quot;10005&quot;&gt;&lt;property id=&quot;20148&quot; value=&quot;5&quot;/&gt;&lt;property id=&quot;20300&quot; value=&quot;Slide 2 - &amp;quot;World fisheries &amp;quot;&quot;/&gt;&lt;property id=&quot;20307&quot; value=&quot;257&quot;/&gt;&lt;/object&gt;&lt;object type=&quot;3&quot; unique_id=&quot;10006&quot;&gt;&lt;property id=&quot;20148&quot; value=&quot;5&quot;/&gt;&lt;property id=&quot;20300&quot; value=&quot;Slide 3 - &amp;quot;Stocks utilization&amp;quot;&quot;/&gt;&lt;property id=&quot;20307&quot; value=&quot;258&quot;/&gt;&lt;/object&gt;&lt;object type=&quot;3&quot; unique_id=&quot;10007&quot;&gt;&lt;property id=&quot;20148&quot; value=&quot;5&quot;/&gt;&lt;property id=&quot;20300&quot; value=&quot;Slide 4 - &amp;quot;Catch in east and west Africa&amp;quot;&quot;/&gt;&lt;property id=&quot;20307&quot; value=&quot;261&quot;/&gt;&lt;/object&gt;&lt;object type=&quot;3&quot; unique_id=&quot;10008&quot;&gt;&lt;property id=&quot;20148&quot; value=&quot;5&quot;/&gt;&lt;property id=&quot;20300&quot; value=&quot;Slide 5 - &amp;quot;Net export of agriculture commodities from developing countries&amp;quot;&quot;/&gt;&lt;property id=&quot;20307&quot; value=&quot;259&quot;/&gt;&lt;/object&gt;&lt;object type=&quot;3&quot; unique_id=&quot;10009&quot;&gt;&lt;property id=&quot;20148&quot; value=&quot;5&quot;/&gt;&lt;property id=&quot;20300&quot; value=&quot;Slide 6 - &amp;quot;Africa exporter of fish&amp;quot;&quot;/&gt;&lt;property id=&quot;20307&quot; value=&quot;260&quot;/&gt;&lt;/object&gt;&lt;object type=&quot;3&quot; unique_id=&quot;10010&quot;&gt;&lt;property id=&quot;20148&quot; value=&quot;5&quot;/&gt;&lt;property id=&quot;20300&quot; value=&quot;Slide 7 - &amp;quot;Aquaculture&amp;quot;&quot;/&gt;&lt;property id=&quot;20307&quot; value=&quot;262&quot;/&gt;&lt;/object&gt;&lt;object type=&quot;3&quot; unique_id=&quot;10011&quot;&gt;&lt;property id=&quot;20148&quot; value=&quot;5&quot;/&gt;&lt;property id=&quot;20300&quot; value=&quot;Slide 8 - &amp;quot;Sustainable fisheries&amp;#x0D;&amp;#x0A;“whatever that means!!”&amp;quot;&quot;/&gt;&lt;property id=&quot;20307&quot; value=&quot;264&quot;/&gt;&lt;/object&gt;&lt;object type=&quot;3&quot; unique_id=&quot;10012&quot;&gt;&lt;property id=&quot;20148&quot; value=&quot;5&quot;/&gt;&lt;property id=&quot;20300&quot; value=&quot;Slide 9 - &amp;quot;UNU and UNU-FTP&amp;quot;&quot;/&gt;&lt;property id=&quot;20307&quot; value=&quot;265&quot;/&gt;&lt;/object&gt;&lt;object type=&quot;3&quot; unique_id=&quot;10013&quot;&gt;&lt;property id=&quot;20148&quot; value=&quot;5&quot;/&gt;&lt;property id=&quot;20300&quot; value=&quot;Slide 10 - &amp;quot;UNU-FTP activities and working environment&amp;quot;&quot;/&gt;&lt;property id=&quot;20307&quot; value=&quot;281&quot;/&gt;&lt;/object&gt;&lt;object type=&quot;3&quot; unique_id=&quot;10014&quot;&gt;&lt;property id=&quot;20148&quot; value=&quot;5&quot;/&gt;&lt;property id=&quot;20300&quot; value=&quot;Slide 11 - &amp;quot;The 6 months fisheries training programme&amp;quot;&quot;/&gt;&lt;property id=&quot;20307&quot; value=&quot;270&quot;/&gt;&lt;/object&gt;&lt;object type=&quot;3&quot; unique_id=&quot;10015&quot;&gt;&lt;property id=&quot;20148&quot; value=&quot;5&quot;/&gt;&lt;property id=&quot;20300&quot; value=&quot;Slide 12&quot;/&gt;&lt;property id=&quot;20307&quot; value=&quot;282&quot;/&gt;&lt;/object&gt;&lt;object type=&quot;3&quot; unique_id=&quot;10016&quot;&gt;&lt;property id=&quot;20148&quot; value=&quot;5&quot;/&gt;&lt;property id=&quot;20300&quot; value=&quot;Slide 13&quot;/&gt;&lt;property id=&quot;20307&quot; value=&quot;272&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 - &amp;quot;Short course development&amp;quot;&quot;/&gt;&lt;property id=&quot;20307&quot; value=&quot;273&quot;/&gt;&lt;/object&gt;&lt;object type=&quot;3&quot; unique_id=&quot;10019&quot;&gt;&lt;property id=&quot;20148&quot; value=&quot;5&quot;/&gt;&lt;property id=&quot;20300&quot; value=&quot;Slide 16 - &amp;quot;Scholarship programme&amp;quot;&quot;/&gt;&lt;property id=&quot;20307&quot; value=&quot;274&quot;/&gt;&lt;/object&gt;&lt;object type=&quot;3&quot; unique_id=&quot;10020&quot;&gt;&lt;property id=&quot;20148&quot; value=&quot;5&quot;/&gt;&lt;property id=&quot;20300&quot; value=&quot;Slide 17 - &amp;quot;UNU-FTP in sub-Sahara countries&amp;quot;&quot;/&gt;&lt;property id=&quot;20307&quot; value=&quot;275&quot;/&gt;&lt;/object&gt;&lt;object type=&quot;3&quot; unique_id=&quot;10021&quot;&gt;&lt;property id=&quot;20148&quot; value=&quot;5&quot;/&gt;&lt;property id=&quot;20300&quot; value=&quot;Slide 18 - &amp;quot;Specializations of African fellows&amp;quot;&quot;/&gt;&lt;property id=&quot;20307&quot; value=&quot;276&quot;/&gt;&lt;/object&gt;&lt;object type=&quot;3&quot; unique_id=&quot;10022&quot;&gt;&lt;property id=&quot;20148&quot; value=&quot;5&quot;/&gt;&lt;property id=&quot;20300&quot; value=&quot;Slide 19 - &amp;quot;UNU-FTP Countries&amp;quot;&quot;/&gt;&lt;property id=&quot;20307&quot; value=&quot;277&quot;/&gt;&lt;/object&gt;&lt;object type=&quot;3&quot; unique_id=&quot;10023&quot;&gt;&lt;property id=&quot;20148&quot; value=&quot;5&quot;/&gt;&lt;property id=&quot;20300&quot; value=&quot;Slide 20 - &amp;quot;Institutional partners (short course)&amp;quot;&quot;/&gt;&lt;property id=&quot;20307&quot; value=&quot;278&quot;/&gt;&lt;/object&gt;&lt;object type=&quot;3&quot; unique_id=&quot;10024&quot;&gt;&lt;property id=&quot;20148&quot; value=&quot;5&quot;/&gt;&lt;property id=&quot;20300&quot; value=&quot;Slide 21 - &amp;quot;UNU-FTP and sub-Sahara cooperation&amp;quot;&quot;/&gt;&lt;property id=&quot;20307&quot; value=&quot;283&quot;/&gt;&lt;/object&gt;&lt;object type=&quot;3&quot; unique_id=&quot;10025&quot;&gt;&lt;property id=&quot;20148&quot; value=&quot;5&quot;/&gt;&lt;property id=&quot;20300&quot; value=&quot;Slide 22 - &amp;quot;Thank you&amp;quot;&quot;/&gt;&lt;property id=&quot;20307&quot; value=&quot;284&quot;/&gt;&lt;/object&gt;&lt;/object&gt;&lt;/object&gt;&lt;/database&gt;"/>
  <p:tag name="SECTOMILLISECCONVERTED" val="1"/>
</p:tagLst>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8152</TotalTime>
  <Words>1479</Words>
  <Application>Microsoft Office PowerPoint</Application>
  <PresentationFormat>On-screen Show (4:3)</PresentationFormat>
  <Paragraphs>355</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12th WaterNet/WARFSA/GWP Symposium Special session Research and capacity development on water resources management by the UNITED NATIONS UNIVERSITY: focus on Africa  Strengthening professional capacity of key fisheries organizations in sub-Saharan Africa:  the role of UNU-FTP</vt:lpstr>
      <vt:lpstr>World fisheries </vt:lpstr>
      <vt:lpstr>Stocks utilization</vt:lpstr>
      <vt:lpstr>Catch in east and west Africa</vt:lpstr>
      <vt:lpstr>Net export of agriculture commodities from developing countries</vt:lpstr>
      <vt:lpstr>Africa exporter of fish</vt:lpstr>
      <vt:lpstr>Aquaculture</vt:lpstr>
      <vt:lpstr>Sustainable fisheries “whatever that means!!”</vt:lpstr>
      <vt:lpstr>UNU and UNU-FTP</vt:lpstr>
      <vt:lpstr>UNU-FTP activities and working environment</vt:lpstr>
      <vt:lpstr>The 6 months fisheries training programme</vt:lpstr>
      <vt:lpstr>Slide 12</vt:lpstr>
      <vt:lpstr>Slide 13</vt:lpstr>
      <vt:lpstr>Slide 14</vt:lpstr>
      <vt:lpstr>Short course development</vt:lpstr>
      <vt:lpstr>Scholarship programme</vt:lpstr>
      <vt:lpstr>UNU-FTP in sub-Sahara countries</vt:lpstr>
      <vt:lpstr>Specializations of African fellows</vt:lpstr>
      <vt:lpstr>UNU-FTP Countries</vt:lpstr>
      <vt:lpstr>Institutional partners (short course)</vt:lpstr>
      <vt:lpstr>UNU-FTP and sub-Sahara cooperation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WaterNet/WARFSA/GWP Symposium Special session Research and capacity development on water resources management by the UNITED NATIONS UNIVERSITY: focus on Africa  Strengthening professional capacity of key fisheries organizations in sub-Saharan Africa:  the role of UNU-FTP</dc:title>
  <dc:creator>thoras</dc:creator>
  <cp:lastModifiedBy>Srikanth Reddy, Mudireddy</cp:lastModifiedBy>
  <cp:revision>54</cp:revision>
  <dcterms:created xsi:type="dcterms:W3CDTF">2011-10-09T15:53:27Z</dcterms:created>
  <dcterms:modified xsi:type="dcterms:W3CDTF">2011-11-08T10:42:52Z</dcterms:modified>
</cp:coreProperties>
</file>