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308" r:id="rId4"/>
    <p:sldId id="276" r:id="rId5"/>
    <p:sldId id="277" r:id="rId6"/>
    <p:sldId id="278" r:id="rId7"/>
    <p:sldId id="280" r:id="rId8"/>
    <p:sldId id="281" r:id="rId9"/>
    <p:sldId id="291" r:id="rId10"/>
    <p:sldId id="310" r:id="rId11"/>
    <p:sldId id="311" r:id="rId12"/>
    <p:sldId id="312" r:id="rId13"/>
    <p:sldId id="282" r:id="rId14"/>
    <p:sldId id="283" r:id="rId15"/>
    <p:sldId id="316" r:id="rId16"/>
    <p:sldId id="314" r:id="rId17"/>
    <p:sldId id="293" r:id="rId18"/>
    <p:sldId id="285" r:id="rId19"/>
    <p:sldId id="286" r:id="rId20"/>
    <p:sldId id="289" r:id="rId21"/>
    <p:sldId id="309" r:id="rId22"/>
    <p:sldId id="275" r:id="rId23"/>
    <p:sldId id="317" r:id="rId24"/>
    <p:sldId id="301" r:id="rId25"/>
    <p:sldId id="302" r:id="rId26"/>
    <p:sldId id="303" r:id="rId27"/>
    <p:sldId id="304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61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>
      <p:cViewPr varScale="1">
        <p:scale>
          <a:sx n="114" d="100"/>
          <a:sy n="11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notesViewPr>
    <p:cSldViewPr>
      <p:cViewPr varScale="1">
        <p:scale>
          <a:sx n="82" d="100"/>
          <a:sy n="82" d="100"/>
        </p:scale>
        <p:origin x="-18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55CE1-C4D4-FA4C-B41D-8ADE016B18A3}" type="doc">
      <dgm:prSet loTypeId="urn:microsoft.com/office/officeart/2005/8/layout/hList9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009FD08-B269-8245-ACEF-699D70398E99}">
      <dgm:prSet phldrT="[Text]"/>
      <dgm:spPr/>
      <dgm:t>
        <a:bodyPr/>
        <a:lstStyle/>
        <a:p>
          <a:r>
            <a:rPr lang="en-US" dirty="0" smtClean="0"/>
            <a:t>Campus 1</a:t>
          </a:r>
        </a:p>
        <a:p>
          <a:r>
            <a:rPr lang="en-US" dirty="0" smtClean="0"/>
            <a:t>Developed country</a:t>
          </a:r>
          <a:endParaRPr lang="en-US" dirty="0"/>
        </a:p>
      </dgm:t>
    </dgm:pt>
    <dgm:pt modelId="{47920D9E-CD15-8F4E-916B-92659961A407}" type="parTrans" cxnId="{874CE1BD-9ECD-B14D-AD82-FC1FA273AFE8}">
      <dgm:prSet/>
      <dgm:spPr/>
      <dgm:t>
        <a:bodyPr/>
        <a:lstStyle/>
        <a:p>
          <a:endParaRPr lang="en-US"/>
        </a:p>
      </dgm:t>
    </dgm:pt>
    <dgm:pt modelId="{A0C47959-857E-F645-A897-372E1524AEB1}" type="sibTrans" cxnId="{874CE1BD-9ECD-B14D-AD82-FC1FA273AFE8}">
      <dgm:prSet/>
      <dgm:spPr/>
      <dgm:t>
        <a:bodyPr/>
        <a:lstStyle/>
        <a:p>
          <a:endParaRPr lang="en-US"/>
        </a:p>
      </dgm:t>
    </dgm:pt>
    <dgm:pt modelId="{833E9A63-3CB1-3B4A-AA6D-0D45FA783F8B}">
      <dgm:prSet phldrT="[Text]"/>
      <dgm:spPr/>
      <dgm:t>
        <a:bodyPr/>
        <a:lstStyle/>
        <a:p>
          <a:r>
            <a:rPr lang="en-US" dirty="0" smtClean="0"/>
            <a:t>Fully financed by host country 1</a:t>
          </a:r>
          <a:endParaRPr lang="en-US" dirty="0"/>
        </a:p>
      </dgm:t>
    </dgm:pt>
    <dgm:pt modelId="{F3624C28-49FA-6E4B-BBC2-A2EFF1530AB9}" type="parTrans" cxnId="{F79AF609-AC18-5E49-8591-BF694DE73BBE}">
      <dgm:prSet/>
      <dgm:spPr/>
      <dgm:t>
        <a:bodyPr/>
        <a:lstStyle/>
        <a:p>
          <a:endParaRPr lang="en-US"/>
        </a:p>
      </dgm:t>
    </dgm:pt>
    <dgm:pt modelId="{C36B7872-A8F1-A34F-86CE-BC0A573C63DE}" type="sibTrans" cxnId="{F79AF609-AC18-5E49-8591-BF694DE73BBE}">
      <dgm:prSet/>
      <dgm:spPr/>
      <dgm:t>
        <a:bodyPr/>
        <a:lstStyle/>
        <a:p>
          <a:endParaRPr lang="en-US"/>
        </a:p>
      </dgm:t>
    </dgm:pt>
    <dgm:pt modelId="{ED43EB4E-04A0-4444-9C8D-6B5BB76D6E03}">
      <dgm:prSet phldrT="[Text]"/>
      <dgm:spPr/>
      <dgm:t>
        <a:bodyPr/>
        <a:lstStyle/>
        <a:p>
          <a:r>
            <a:rPr lang="en-US" dirty="0" smtClean="0"/>
            <a:t>Campus 2</a:t>
          </a:r>
        </a:p>
        <a:p>
          <a:r>
            <a:rPr lang="en-US" dirty="0" smtClean="0"/>
            <a:t>Developing country</a:t>
          </a:r>
          <a:endParaRPr lang="en-US" dirty="0"/>
        </a:p>
      </dgm:t>
    </dgm:pt>
    <dgm:pt modelId="{E1E58092-BE6C-3147-A18E-A6AB1050AB28}" type="parTrans" cxnId="{61D97777-29A3-A744-9FDF-C6F760EEA249}">
      <dgm:prSet/>
      <dgm:spPr/>
      <dgm:t>
        <a:bodyPr/>
        <a:lstStyle/>
        <a:p>
          <a:endParaRPr lang="en-US"/>
        </a:p>
      </dgm:t>
    </dgm:pt>
    <dgm:pt modelId="{FB5E3621-1FAA-0443-AB58-9FCACD148B84}" type="sibTrans" cxnId="{61D97777-29A3-A744-9FDF-C6F760EEA249}">
      <dgm:prSet/>
      <dgm:spPr/>
      <dgm:t>
        <a:bodyPr/>
        <a:lstStyle/>
        <a:p>
          <a:endParaRPr lang="en-US"/>
        </a:p>
      </dgm:t>
    </dgm:pt>
    <dgm:pt modelId="{1CDB52B2-5BB2-1A4C-BF4F-1F852B818BD9}">
      <dgm:prSet phldrT="[Text]"/>
      <dgm:spPr/>
      <dgm:t>
        <a:bodyPr/>
        <a:lstStyle/>
        <a:p>
          <a:r>
            <a:rPr lang="en-US" dirty="0" smtClean="0"/>
            <a:t>Partially financed by host country 2</a:t>
          </a:r>
          <a:endParaRPr lang="en-US" dirty="0"/>
        </a:p>
      </dgm:t>
    </dgm:pt>
    <dgm:pt modelId="{C7209A4D-DE68-5A48-975E-E89BE4C5CA26}" type="parTrans" cxnId="{B94ABD6B-2ED5-654F-88B0-C261C141297E}">
      <dgm:prSet/>
      <dgm:spPr/>
      <dgm:t>
        <a:bodyPr/>
        <a:lstStyle/>
        <a:p>
          <a:endParaRPr lang="en-US"/>
        </a:p>
      </dgm:t>
    </dgm:pt>
    <dgm:pt modelId="{6F4527BB-32FB-5645-AE30-B56BFB92F6F5}" type="sibTrans" cxnId="{B94ABD6B-2ED5-654F-88B0-C261C141297E}">
      <dgm:prSet/>
      <dgm:spPr/>
      <dgm:t>
        <a:bodyPr/>
        <a:lstStyle/>
        <a:p>
          <a:endParaRPr lang="en-US"/>
        </a:p>
      </dgm:t>
    </dgm:pt>
    <dgm:pt modelId="{41375EED-0AC3-C14C-8171-EB374B506257}">
      <dgm:prSet phldrT="[Text]"/>
      <dgm:spPr/>
      <dgm:t>
        <a:bodyPr/>
        <a:lstStyle/>
        <a:p>
          <a:r>
            <a:rPr lang="en-US" dirty="0" smtClean="0"/>
            <a:t>Joint projects</a:t>
          </a:r>
        </a:p>
        <a:p>
          <a:r>
            <a:rPr lang="en-US" dirty="0" smtClean="0"/>
            <a:t>Funding agencies</a:t>
          </a:r>
          <a:endParaRPr lang="en-US" dirty="0"/>
        </a:p>
      </dgm:t>
    </dgm:pt>
    <dgm:pt modelId="{AB0A2B2A-FBED-834E-ABE7-DE95D8948202}" type="parTrans" cxnId="{F372266B-E410-0147-B475-1C37D8DCE5BB}">
      <dgm:prSet/>
      <dgm:spPr/>
      <dgm:t>
        <a:bodyPr/>
        <a:lstStyle/>
        <a:p>
          <a:endParaRPr lang="en-US"/>
        </a:p>
      </dgm:t>
    </dgm:pt>
    <dgm:pt modelId="{573D744E-DD3E-5746-B710-2BD8FD46BD77}" type="sibTrans" cxnId="{F372266B-E410-0147-B475-1C37D8DCE5BB}">
      <dgm:prSet/>
      <dgm:spPr/>
      <dgm:t>
        <a:bodyPr/>
        <a:lstStyle/>
        <a:p>
          <a:endParaRPr lang="en-US"/>
        </a:p>
      </dgm:t>
    </dgm:pt>
    <dgm:pt modelId="{529093E7-93A6-6642-9143-9A5F1A53344B}" type="pres">
      <dgm:prSet presAssocID="{45255CE1-C4D4-FA4C-B41D-8ADE016B18A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7AF383-92AE-6541-9CDB-33B6CD91BAAD}" type="pres">
      <dgm:prSet presAssocID="{6009FD08-B269-8245-ACEF-699D70398E99}" presName="posSpace" presStyleCnt="0"/>
      <dgm:spPr/>
    </dgm:pt>
    <dgm:pt modelId="{09D3D387-EA13-7F40-8DD1-604F18C09239}" type="pres">
      <dgm:prSet presAssocID="{6009FD08-B269-8245-ACEF-699D70398E99}" presName="vertFlow" presStyleCnt="0"/>
      <dgm:spPr/>
    </dgm:pt>
    <dgm:pt modelId="{AEDBEA06-2FF9-7847-9DA6-B58A4BDB40E6}" type="pres">
      <dgm:prSet presAssocID="{6009FD08-B269-8245-ACEF-699D70398E99}" presName="topSpace" presStyleCnt="0"/>
      <dgm:spPr/>
    </dgm:pt>
    <dgm:pt modelId="{205685D6-76AA-2B44-A016-C99A57C90254}" type="pres">
      <dgm:prSet presAssocID="{6009FD08-B269-8245-ACEF-699D70398E99}" presName="firstComp" presStyleCnt="0"/>
      <dgm:spPr/>
    </dgm:pt>
    <dgm:pt modelId="{28134982-62D1-1649-812E-B97192443C66}" type="pres">
      <dgm:prSet presAssocID="{6009FD08-B269-8245-ACEF-699D70398E99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E24F99A9-1C45-2B45-910C-6FDA20C0A754}" type="pres">
      <dgm:prSet presAssocID="{6009FD08-B269-8245-ACEF-699D70398E9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8A7D-B496-F344-AD6F-9FE71CE9BAB4}" type="pres">
      <dgm:prSet presAssocID="{6009FD08-B269-8245-ACEF-699D70398E99}" presName="negSpace" presStyleCnt="0"/>
      <dgm:spPr/>
    </dgm:pt>
    <dgm:pt modelId="{22EB5497-C64C-004A-A0F1-3F6E5FF3380B}" type="pres">
      <dgm:prSet presAssocID="{6009FD08-B269-8245-ACEF-699D70398E99}" presName="circle" presStyleLbl="node1" presStyleIdx="0" presStyleCnt="2"/>
      <dgm:spPr/>
      <dgm:t>
        <a:bodyPr/>
        <a:lstStyle/>
        <a:p>
          <a:endParaRPr lang="en-US"/>
        </a:p>
      </dgm:t>
    </dgm:pt>
    <dgm:pt modelId="{0AB29177-3E01-D242-8626-315144B1A337}" type="pres">
      <dgm:prSet presAssocID="{A0C47959-857E-F645-A897-372E1524AEB1}" presName="transSpace" presStyleCnt="0"/>
      <dgm:spPr/>
    </dgm:pt>
    <dgm:pt modelId="{957A625C-686E-3E44-8248-459359B4114E}" type="pres">
      <dgm:prSet presAssocID="{ED43EB4E-04A0-4444-9C8D-6B5BB76D6E03}" presName="posSpace" presStyleCnt="0"/>
      <dgm:spPr/>
    </dgm:pt>
    <dgm:pt modelId="{E7E9C929-0D2D-6543-8B7C-E42E60056EB6}" type="pres">
      <dgm:prSet presAssocID="{ED43EB4E-04A0-4444-9C8D-6B5BB76D6E03}" presName="vertFlow" presStyleCnt="0"/>
      <dgm:spPr/>
    </dgm:pt>
    <dgm:pt modelId="{9C11AB29-47AA-124E-9B48-90721E8AC713}" type="pres">
      <dgm:prSet presAssocID="{ED43EB4E-04A0-4444-9C8D-6B5BB76D6E03}" presName="topSpace" presStyleCnt="0"/>
      <dgm:spPr/>
    </dgm:pt>
    <dgm:pt modelId="{0C55B40E-FC64-D947-97EE-640D94A463AF}" type="pres">
      <dgm:prSet presAssocID="{ED43EB4E-04A0-4444-9C8D-6B5BB76D6E03}" presName="firstComp" presStyleCnt="0"/>
      <dgm:spPr/>
    </dgm:pt>
    <dgm:pt modelId="{24DF9B30-7711-C647-936C-F5E0E23D790C}" type="pres">
      <dgm:prSet presAssocID="{ED43EB4E-04A0-4444-9C8D-6B5BB76D6E03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DC7CE2FE-16AC-2E42-9F73-2E3237D66E87}" type="pres">
      <dgm:prSet presAssocID="{ED43EB4E-04A0-4444-9C8D-6B5BB76D6E03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8FEB-922F-8E48-940F-2F1D90BC2D68}" type="pres">
      <dgm:prSet presAssocID="{41375EED-0AC3-C14C-8171-EB374B506257}" presName="comp" presStyleCnt="0"/>
      <dgm:spPr/>
    </dgm:pt>
    <dgm:pt modelId="{4086270A-C846-AD41-8DF8-154F385C86A9}" type="pres">
      <dgm:prSet presAssocID="{41375EED-0AC3-C14C-8171-EB374B506257}" presName="child" presStyleLbl="bgAccFollowNode1" presStyleIdx="2" presStyleCnt="3" custScaleX="107675" custScaleY="59654" custLinFactX="-21716" custLinFactNeighborX="-100000" custLinFactNeighborY="9250"/>
      <dgm:spPr/>
      <dgm:t>
        <a:bodyPr/>
        <a:lstStyle/>
        <a:p>
          <a:endParaRPr lang="en-US"/>
        </a:p>
      </dgm:t>
    </dgm:pt>
    <dgm:pt modelId="{439375D7-DBD8-1B44-A967-EF3F3885E03A}" type="pres">
      <dgm:prSet presAssocID="{41375EED-0AC3-C14C-8171-EB374B506257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1B70-E9D7-CC4C-B4E1-7CB9FA004D03}" type="pres">
      <dgm:prSet presAssocID="{ED43EB4E-04A0-4444-9C8D-6B5BB76D6E03}" presName="negSpace" presStyleCnt="0"/>
      <dgm:spPr/>
    </dgm:pt>
    <dgm:pt modelId="{2B6DFB59-7004-1145-8F63-BBE4DCAC8281}" type="pres">
      <dgm:prSet presAssocID="{ED43EB4E-04A0-4444-9C8D-6B5BB76D6E03}" presName="circle" presStyleLbl="node1" presStyleIdx="1" presStyleCnt="2" custScaleX="101550" custScaleY="99734" custLinFactNeighborX="-9545" custLinFactNeighborY="133"/>
      <dgm:spPr/>
      <dgm:t>
        <a:bodyPr/>
        <a:lstStyle/>
        <a:p>
          <a:endParaRPr lang="en-US"/>
        </a:p>
      </dgm:t>
    </dgm:pt>
  </dgm:ptLst>
  <dgm:cxnLst>
    <dgm:cxn modelId="{61D97777-29A3-A744-9FDF-C6F760EEA249}" srcId="{45255CE1-C4D4-FA4C-B41D-8ADE016B18A3}" destId="{ED43EB4E-04A0-4444-9C8D-6B5BB76D6E03}" srcOrd="1" destOrd="0" parTransId="{E1E58092-BE6C-3147-A18E-A6AB1050AB28}" sibTransId="{FB5E3621-1FAA-0443-AB58-9FCACD148B84}"/>
    <dgm:cxn modelId="{F79AF609-AC18-5E49-8591-BF694DE73BBE}" srcId="{6009FD08-B269-8245-ACEF-699D70398E99}" destId="{833E9A63-3CB1-3B4A-AA6D-0D45FA783F8B}" srcOrd="0" destOrd="0" parTransId="{F3624C28-49FA-6E4B-BBC2-A2EFF1530AB9}" sibTransId="{C36B7872-A8F1-A34F-86CE-BC0A573C63DE}"/>
    <dgm:cxn modelId="{B94ABD6B-2ED5-654F-88B0-C261C141297E}" srcId="{ED43EB4E-04A0-4444-9C8D-6B5BB76D6E03}" destId="{1CDB52B2-5BB2-1A4C-BF4F-1F852B818BD9}" srcOrd="0" destOrd="0" parTransId="{C7209A4D-DE68-5A48-975E-E89BE4C5CA26}" sibTransId="{6F4527BB-32FB-5645-AE30-B56BFB92F6F5}"/>
    <dgm:cxn modelId="{980712C3-10F1-4270-8268-F4700CC78EC2}" type="presOf" srcId="{41375EED-0AC3-C14C-8171-EB374B506257}" destId="{4086270A-C846-AD41-8DF8-154F385C86A9}" srcOrd="0" destOrd="0" presId="urn:microsoft.com/office/officeart/2005/8/layout/hList9"/>
    <dgm:cxn modelId="{874CE1BD-9ECD-B14D-AD82-FC1FA273AFE8}" srcId="{45255CE1-C4D4-FA4C-B41D-8ADE016B18A3}" destId="{6009FD08-B269-8245-ACEF-699D70398E99}" srcOrd="0" destOrd="0" parTransId="{47920D9E-CD15-8F4E-916B-92659961A407}" sibTransId="{A0C47959-857E-F645-A897-372E1524AEB1}"/>
    <dgm:cxn modelId="{AD240904-7BC3-4795-B119-C4EC4106C14A}" type="presOf" srcId="{833E9A63-3CB1-3B4A-AA6D-0D45FA783F8B}" destId="{28134982-62D1-1649-812E-B97192443C66}" srcOrd="0" destOrd="0" presId="urn:microsoft.com/office/officeart/2005/8/layout/hList9"/>
    <dgm:cxn modelId="{EC06C7DC-A625-44F6-B22D-1DF34281886F}" type="presOf" srcId="{1CDB52B2-5BB2-1A4C-BF4F-1F852B818BD9}" destId="{24DF9B30-7711-C647-936C-F5E0E23D790C}" srcOrd="0" destOrd="0" presId="urn:microsoft.com/office/officeart/2005/8/layout/hList9"/>
    <dgm:cxn modelId="{42828FCB-D103-474A-B475-50BFD4FA7E46}" type="presOf" srcId="{6009FD08-B269-8245-ACEF-699D70398E99}" destId="{22EB5497-C64C-004A-A0F1-3F6E5FF3380B}" srcOrd="0" destOrd="0" presId="urn:microsoft.com/office/officeart/2005/8/layout/hList9"/>
    <dgm:cxn modelId="{2AC6B012-F34F-4712-AAA8-32E8281573C8}" type="presOf" srcId="{833E9A63-3CB1-3B4A-AA6D-0D45FA783F8B}" destId="{E24F99A9-1C45-2B45-910C-6FDA20C0A754}" srcOrd="1" destOrd="0" presId="urn:microsoft.com/office/officeart/2005/8/layout/hList9"/>
    <dgm:cxn modelId="{88E53581-DE33-4280-87FC-B0FF49A92379}" type="presOf" srcId="{45255CE1-C4D4-FA4C-B41D-8ADE016B18A3}" destId="{529093E7-93A6-6642-9143-9A5F1A53344B}" srcOrd="0" destOrd="0" presId="urn:microsoft.com/office/officeart/2005/8/layout/hList9"/>
    <dgm:cxn modelId="{95AD2CC9-4DD6-4A02-9A2E-4B298CEEB9BA}" type="presOf" srcId="{ED43EB4E-04A0-4444-9C8D-6B5BB76D6E03}" destId="{2B6DFB59-7004-1145-8F63-BBE4DCAC8281}" srcOrd="0" destOrd="0" presId="urn:microsoft.com/office/officeart/2005/8/layout/hList9"/>
    <dgm:cxn modelId="{F372266B-E410-0147-B475-1C37D8DCE5BB}" srcId="{ED43EB4E-04A0-4444-9C8D-6B5BB76D6E03}" destId="{41375EED-0AC3-C14C-8171-EB374B506257}" srcOrd="1" destOrd="0" parTransId="{AB0A2B2A-FBED-834E-ABE7-DE95D8948202}" sibTransId="{573D744E-DD3E-5746-B710-2BD8FD46BD77}"/>
    <dgm:cxn modelId="{E48D9193-BD0B-4624-A959-DCD5E318C770}" type="presOf" srcId="{41375EED-0AC3-C14C-8171-EB374B506257}" destId="{439375D7-DBD8-1B44-A967-EF3F3885E03A}" srcOrd="1" destOrd="0" presId="urn:microsoft.com/office/officeart/2005/8/layout/hList9"/>
    <dgm:cxn modelId="{D48ED02D-1BD1-47E6-B7FD-86C13FA6CB1B}" type="presOf" srcId="{1CDB52B2-5BB2-1A4C-BF4F-1F852B818BD9}" destId="{DC7CE2FE-16AC-2E42-9F73-2E3237D66E87}" srcOrd="1" destOrd="0" presId="urn:microsoft.com/office/officeart/2005/8/layout/hList9"/>
    <dgm:cxn modelId="{5B24562A-DEE3-42AE-B9D1-64EF089189B1}" type="presParOf" srcId="{529093E7-93A6-6642-9143-9A5F1A53344B}" destId="{CC7AF383-92AE-6541-9CDB-33B6CD91BAAD}" srcOrd="0" destOrd="0" presId="urn:microsoft.com/office/officeart/2005/8/layout/hList9"/>
    <dgm:cxn modelId="{7E8B57CE-201F-4F21-A530-F6EF9E0C17E5}" type="presParOf" srcId="{529093E7-93A6-6642-9143-9A5F1A53344B}" destId="{09D3D387-EA13-7F40-8DD1-604F18C09239}" srcOrd="1" destOrd="0" presId="urn:microsoft.com/office/officeart/2005/8/layout/hList9"/>
    <dgm:cxn modelId="{DB422B00-0276-4B4A-8136-4648EA9B2EF3}" type="presParOf" srcId="{09D3D387-EA13-7F40-8DD1-604F18C09239}" destId="{AEDBEA06-2FF9-7847-9DA6-B58A4BDB40E6}" srcOrd="0" destOrd="0" presId="urn:microsoft.com/office/officeart/2005/8/layout/hList9"/>
    <dgm:cxn modelId="{0E41295C-E4BD-490C-9D48-6B1A6C2A9D5F}" type="presParOf" srcId="{09D3D387-EA13-7F40-8DD1-604F18C09239}" destId="{205685D6-76AA-2B44-A016-C99A57C90254}" srcOrd="1" destOrd="0" presId="urn:microsoft.com/office/officeart/2005/8/layout/hList9"/>
    <dgm:cxn modelId="{534198AD-95AD-4B21-8CBD-C7FAC84DE8F4}" type="presParOf" srcId="{205685D6-76AA-2B44-A016-C99A57C90254}" destId="{28134982-62D1-1649-812E-B97192443C66}" srcOrd="0" destOrd="0" presId="urn:microsoft.com/office/officeart/2005/8/layout/hList9"/>
    <dgm:cxn modelId="{4521A964-7AD9-42B1-A074-13CE5586E0FB}" type="presParOf" srcId="{205685D6-76AA-2B44-A016-C99A57C90254}" destId="{E24F99A9-1C45-2B45-910C-6FDA20C0A754}" srcOrd="1" destOrd="0" presId="urn:microsoft.com/office/officeart/2005/8/layout/hList9"/>
    <dgm:cxn modelId="{4E2CFCF0-E705-40E3-9933-1D7241D15065}" type="presParOf" srcId="{529093E7-93A6-6642-9143-9A5F1A53344B}" destId="{22A88A7D-B496-F344-AD6F-9FE71CE9BAB4}" srcOrd="2" destOrd="0" presId="urn:microsoft.com/office/officeart/2005/8/layout/hList9"/>
    <dgm:cxn modelId="{953BBF2F-EBBA-4BFB-87F3-8872DE793E60}" type="presParOf" srcId="{529093E7-93A6-6642-9143-9A5F1A53344B}" destId="{22EB5497-C64C-004A-A0F1-3F6E5FF3380B}" srcOrd="3" destOrd="0" presId="urn:microsoft.com/office/officeart/2005/8/layout/hList9"/>
    <dgm:cxn modelId="{C5785006-BFCF-46B0-BB81-5EB8DF1DD2BF}" type="presParOf" srcId="{529093E7-93A6-6642-9143-9A5F1A53344B}" destId="{0AB29177-3E01-D242-8626-315144B1A337}" srcOrd="4" destOrd="0" presId="urn:microsoft.com/office/officeart/2005/8/layout/hList9"/>
    <dgm:cxn modelId="{C825460B-14F1-4411-9A94-57C2F817415F}" type="presParOf" srcId="{529093E7-93A6-6642-9143-9A5F1A53344B}" destId="{957A625C-686E-3E44-8248-459359B4114E}" srcOrd="5" destOrd="0" presId="urn:microsoft.com/office/officeart/2005/8/layout/hList9"/>
    <dgm:cxn modelId="{D0DEAB8D-87DD-4905-AB4B-6C97A3131B46}" type="presParOf" srcId="{529093E7-93A6-6642-9143-9A5F1A53344B}" destId="{E7E9C929-0D2D-6543-8B7C-E42E60056EB6}" srcOrd="6" destOrd="0" presId="urn:microsoft.com/office/officeart/2005/8/layout/hList9"/>
    <dgm:cxn modelId="{99E5BC02-63B5-46D0-AB1A-39F763EC832E}" type="presParOf" srcId="{E7E9C929-0D2D-6543-8B7C-E42E60056EB6}" destId="{9C11AB29-47AA-124E-9B48-90721E8AC713}" srcOrd="0" destOrd="0" presId="urn:microsoft.com/office/officeart/2005/8/layout/hList9"/>
    <dgm:cxn modelId="{5A0AAFC9-23B1-454D-846A-C7A4141E84E0}" type="presParOf" srcId="{E7E9C929-0D2D-6543-8B7C-E42E60056EB6}" destId="{0C55B40E-FC64-D947-97EE-640D94A463AF}" srcOrd="1" destOrd="0" presId="urn:microsoft.com/office/officeart/2005/8/layout/hList9"/>
    <dgm:cxn modelId="{3AA7278F-DE91-4523-9386-BD08AFFE63BF}" type="presParOf" srcId="{0C55B40E-FC64-D947-97EE-640D94A463AF}" destId="{24DF9B30-7711-C647-936C-F5E0E23D790C}" srcOrd="0" destOrd="0" presId="urn:microsoft.com/office/officeart/2005/8/layout/hList9"/>
    <dgm:cxn modelId="{B461F4A4-ABC7-4B40-96AB-119953AF39DC}" type="presParOf" srcId="{0C55B40E-FC64-D947-97EE-640D94A463AF}" destId="{DC7CE2FE-16AC-2E42-9F73-2E3237D66E87}" srcOrd="1" destOrd="0" presId="urn:microsoft.com/office/officeart/2005/8/layout/hList9"/>
    <dgm:cxn modelId="{E13401D0-4580-459D-906C-5C05D123ADBC}" type="presParOf" srcId="{E7E9C929-0D2D-6543-8B7C-E42E60056EB6}" destId="{24208FEB-922F-8E48-940F-2F1D90BC2D68}" srcOrd="2" destOrd="0" presId="urn:microsoft.com/office/officeart/2005/8/layout/hList9"/>
    <dgm:cxn modelId="{4E55748C-3B1E-49E2-BA03-79402121A5C3}" type="presParOf" srcId="{24208FEB-922F-8E48-940F-2F1D90BC2D68}" destId="{4086270A-C846-AD41-8DF8-154F385C86A9}" srcOrd="0" destOrd="0" presId="urn:microsoft.com/office/officeart/2005/8/layout/hList9"/>
    <dgm:cxn modelId="{A4D7493E-D9B3-421A-A9D4-67C94C43D2F1}" type="presParOf" srcId="{24208FEB-922F-8E48-940F-2F1D90BC2D68}" destId="{439375D7-DBD8-1B44-A967-EF3F3885E03A}" srcOrd="1" destOrd="0" presId="urn:microsoft.com/office/officeart/2005/8/layout/hList9"/>
    <dgm:cxn modelId="{DCC1BBE6-DBBA-4E68-921A-4F4DDF3BF1E7}" type="presParOf" srcId="{529093E7-93A6-6642-9143-9A5F1A53344B}" destId="{51E11B70-E9D7-CC4C-B4E1-7CB9FA004D03}" srcOrd="7" destOrd="0" presId="urn:microsoft.com/office/officeart/2005/8/layout/hList9"/>
    <dgm:cxn modelId="{99708A2A-6F91-42A0-8F03-B4E9DF916499}" type="presParOf" srcId="{529093E7-93A6-6642-9143-9A5F1A53344B}" destId="{2B6DFB59-7004-1145-8F63-BBE4DCAC828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55CE1-C4D4-FA4C-B41D-8ADE016B18A3}" type="doc">
      <dgm:prSet loTypeId="urn:microsoft.com/office/officeart/2005/8/layout/hList9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009FD08-B269-8245-ACEF-699D70398E99}">
      <dgm:prSet phldrT="[Text]"/>
      <dgm:spPr/>
      <dgm:t>
        <a:bodyPr/>
        <a:lstStyle/>
        <a:p>
          <a:r>
            <a:rPr lang="en-US" dirty="0" smtClean="0"/>
            <a:t>Campus 1</a:t>
          </a:r>
        </a:p>
        <a:p>
          <a:r>
            <a:rPr lang="en-US" dirty="0" smtClean="0"/>
            <a:t>Dresden</a:t>
          </a:r>
          <a:endParaRPr lang="en-US" dirty="0"/>
        </a:p>
      </dgm:t>
    </dgm:pt>
    <dgm:pt modelId="{47920D9E-CD15-8F4E-916B-92659961A407}" type="parTrans" cxnId="{874CE1BD-9ECD-B14D-AD82-FC1FA273AFE8}">
      <dgm:prSet/>
      <dgm:spPr/>
      <dgm:t>
        <a:bodyPr/>
        <a:lstStyle/>
        <a:p>
          <a:endParaRPr lang="en-US"/>
        </a:p>
      </dgm:t>
    </dgm:pt>
    <dgm:pt modelId="{A0C47959-857E-F645-A897-372E1524AEB1}" type="sibTrans" cxnId="{874CE1BD-9ECD-B14D-AD82-FC1FA273AFE8}">
      <dgm:prSet/>
      <dgm:spPr/>
      <dgm:t>
        <a:bodyPr/>
        <a:lstStyle/>
        <a:p>
          <a:endParaRPr lang="en-US"/>
        </a:p>
      </dgm:t>
    </dgm:pt>
    <dgm:pt modelId="{833E9A63-3CB1-3B4A-AA6D-0D45FA783F8B}">
      <dgm:prSet phldrT="[Text]"/>
      <dgm:spPr/>
      <dgm:t>
        <a:bodyPr/>
        <a:lstStyle/>
        <a:p>
          <a:r>
            <a:rPr lang="en-US" dirty="0" smtClean="0"/>
            <a:t>Fully financed  by German Ministries</a:t>
          </a:r>
          <a:endParaRPr lang="en-US" dirty="0"/>
        </a:p>
      </dgm:t>
    </dgm:pt>
    <dgm:pt modelId="{F3624C28-49FA-6E4B-BBC2-A2EFF1530AB9}" type="parTrans" cxnId="{F79AF609-AC18-5E49-8591-BF694DE73BBE}">
      <dgm:prSet/>
      <dgm:spPr/>
      <dgm:t>
        <a:bodyPr/>
        <a:lstStyle/>
        <a:p>
          <a:endParaRPr lang="en-US"/>
        </a:p>
      </dgm:t>
    </dgm:pt>
    <dgm:pt modelId="{C36B7872-A8F1-A34F-86CE-BC0A573C63DE}" type="sibTrans" cxnId="{F79AF609-AC18-5E49-8591-BF694DE73BBE}">
      <dgm:prSet/>
      <dgm:spPr/>
      <dgm:t>
        <a:bodyPr/>
        <a:lstStyle/>
        <a:p>
          <a:endParaRPr lang="en-US"/>
        </a:p>
      </dgm:t>
    </dgm:pt>
    <dgm:pt modelId="{ED43EB4E-04A0-4444-9C8D-6B5BB76D6E03}">
      <dgm:prSet phldrT="[Text]"/>
      <dgm:spPr/>
      <dgm:t>
        <a:bodyPr/>
        <a:lstStyle/>
        <a:p>
          <a:r>
            <a:rPr lang="en-US" dirty="0" smtClean="0"/>
            <a:t>Campus 2</a:t>
          </a:r>
        </a:p>
        <a:p>
          <a:r>
            <a:rPr lang="en-US" dirty="0" smtClean="0"/>
            <a:t>Maputo</a:t>
          </a:r>
          <a:endParaRPr lang="en-US" dirty="0"/>
        </a:p>
      </dgm:t>
    </dgm:pt>
    <dgm:pt modelId="{E1E58092-BE6C-3147-A18E-A6AB1050AB28}" type="parTrans" cxnId="{61D97777-29A3-A744-9FDF-C6F760EEA249}">
      <dgm:prSet/>
      <dgm:spPr/>
      <dgm:t>
        <a:bodyPr/>
        <a:lstStyle/>
        <a:p>
          <a:endParaRPr lang="en-US"/>
        </a:p>
      </dgm:t>
    </dgm:pt>
    <dgm:pt modelId="{FB5E3621-1FAA-0443-AB58-9FCACD148B84}" type="sibTrans" cxnId="{61D97777-29A3-A744-9FDF-C6F760EEA249}">
      <dgm:prSet/>
      <dgm:spPr/>
      <dgm:t>
        <a:bodyPr/>
        <a:lstStyle/>
        <a:p>
          <a:endParaRPr lang="en-US"/>
        </a:p>
      </dgm:t>
    </dgm:pt>
    <dgm:pt modelId="{1CDB52B2-5BB2-1A4C-BF4F-1F852B818BD9}">
      <dgm:prSet phldrT="[Text]"/>
      <dgm:spPr/>
      <dgm:t>
        <a:bodyPr/>
        <a:lstStyle/>
        <a:p>
          <a:r>
            <a:rPr lang="en-US" dirty="0" smtClean="0"/>
            <a:t>Partially supported by Mozambique</a:t>
          </a:r>
          <a:endParaRPr lang="en-US" dirty="0"/>
        </a:p>
      </dgm:t>
    </dgm:pt>
    <dgm:pt modelId="{C7209A4D-DE68-5A48-975E-E89BE4C5CA26}" type="parTrans" cxnId="{B94ABD6B-2ED5-654F-88B0-C261C141297E}">
      <dgm:prSet/>
      <dgm:spPr/>
      <dgm:t>
        <a:bodyPr/>
        <a:lstStyle/>
        <a:p>
          <a:endParaRPr lang="en-US"/>
        </a:p>
      </dgm:t>
    </dgm:pt>
    <dgm:pt modelId="{6F4527BB-32FB-5645-AE30-B56BFB92F6F5}" type="sibTrans" cxnId="{B94ABD6B-2ED5-654F-88B0-C261C141297E}">
      <dgm:prSet/>
      <dgm:spPr/>
      <dgm:t>
        <a:bodyPr/>
        <a:lstStyle/>
        <a:p>
          <a:endParaRPr lang="en-US"/>
        </a:p>
      </dgm:t>
    </dgm:pt>
    <dgm:pt modelId="{41375EED-0AC3-C14C-8171-EB374B506257}">
      <dgm:prSet phldrT="[Text]"/>
      <dgm:spPr/>
      <dgm:t>
        <a:bodyPr/>
        <a:lstStyle/>
        <a:p>
          <a:r>
            <a:rPr lang="en-US" dirty="0" smtClean="0"/>
            <a:t>Joint projects</a:t>
          </a:r>
        </a:p>
        <a:p>
          <a:r>
            <a:rPr lang="en-US" dirty="0" smtClean="0"/>
            <a:t>Funding agencies</a:t>
          </a:r>
          <a:endParaRPr lang="en-US" dirty="0"/>
        </a:p>
      </dgm:t>
    </dgm:pt>
    <dgm:pt modelId="{AB0A2B2A-FBED-834E-ABE7-DE95D8948202}" type="parTrans" cxnId="{F372266B-E410-0147-B475-1C37D8DCE5BB}">
      <dgm:prSet/>
      <dgm:spPr/>
      <dgm:t>
        <a:bodyPr/>
        <a:lstStyle/>
        <a:p>
          <a:endParaRPr lang="en-US"/>
        </a:p>
      </dgm:t>
    </dgm:pt>
    <dgm:pt modelId="{573D744E-DD3E-5746-B710-2BD8FD46BD77}" type="sibTrans" cxnId="{F372266B-E410-0147-B475-1C37D8DCE5BB}">
      <dgm:prSet/>
      <dgm:spPr/>
      <dgm:t>
        <a:bodyPr/>
        <a:lstStyle/>
        <a:p>
          <a:endParaRPr lang="en-US"/>
        </a:p>
      </dgm:t>
    </dgm:pt>
    <dgm:pt modelId="{529093E7-93A6-6642-9143-9A5F1A53344B}" type="pres">
      <dgm:prSet presAssocID="{45255CE1-C4D4-FA4C-B41D-8ADE016B18A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7AF383-92AE-6541-9CDB-33B6CD91BAAD}" type="pres">
      <dgm:prSet presAssocID="{6009FD08-B269-8245-ACEF-699D70398E99}" presName="posSpace" presStyleCnt="0"/>
      <dgm:spPr/>
    </dgm:pt>
    <dgm:pt modelId="{09D3D387-EA13-7F40-8DD1-604F18C09239}" type="pres">
      <dgm:prSet presAssocID="{6009FD08-B269-8245-ACEF-699D70398E99}" presName="vertFlow" presStyleCnt="0"/>
      <dgm:spPr/>
    </dgm:pt>
    <dgm:pt modelId="{AEDBEA06-2FF9-7847-9DA6-B58A4BDB40E6}" type="pres">
      <dgm:prSet presAssocID="{6009FD08-B269-8245-ACEF-699D70398E99}" presName="topSpace" presStyleCnt="0"/>
      <dgm:spPr/>
    </dgm:pt>
    <dgm:pt modelId="{205685D6-76AA-2B44-A016-C99A57C90254}" type="pres">
      <dgm:prSet presAssocID="{6009FD08-B269-8245-ACEF-699D70398E99}" presName="firstComp" presStyleCnt="0"/>
      <dgm:spPr/>
    </dgm:pt>
    <dgm:pt modelId="{28134982-62D1-1649-812E-B97192443C66}" type="pres">
      <dgm:prSet presAssocID="{6009FD08-B269-8245-ACEF-699D70398E99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E24F99A9-1C45-2B45-910C-6FDA20C0A754}" type="pres">
      <dgm:prSet presAssocID="{6009FD08-B269-8245-ACEF-699D70398E99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8A7D-B496-F344-AD6F-9FE71CE9BAB4}" type="pres">
      <dgm:prSet presAssocID="{6009FD08-B269-8245-ACEF-699D70398E99}" presName="negSpace" presStyleCnt="0"/>
      <dgm:spPr/>
    </dgm:pt>
    <dgm:pt modelId="{22EB5497-C64C-004A-A0F1-3F6E5FF3380B}" type="pres">
      <dgm:prSet presAssocID="{6009FD08-B269-8245-ACEF-699D70398E99}" presName="circle" presStyleLbl="node1" presStyleIdx="0" presStyleCnt="2"/>
      <dgm:spPr/>
      <dgm:t>
        <a:bodyPr/>
        <a:lstStyle/>
        <a:p>
          <a:endParaRPr lang="en-US"/>
        </a:p>
      </dgm:t>
    </dgm:pt>
    <dgm:pt modelId="{0AB29177-3E01-D242-8626-315144B1A337}" type="pres">
      <dgm:prSet presAssocID="{A0C47959-857E-F645-A897-372E1524AEB1}" presName="transSpace" presStyleCnt="0"/>
      <dgm:spPr/>
    </dgm:pt>
    <dgm:pt modelId="{957A625C-686E-3E44-8248-459359B4114E}" type="pres">
      <dgm:prSet presAssocID="{ED43EB4E-04A0-4444-9C8D-6B5BB76D6E03}" presName="posSpace" presStyleCnt="0"/>
      <dgm:spPr/>
    </dgm:pt>
    <dgm:pt modelId="{E7E9C929-0D2D-6543-8B7C-E42E60056EB6}" type="pres">
      <dgm:prSet presAssocID="{ED43EB4E-04A0-4444-9C8D-6B5BB76D6E03}" presName="vertFlow" presStyleCnt="0"/>
      <dgm:spPr/>
    </dgm:pt>
    <dgm:pt modelId="{9C11AB29-47AA-124E-9B48-90721E8AC713}" type="pres">
      <dgm:prSet presAssocID="{ED43EB4E-04A0-4444-9C8D-6B5BB76D6E03}" presName="topSpace" presStyleCnt="0"/>
      <dgm:spPr/>
    </dgm:pt>
    <dgm:pt modelId="{0C55B40E-FC64-D947-97EE-640D94A463AF}" type="pres">
      <dgm:prSet presAssocID="{ED43EB4E-04A0-4444-9C8D-6B5BB76D6E03}" presName="firstComp" presStyleCnt="0"/>
      <dgm:spPr/>
    </dgm:pt>
    <dgm:pt modelId="{24DF9B30-7711-C647-936C-F5E0E23D790C}" type="pres">
      <dgm:prSet presAssocID="{ED43EB4E-04A0-4444-9C8D-6B5BB76D6E03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DC7CE2FE-16AC-2E42-9F73-2E3237D66E87}" type="pres">
      <dgm:prSet presAssocID="{ED43EB4E-04A0-4444-9C8D-6B5BB76D6E03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08FEB-922F-8E48-940F-2F1D90BC2D68}" type="pres">
      <dgm:prSet presAssocID="{41375EED-0AC3-C14C-8171-EB374B506257}" presName="comp" presStyleCnt="0"/>
      <dgm:spPr/>
    </dgm:pt>
    <dgm:pt modelId="{4086270A-C846-AD41-8DF8-154F385C86A9}" type="pres">
      <dgm:prSet presAssocID="{41375EED-0AC3-C14C-8171-EB374B506257}" presName="child" presStyleLbl="bgAccFollowNode1" presStyleIdx="2" presStyleCnt="3" custScaleX="107675" custScaleY="59654" custLinFactNeighborX="-82888" custLinFactNeighborY="9250"/>
      <dgm:spPr/>
      <dgm:t>
        <a:bodyPr/>
        <a:lstStyle/>
        <a:p>
          <a:endParaRPr lang="en-US"/>
        </a:p>
      </dgm:t>
    </dgm:pt>
    <dgm:pt modelId="{439375D7-DBD8-1B44-A967-EF3F3885E03A}" type="pres">
      <dgm:prSet presAssocID="{41375EED-0AC3-C14C-8171-EB374B506257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11B70-E9D7-CC4C-B4E1-7CB9FA004D03}" type="pres">
      <dgm:prSet presAssocID="{ED43EB4E-04A0-4444-9C8D-6B5BB76D6E03}" presName="negSpace" presStyleCnt="0"/>
      <dgm:spPr/>
    </dgm:pt>
    <dgm:pt modelId="{2B6DFB59-7004-1145-8F63-BBE4DCAC8281}" type="pres">
      <dgm:prSet presAssocID="{ED43EB4E-04A0-4444-9C8D-6B5BB76D6E03}" presName="circle" presStyleLbl="node1" presStyleIdx="1" presStyleCnt="2" custScaleX="101550" custScaleY="99734" custLinFactNeighborX="-9545" custLinFactNeighborY="133"/>
      <dgm:spPr/>
      <dgm:t>
        <a:bodyPr/>
        <a:lstStyle/>
        <a:p>
          <a:endParaRPr lang="en-US"/>
        </a:p>
      </dgm:t>
    </dgm:pt>
  </dgm:ptLst>
  <dgm:cxnLst>
    <dgm:cxn modelId="{61D97777-29A3-A744-9FDF-C6F760EEA249}" srcId="{45255CE1-C4D4-FA4C-B41D-8ADE016B18A3}" destId="{ED43EB4E-04A0-4444-9C8D-6B5BB76D6E03}" srcOrd="1" destOrd="0" parTransId="{E1E58092-BE6C-3147-A18E-A6AB1050AB28}" sibTransId="{FB5E3621-1FAA-0443-AB58-9FCACD148B84}"/>
    <dgm:cxn modelId="{4121E22E-CC5B-4437-9F9A-3EDE205FE006}" type="presOf" srcId="{6009FD08-B269-8245-ACEF-699D70398E99}" destId="{22EB5497-C64C-004A-A0F1-3F6E5FF3380B}" srcOrd="0" destOrd="0" presId="urn:microsoft.com/office/officeart/2005/8/layout/hList9"/>
    <dgm:cxn modelId="{AB410BFE-2084-4CE1-BE52-907B175CA3A2}" type="presOf" srcId="{ED43EB4E-04A0-4444-9C8D-6B5BB76D6E03}" destId="{2B6DFB59-7004-1145-8F63-BBE4DCAC8281}" srcOrd="0" destOrd="0" presId="urn:microsoft.com/office/officeart/2005/8/layout/hList9"/>
    <dgm:cxn modelId="{10681277-5ED1-4362-AD67-A2A91EBB775B}" type="presOf" srcId="{833E9A63-3CB1-3B4A-AA6D-0D45FA783F8B}" destId="{28134982-62D1-1649-812E-B97192443C66}" srcOrd="0" destOrd="0" presId="urn:microsoft.com/office/officeart/2005/8/layout/hList9"/>
    <dgm:cxn modelId="{F79AF609-AC18-5E49-8591-BF694DE73BBE}" srcId="{6009FD08-B269-8245-ACEF-699D70398E99}" destId="{833E9A63-3CB1-3B4A-AA6D-0D45FA783F8B}" srcOrd="0" destOrd="0" parTransId="{F3624C28-49FA-6E4B-BBC2-A2EFF1530AB9}" sibTransId="{C36B7872-A8F1-A34F-86CE-BC0A573C63DE}"/>
    <dgm:cxn modelId="{86357AA0-03BC-4A0D-99D7-E3B6C3479344}" type="presOf" srcId="{41375EED-0AC3-C14C-8171-EB374B506257}" destId="{439375D7-DBD8-1B44-A967-EF3F3885E03A}" srcOrd="1" destOrd="0" presId="urn:microsoft.com/office/officeart/2005/8/layout/hList9"/>
    <dgm:cxn modelId="{B94ABD6B-2ED5-654F-88B0-C261C141297E}" srcId="{ED43EB4E-04A0-4444-9C8D-6B5BB76D6E03}" destId="{1CDB52B2-5BB2-1A4C-BF4F-1F852B818BD9}" srcOrd="0" destOrd="0" parTransId="{C7209A4D-DE68-5A48-975E-E89BE4C5CA26}" sibTransId="{6F4527BB-32FB-5645-AE30-B56BFB92F6F5}"/>
    <dgm:cxn modelId="{838EEECA-B2CA-408F-B363-A4C393D7C0CE}" type="presOf" srcId="{1CDB52B2-5BB2-1A4C-BF4F-1F852B818BD9}" destId="{DC7CE2FE-16AC-2E42-9F73-2E3237D66E87}" srcOrd="1" destOrd="0" presId="urn:microsoft.com/office/officeart/2005/8/layout/hList9"/>
    <dgm:cxn modelId="{BCEBBB37-77DD-40F4-ABBD-70AE0B35109C}" type="presOf" srcId="{41375EED-0AC3-C14C-8171-EB374B506257}" destId="{4086270A-C846-AD41-8DF8-154F385C86A9}" srcOrd="0" destOrd="0" presId="urn:microsoft.com/office/officeart/2005/8/layout/hList9"/>
    <dgm:cxn modelId="{874CE1BD-9ECD-B14D-AD82-FC1FA273AFE8}" srcId="{45255CE1-C4D4-FA4C-B41D-8ADE016B18A3}" destId="{6009FD08-B269-8245-ACEF-699D70398E99}" srcOrd="0" destOrd="0" parTransId="{47920D9E-CD15-8F4E-916B-92659961A407}" sibTransId="{A0C47959-857E-F645-A897-372E1524AEB1}"/>
    <dgm:cxn modelId="{DF821E09-E4BA-4EC5-B144-7BA2D86C13CF}" type="presOf" srcId="{1CDB52B2-5BB2-1A4C-BF4F-1F852B818BD9}" destId="{24DF9B30-7711-C647-936C-F5E0E23D790C}" srcOrd="0" destOrd="0" presId="urn:microsoft.com/office/officeart/2005/8/layout/hList9"/>
    <dgm:cxn modelId="{63C2B334-FD14-4859-AAA6-2928F80D0703}" type="presOf" srcId="{45255CE1-C4D4-FA4C-B41D-8ADE016B18A3}" destId="{529093E7-93A6-6642-9143-9A5F1A53344B}" srcOrd="0" destOrd="0" presId="urn:microsoft.com/office/officeart/2005/8/layout/hList9"/>
    <dgm:cxn modelId="{F372266B-E410-0147-B475-1C37D8DCE5BB}" srcId="{ED43EB4E-04A0-4444-9C8D-6B5BB76D6E03}" destId="{41375EED-0AC3-C14C-8171-EB374B506257}" srcOrd="1" destOrd="0" parTransId="{AB0A2B2A-FBED-834E-ABE7-DE95D8948202}" sibTransId="{573D744E-DD3E-5746-B710-2BD8FD46BD77}"/>
    <dgm:cxn modelId="{A9B643EB-DFC0-4288-9A97-25F64F306A1F}" type="presOf" srcId="{833E9A63-3CB1-3B4A-AA6D-0D45FA783F8B}" destId="{E24F99A9-1C45-2B45-910C-6FDA20C0A754}" srcOrd="1" destOrd="0" presId="urn:microsoft.com/office/officeart/2005/8/layout/hList9"/>
    <dgm:cxn modelId="{EC102081-CBE0-4B59-898A-C7BC01ACF74A}" type="presParOf" srcId="{529093E7-93A6-6642-9143-9A5F1A53344B}" destId="{CC7AF383-92AE-6541-9CDB-33B6CD91BAAD}" srcOrd="0" destOrd="0" presId="urn:microsoft.com/office/officeart/2005/8/layout/hList9"/>
    <dgm:cxn modelId="{1FF66D5C-65F6-46E2-A0F2-53C4CB75587B}" type="presParOf" srcId="{529093E7-93A6-6642-9143-9A5F1A53344B}" destId="{09D3D387-EA13-7F40-8DD1-604F18C09239}" srcOrd="1" destOrd="0" presId="urn:microsoft.com/office/officeart/2005/8/layout/hList9"/>
    <dgm:cxn modelId="{08214A2F-9C7F-4830-94A1-DAF065D21DBF}" type="presParOf" srcId="{09D3D387-EA13-7F40-8DD1-604F18C09239}" destId="{AEDBEA06-2FF9-7847-9DA6-B58A4BDB40E6}" srcOrd="0" destOrd="0" presId="urn:microsoft.com/office/officeart/2005/8/layout/hList9"/>
    <dgm:cxn modelId="{C17FE245-1261-430E-89B3-BD55FDE3B2A9}" type="presParOf" srcId="{09D3D387-EA13-7F40-8DD1-604F18C09239}" destId="{205685D6-76AA-2B44-A016-C99A57C90254}" srcOrd="1" destOrd="0" presId="urn:microsoft.com/office/officeart/2005/8/layout/hList9"/>
    <dgm:cxn modelId="{9F2C2304-5D99-4CA5-B893-8A44D61F8D16}" type="presParOf" srcId="{205685D6-76AA-2B44-A016-C99A57C90254}" destId="{28134982-62D1-1649-812E-B97192443C66}" srcOrd="0" destOrd="0" presId="urn:microsoft.com/office/officeart/2005/8/layout/hList9"/>
    <dgm:cxn modelId="{34290016-98A3-4BE4-8CDF-7716307A2EE0}" type="presParOf" srcId="{205685D6-76AA-2B44-A016-C99A57C90254}" destId="{E24F99A9-1C45-2B45-910C-6FDA20C0A754}" srcOrd="1" destOrd="0" presId="urn:microsoft.com/office/officeart/2005/8/layout/hList9"/>
    <dgm:cxn modelId="{64435F5E-5386-4AB9-AD08-C98760950FBB}" type="presParOf" srcId="{529093E7-93A6-6642-9143-9A5F1A53344B}" destId="{22A88A7D-B496-F344-AD6F-9FE71CE9BAB4}" srcOrd="2" destOrd="0" presId="urn:microsoft.com/office/officeart/2005/8/layout/hList9"/>
    <dgm:cxn modelId="{98B96091-2DB5-489C-B1CF-09ED1BDD9B74}" type="presParOf" srcId="{529093E7-93A6-6642-9143-9A5F1A53344B}" destId="{22EB5497-C64C-004A-A0F1-3F6E5FF3380B}" srcOrd="3" destOrd="0" presId="urn:microsoft.com/office/officeart/2005/8/layout/hList9"/>
    <dgm:cxn modelId="{68F5EA65-4EC5-40EE-AE95-053BF4F96D55}" type="presParOf" srcId="{529093E7-93A6-6642-9143-9A5F1A53344B}" destId="{0AB29177-3E01-D242-8626-315144B1A337}" srcOrd="4" destOrd="0" presId="urn:microsoft.com/office/officeart/2005/8/layout/hList9"/>
    <dgm:cxn modelId="{639E97E8-FC68-4D74-9DEE-18F0581E25FC}" type="presParOf" srcId="{529093E7-93A6-6642-9143-9A5F1A53344B}" destId="{957A625C-686E-3E44-8248-459359B4114E}" srcOrd="5" destOrd="0" presId="urn:microsoft.com/office/officeart/2005/8/layout/hList9"/>
    <dgm:cxn modelId="{49DB7EB3-D876-4E7C-9C7F-2D47E73C891C}" type="presParOf" srcId="{529093E7-93A6-6642-9143-9A5F1A53344B}" destId="{E7E9C929-0D2D-6543-8B7C-E42E60056EB6}" srcOrd="6" destOrd="0" presId="urn:microsoft.com/office/officeart/2005/8/layout/hList9"/>
    <dgm:cxn modelId="{0AB81CC5-C72F-489C-87CF-60554ACCFFD5}" type="presParOf" srcId="{E7E9C929-0D2D-6543-8B7C-E42E60056EB6}" destId="{9C11AB29-47AA-124E-9B48-90721E8AC713}" srcOrd="0" destOrd="0" presId="urn:microsoft.com/office/officeart/2005/8/layout/hList9"/>
    <dgm:cxn modelId="{DD8D9902-A81B-4B00-9723-4218E759A70D}" type="presParOf" srcId="{E7E9C929-0D2D-6543-8B7C-E42E60056EB6}" destId="{0C55B40E-FC64-D947-97EE-640D94A463AF}" srcOrd="1" destOrd="0" presId="urn:microsoft.com/office/officeart/2005/8/layout/hList9"/>
    <dgm:cxn modelId="{B99224B4-3F14-4A81-A9A0-FE7EA789F517}" type="presParOf" srcId="{0C55B40E-FC64-D947-97EE-640D94A463AF}" destId="{24DF9B30-7711-C647-936C-F5E0E23D790C}" srcOrd="0" destOrd="0" presId="urn:microsoft.com/office/officeart/2005/8/layout/hList9"/>
    <dgm:cxn modelId="{BB160EF5-03A7-4116-ACF5-38070268DC68}" type="presParOf" srcId="{0C55B40E-FC64-D947-97EE-640D94A463AF}" destId="{DC7CE2FE-16AC-2E42-9F73-2E3237D66E87}" srcOrd="1" destOrd="0" presId="urn:microsoft.com/office/officeart/2005/8/layout/hList9"/>
    <dgm:cxn modelId="{E8DCDD83-42A1-4E29-9237-C7F46BB52366}" type="presParOf" srcId="{E7E9C929-0D2D-6543-8B7C-E42E60056EB6}" destId="{24208FEB-922F-8E48-940F-2F1D90BC2D68}" srcOrd="2" destOrd="0" presId="urn:microsoft.com/office/officeart/2005/8/layout/hList9"/>
    <dgm:cxn modelId="{FEE2542E-759C-4116-BB6E-CD297A758FC7}" type="presParOf" srcId="{24208FEB-922F-8E48-940F-2F1D90BC2D68}" destId="{4086270A-C846-AD41-8DF8-154F385C86A9}" srcOrd="0" destOrd="0" presId="urn:microsoft.com/office/officeart/2005/8/layout/hList9"/>
    <dgm:cxn modelId="{7BE96746-0698-468D-B13C-4944DABCAAE7}" type="presParOf" srcId="{24208FEB-922F-8E48-940F-2F1D90BC2D68}" destId="{439375D7-DBD8-1B44-A967-EF3F3885E03A}" srcOrd="1" destOrd="0" presId="urn:microsoft.com/office/officeart/2005/8/layout/hList9"/>
    <dgm:cxn modelId="{3FCD184E-33E5-4D29-955F-57B451389EDE}" type="presParOf" srcId="{529093E7-93A6-6642-9143-9A5F1A53344B}" destId="{51E11B70-E9D7-CC4C-B4E1-7CB9FA004D03}" srcOrd="7" destOrd="0" presId="urn:microsoft.com/office/officeart/2005/8/layout/hList9"/>
    <dgm:cxn modelId="{52906A52-D6C5-498C-9601-5897272A259C}" type="presParOf" srcId="{529093E7-93A6-6642-9143-9A5F1A53344B}" destId="{2B6DFB59-7004-1145-8F63-BBE4DCAC828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34982-62D1-1649-812E-B97192443C66}">
      <dsp:nvSpPr>
        <dsp:cNvPr id="0" name=""/>
        <dsp:cNvSpPr/>
      </dsp:nvSpPr>
      <dsp:spPr>
        <a:xfrm>
          <a:off x="1305608" y="1205355"/>
          <a:ext cx="2649940" cy="1767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Fully financed by host country 1</a:t>
          </a:r>
          <a:endParaRPr lang="en-US" sz="2200" kern="1200" dirty="0"/>
        </a:p>
      </dsp:txBody>
      <dsp:txXfrm>
        <a:off x="1729599" y="1205355"/>
        <a:ext cx="2225950" cy="1767510"/>
      </dsp:txXfrm>
    </dsp:sp>
    <dsp:sp modelId="{22EB5497-C64C-004A-A0F1-3F6E5FF3380B}">
      <dsp:nvSpPr>
        <dsp:cNvPr id="0" name=""/>
        <dsp:cNvSpPr/>
      </dsp:nvSpPr>
      <dsp:spPr>
        <a:xfrm>
          <a:off x="-107692" y="498705"/>
          <a:ext cx="1766627" cy="1766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Campus 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Developed country</a:t>
          </a:r>
          <a:endParaRPr lang="en-US" sz="2100" kern="1200" dirty="0"/>
        </a:p>
      </dsp:txBody>
      <dsp:txXfrm>
        <a:off x="-107692" y="498705"/>
        <a:ext cx="1766627" cy="1766627"/>
      </dsp:txXfrm>
    </dsp:sp>
    <dsp:sp modelId="{24DF9B30-7711-C647-936C-F5E0E23D790C}">
      <dsp:nvSpPr>
        <dsp:cNvPr id="0" name=""/>
        <dsp:cNvSpPr/>
      </dsp:nvSpPr>
      <dsp:spPr>
        <a:xfrm>
          <a:off x="5831672" y="1205355"/>
          <a:ext cx="2853323" cy="1767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Partially financed by host country 2</a:t>
          </a:r>
          <a:endParaRPr lang="en-US" sz="2200" kern="1200" dirty="0"/>
        </a:p>
      </dsp:txBody>
      <dsp:txXfrm>
        <a:off x="6288204" y="1205355"/>
        <a:ext cx="2396791" cy="1767510"/>
      </dsp:txXfrm>
    </dsp:sp>
    <dsp:sp modelId="{4086270A-C846-AD41-8DF8-154F385C86A9}">
      <dsp:nvSpPr>
        <dsp:cNvPr id="0" name=""/>
        <dsp:cNvSpPr/>
      </dsp:nvSpPr>
      <dsp:spPr>
        <a:xfrm>
          <a:off x="2249225" y="3136360"/>
          <a:ext cx="3072316" cy="10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Joint projects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Funding agencies</a:t>
          </a:r>
          <a:endParaRPr lang="en-US" sz="2200" kern="1200" dirty="0"/>
        </a:p>
      </dsp:txBody>
      <dsp:txXfrm>
        <a:off x="2740795" y="3136360"/>
        <a:ext cx="2580745" cy="1054390"/>
      </dsp:txXfrm>
    </dsp:sp>
    <dsp:sp modelId="{2B6DFB59-7004-1145-8F63-BBE4DCAC8281}">
      <dsp:nvSpPr>
        <dsp:cNvPr id="0" name=""/>
        <dsp:cNvSpPr/>
      </dsp:nvSpPr>
      <dsp:spPr>
        <a:xfrm>
          <a:off x="4343413" y="501054"/>
          <a:ext cx="1794009" cy="17619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Campus 2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Developing country</a:t>
          </a:r>
          <a:endParaRPr lang="en-US" sz="2100" kern="1200" dirty="0"/>
        </a:p>
      </dsp:txBody>
      <dsp:txXfrm>
        <a:off x="4343413" y="501054"/>
        <a:ext cx="1794009" cy="1761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34982-62D1-1649-812E-B97192443C66}">
      <dsp:nvSpPr>
        <dsp:cNvPr id="0" name=""/>
        <dsp:cNvSpPr/>
      </dsp:nvSpPr>
      <dsp:spPr>
        <a:xfrm>
          <a:off x="1305608" y="1205355"/>
          <a:ext cx="2649940" cy="1767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Fully financed  by German Ministries</a:t>
          </a:r>
          <a:endParaRPr lang="en-US" sz="2200" kern="1200" dirty="0"/>
        </a:p>
      </dsp:txBody>
      <dsp:txXfrm>
        <a:off x="1729599" y="1205355"/>
        <a:ext cx="2225950" cy="1767510"/>
      </dsp:txXfrm>
    </dsp:sp>
    <dsp:sp modelId="{22EB5497-C64C-004A-A0F1-3F6E5FF3380B}">
      <dsp:nvSpPr>
        <dsp:cNvPr id="0" name=""/>
        <dsp:cNvSpPr/>
      </dsp:nvSpPr>
      <dsp:spPr>
        <a:xfrm>
          <a:off x="-107692" y="498705"/>
          <a:ext cx="1766627" cy="1766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Campus 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Dresden</a:t>
          </a:r>
          <a:endParaRPr lang="en-US" sz="2600" kern="1200" dirty="0"/>
        </a:p>
      </dsp:txBody>
      <dsp:txXfrm>
        <a:off x="-107692" y="498705"/>
        <a:ext cx="1766627" cy="1766627"/>
      </dsp:txXfrm>
    </dsp:sp>
    <dsp:sp modelId="{24DF9B30-7711-C647-936C-F5E0E23D790C}">
      <dsp:nvSpPr>
        <dsp:cNvPr id="0" name=""/>
        <dsp:cNvSpPr/>
      </dsp:nvSpPr>
      <dsp:spPr>
        <a:xfrm>
          <a:off x="5831672" y="1205355"/>
          <a:ext cx="2853323" cy="17675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Partially supported by Mozambique</a:t>
          </a:r>
          <a:endParaRPr lang="en-US" sz="2200" kern="1200" dirty="0"/>
        </a:p>
      </dsp:txBody>
      <dsp:txXfrm>
        <a:off x="6288204" y="1205355"/>
        <a:ext cx="2396791" cy="1767510"/>
      </dsp:txXfrm>
    </dsp:sp>
    <dsp:sp modelId="{4086270A-C846-AD41-8DF8-154F385C86A9}">
      <dsp:nvSpPr>
        <dsp:cNvPr id="0" name=""/>
        <dsp:cNvSpPr/>
      </dsp:nvSpPr>
      <dsp:spPr>
        <a:xfrm>
          <a:off x="3357113" y="3136360"/>
          <a:ext cx="3072316" cy="10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Joint projects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Funding agencies</a:t>
          </a:r>
          <a:endParaRPr lang="en-US" sz="2200" kern="1200" dirty="0"/>
        </a:p>
      </dsp:txBody>
      <dsp:txXfrm>
        <a:off x="3848684" y="3136360"/>
        <a:ext cx="2580745" cy="1054390"/>
      </dsp:txXfrm>
    </dsp:sp>
    <dsp:sp modelId="{2B6DFB59-7004-1145-8F63-BBE4DCAC8281}">
      <dsp:nvSpPr>
        <dsp:cNvPr id="0" name=""/>
        <dsp:cNvSpPr/>
      </dsp:nvSpPr>
      <dsp:spPr>
        <a:xfrm>
          <a:off x="4343413" y="501054"/>
          <a:ext cx="1794009" cy="17619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Campus 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Maputo</a:t>
          </a:r>
          <a:endParaRPr lang="en-US" sz="2600" kern="1200" dirty="0"/>
        </a:p>
      </dsp:txBody>
      <dsp:txXfrm>
        <a:off x="4343413" y="501054"/>
        <a:ext cx="1794009" cy="176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A34032-30F9-427B-96B2-3F84AC177BD0}" type="datetimeFigureOut">
              <a:rPr lang="de-DE"/>
              <a:pPr>
                <a:defRPr/>
              </a:pPr>
              <a:t>23.02.2012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D14F12-3E57-47CB-ABDC-8ABA20D959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1EC9EA-5BA6-4DF5-8389-CD9DDE6BAE28}" type="datetimeFigureOut">
              <a:rPr lang="de-DE"/>
              <a:pPr>
                <a:defRPr/>
              </a:pPr>
              <a:t>23.02.2012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F43954-2424-44AF-A12D-473615E311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lken_ununiversit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11477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eader_powerpoint_un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366814" y="1724012"/>
            <a:ext cx="7772400" cy="1470025"/>
          </a:xfrm>
          <a:ln>
            <a:noFill/>
          </a:ln>
        </p:spPr>
        <p:txBody>
          <a:bodyPr/>
          <a:lstStyle>
            <a:lvl1pPr>
              <a:defRPr lang="de-DE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509822" y="40100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285852" y="642918"/>
            <a:ext cx="3071813" cy="428625"/>
          </a:xfrm>
        </p:spPr>
        <p:txBody>
          <a:bodyPr/>
          <a:lstStyle>
            <a:lvl1pPr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EC15-326D-4643-8C42-D6CD8244CEA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1285875" y="6357938"/>
            <a:ext cx="2133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CB37D-DB0F-451D-A59F-C4F475CB84F2}" type="datetimeFigureOut">
              <a:rPr lang="de-DE"/>
              <a:pPr>
                <a:defRPr/>
              </a:pPr>
              <a:t>23.02.2012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eader_powerpoint_unu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66814" y="1724012"/>
            <a:ext cx="7772400" cy="1470025"/>
          </a:xfrm>
          <a:ln>
            <a:noFill/>
          </a:ln>
        </p:spPr>
        <p:txBody>
          <a:bodyPr/>
          <a:lstStyle>
            <a:lvl1pPr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09822" y="40100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285852" y="642918"/>
            <a:ext cx="3071813" cy="428625"/>
          </a:xfrm>
        </p:spPr>
        <p:txBody>
          <a:bodyPr/>
          <a:lstStyle>
            <a:lvl1pPr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eader_powerpoint_unu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36213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251520" y="332656"/>
            <a:ext cx="6192688" cy="864096"/>
          </a:xfr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C53-FF9C-42F1-B81F-63BF2BED9F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45E1-9ABE-4D49-9397-B395AD5605B0}" type="datetimeFigureOut">
              <a:rPr lang="ga-IE" smtClean="0"/>
              <a:pPr/>
              <a:t>23/02/2012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4A59-AF6E-42DE-B007-943693682D76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A83DC-1E88-4D79-B52E-C298C6E2E794}" type="datetimeFigureOut">
              <a:rPr lang="de-DE"/>
              <a:pPr>
                <a:defRPr/>
              </a:pPr>
              <a:t>23.02.2012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83989-6BE3-416C-903F-BC24BBD17A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Reza Ardakanian</a:t>
            </a:r>
          </a:p>
          <a:p>
            <a:pPr algn="l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UNU focal point on the establishment of UNU-FLORES</a:t>
            </a:r>
          </a:p>
          <a:p>
            <a:pPr algn="l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Director UN-Water Decade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Capacity Development (UNW-DPC)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7772400" cy="3000396"/>
          </a:xfrm>
        </p:spPr>
        <p:txBody>
          <a:bodyPr/>
          <a:lstStyle/>
          <a:p>
            <a:r>
              <a:rPr lang="en-US" sz="2800" dirty="0" smtClean="0"/>
              <a:t>The new UNU Institute for Integrated Management of Material Fluxes and of Resources (UNU-FLORES) </a:t>
            </a:r>
            <a:br>
              <a:rPr lang="en-US" sz="2800" dirty="0" smtClean="0"/>
            </a:br>
            <a:r>
              <a:rPr lang="en-US" sz="2800" dirty="0" smtClean="0"/>
              <a:t>in Dresden (Germany) and Maputo: </a:t>
            </a:r>
            <a:br>
              <a:rPr lang="en-US" sz="2800" dirty="0" smtClean="0"/>
            </a:br>
            <a:r>
              <a:rPr lang="en-US" sz="2800" dirty="0" smtClean="0"/>
              <a:t>core areas of focus and twinning concept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857364"/>
            <a:ext cx="8606190" cy="4786346"/>
          </a:xfrm>
        </p:spPr>
        <p:txBody>
          <a:bodyPr>
            <a:norm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1st international Scoping Workshop in Dresden, Germany, November 2010</a:t>
            </a:r>
          </a:p>
          <a:p>
            <a:pPr marL="727075" lvl="1" indent="-269875" algn="l">
              <a:buFont typeface="Arial" pitchFamily="34" charset="0"/>
              <a:buChar char="•"/>
            </a:pPr>
            <a:r>
              <a:rPr lang="de-DE" dirty="0" smtClean="0"/>
              <a:t>Participants: UNU institutes, UEM, MCT, UFS, UNAM, NEPAD, U. of Nairobi, Arab Water Council, TUD,...</a:t>
            </a:r>
          </a:p>
          <a:p>
            <a:pPr marL="727075" lvl="1" indent="-269875" algn="l">
              <a:buFont typeface="Arial" pitchFamily="34" charset="0"/>
              <a:buChar char="•"/>
            </a:pPr>
            <a:r>
              <a:rPr lang="de-DE" dirty="0" smtClean="0"/>
              <a:t>Research topics worked out</a:t>
            </a:r>
          </a:p>
          <a:p>
            <a:pPr marL="727075" lvl="1" indent="-269875" algn="l">
              <a:buFont typeface="Arial" pitchFamily="34" charset="0"/>
              <a:buChar char="•"/>
            </a:pPr>
            <a:r>
              <a:rPr lang="de-DE" dirty="0" smtClean="0"/>
              <a:t>Entry points for teaching programmes identified</a:t>
            </a:r>
          </a:p>
          <a:p>
            <a:pPr marL="727075" lvl="1" indent="-269875" algn="l">
              <a:buFont typeface="Arial" pitchFamily="34" charset="0"/>
              <a:buChar char="•"/>
            </a:pPr>
            <a:r>
              <a:rPr lang="de-DE" dirty="0" smtClean="0"/>
              <a:t>Opportunities and challenges of a Twin in Mozambique</a:t>
            </a:r>
          </a:p>
          <a:p>
            <a:pPr marL="269875" indent="-269875"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Establishing UNU-FLORS:</a:t>
            </a:r>
            <a:br>
              <a:rPr lang="de-DE" dirty="0" smtClean="0"/>
            </a:br>
            <a:r>
              <a:rPr lang="de-DE" dirty="0" smtClean="0"/>
              <a:t>state of the art</a:t>
            </a:r>
            <a:endParaRPr lang="ga-IE" dirty="0"/>
          </a:p>
        </p:txBody>
      </p:sp>
      <p:pic>
        <p:nvPicPr>
          <p:cNvPr id="4" name="Picture 3" descr="D:\DataSH\UNU_flores\scoping workshop_DD\report\ISW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1500174"/>
            <a:ext cx="8215338" cy="615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857364"/>
            <a:ext cx="8434694" cy="4286280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MoU signed between donors (BMBF, SMWK), UNU, TUD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Statutes approved by UNU-Council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Funding agreement about to be signed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Premises in Dresden currently under negotiation</a:t>
            </a:r>
          </a:p>
          <a:p>
            <a:pPr marL="266700" indent="-266700">
              <a:buFont typeface="Arial" pitchFamily="34" charset="0"/>
              <a:buChar char="•"/>
            </a:pPr>
            <a:endParaRPr lang="de-DE" dirty="0" smtClean="0"/>
          </a:p>
          <a:p>
            <a:pPr marL="266700" indent="-266700"/>
            <a:r>
              <a:rPr lang="de-DE" dirty="0" smtClean="0"/>
              <a:t>Next milestones: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Finalize Funding agreement, premises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Recruiting funding director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FoC UNU-TUD</a:t>
            </a:r>
          </a:p>
          <a:p>
            <a:pPr marL="266700" indent="-266700">
              <a:buFont typeface="Arial" pitchFamily="34" charset="0"/>
              <a:buChar char="•"/>
            </a:pPr>
            <a:endParaRPr lang="de-DE" dirty="0" smtClean="0"/>
          </a:p>
          <a:p>
            <a:pPr marL="266700" indent="-266700"/>
            <a:r>
              <a:rPr lang="de-DE" dirty="0" smtClean="0"/>
              <a:t>Expectation: Campus Dresden will start 2012</a:t>
            </a:r>
          </a:p>
          <a:p>
            <a:pPr marL="266700" indent="-266700">
              <a:buFont typeface="Arial" pitchFamily="34" charset="0"/>
              <a:buChar char="•"/>
            </a:pPr>
            <a:endParaRPr lang="de-DE" dirty="0" smtClean="0"/>
          </a:p>
          <a:p>
            <a:pPr marL="266700" indent="-266700">
              <a:buFont typeface="Arial" pitchFamily="34" charset="0"/>
              <a:buChar char="•"/>
            </a:pPr>
            <a:endParaRPr lang="de-DE" dirty="0" smtClean="0"/>
          </a:p>
          <a:p>
            <a:pPr marL="266700" indent="-266700">
              <a:buFont typeface="Arial" pitchFamily="34" charset="0"/>
              <a:buChar char="•"/>
            </a:pP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State of the art: institutional development of Dresden twin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785926"/>
            <a:ext cx="8434694" cy="478634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TU Dresden has a pronounced profile in soil, water, waste: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Faculty of Forest, Geo and Hydro Sciences</a:t>
            </a:r>
          </a:p>
          <a:p>
            <a:pPr>
              <a:lnSpc>
                <a:spcPct val="120000"/>
              </a:lnSpc>
            </a:pPr>
            <a:endParaRPr lang="en-GB" sz="2000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Partners: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Helmholtz Centre for Environment Research (UFZ) </a:t>
            </a:r>
          </a:p>
          <a:p>
            <a:pPr lvl="1" algn="l">
              <a:lnSpc>
                <a:spcPct val="120000"/>
              </a:lnSpc>
            </a:pPr>
            <a:r>
              <a:rPr lang="en-GB" sz="2000" dirty="0" smtClean="0">
                <a:sym typeface="Wingdings" pitchFamily="2" charset="2"/>
              </a:rPr>
              <a:t>Modelling, systems analysis, eco-toxicology, IWRM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Leibnitz Institute of Ecological and Regional Development (IÖR) </a:t>
            </a:r>
          </a:p>
          <a:p>
            <a:pPr lvl="1" algn="l">
              <a:lnSpc>
                <a:spcPct val="120000"/>
              </a:lnSpc>
            </a:pPr>
            <a:r>
              <a:rPr lang="en-GB" sz="2000" dirty="0" smtClean="0">
                <a:sym typeface="Wingdings" pitchFamily="2" charset="2"/>
              </a:rPr>
              <a:t>City planning, risk management, socio-economic feedback </a:t>
            </a:r>
          </a:p>
          <a:p>
            <a:r>
              <a:rPr lang="de-DE" dirty="0" smtClean="0"/>
              <a:t>Centre for International Postgraduate Studies on Environmental Management, CIPSEM (UNEP)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Why Dresden?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Twinning strategy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85720" y="128586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434694" cy="4786346"/>
          </a:xfrm>
        </p:spPr>
        <p:txBody>
          <a:bodyPr>
            <a:noAutofit/>
          </a:bodyPr>
          <a:lstStyle/>
          <a:p>
            <a:pPr marL="266700" indent="-266700"/>
            <a:r>
              <a:rPr lang="en-US" sz="2200" dirty="0" smtClean="0"/>
              <a:t>Why Maputo?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200" dirty="0" smtClean="0"/>
              <a:t>Government (MCT) and UEM indicated support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200" dirty="0" smtClean="0"/>
              <a:t>Mozambique and the region facing serious challenges related to water, soil and waste management under conditions of global change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200" dirty="0" smtClean="0"/>
              <a:t>Establishing a Twin in Mozambique would comply with research agenda outlined in Consolidated Plan for Action for Science &amp; Technology in Africa (CPA) and by NEPAD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200" dirty="0" smtClean="0"/>
              <a:t>UNU roadmap Africa</a:t>
            </a:r>
            <a:br>
              <a:rPr lang="en-US" sz="2200" dirty="0" smtClean="0"/>
            </a:br>
            <a:endParaRPr lang="en-US" sz="2200" dirty="0" smtClean="0"/>
          </a:p>
          <a:p>
            <a:pPr marL="266700" indent="-266700"/>
            <a:r>
              <a:rPr lang="en-US" sz="2200" dirty="0" smtClean="0"/>
              <a:t>=&gt;Establishment of resources-</a:t>
            </a:r>
            <a:r>
              <a:rPr lang="en-US" sz="2200" dirty="0" err="1" smtClean="0"/>
              <a:t>focussed</a:t>
            </a:r>
            <a:r>
              <a:rPr lang="en-US" sz="2200" dirty="0" smtClean="0"/>
              <a:t> twin institute could have strong regional impact / capacity strengthening through UNU collaboration and presence in Africa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Twinning strategy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State of the art: institutional development of Maputo twin</a:t>
            </a:r>
            <a:endParaRPr lang="ga-IE" dirty="0" smtClean="0"/>
          </a:p>
          <a:p>
            <a:endParaRPr lang="ga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700458" cy="318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214282" y="1714488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UNU mission to Maputo, May 2011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Government confirmed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committment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UEM as local partner: 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several study programmes 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 starting points for 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joint programmes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Three committees established</a:t>
            </a:r>
          </a:p>
          <a:p>
            <a:pPr marL="269875" indent="-2698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MoU currently under development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Feasibility study to be finished in 2012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a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ga-IE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43050"/>
            <a:ext cx="8434694" cy="4500594"/>
          </a:xfrm>
        </p:spPr>
        <p:txBody>
          <a:bodyPr/>
          <a:lstStyle/>
          <a:p>
            <a:pPr marL="266700" indent="-266700"/>
            <a:r>
              <a:rPr lang="de-DE" b="1" dirty="0" smtClean="0"/>
              <a:t>Participants</a:t>
            </a:r>
            <a:r>
              <a:rPr lang="de-DE" dirty="0" smtClean="0"/>
              <a:t>: UNU institutes, UEM, MCT, UFS, NEPAD, CapNet, Arab Water Council, TUD, Intl. Experts</a:t>
            </a:r>
          </a:p>
          <a:p>
            <a:pPr marL="266700" indent="-266700"/>
            <a:endParaRPr lang="en-US" dirty="0" smtClean="0"/>
          </a:p>
          <a:p>
            <a:pPr marL="266700" indent="-266700"/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2nd International Scoping Workshop</a:t>
            </a:r>
            <a:br>
              <a:rPr lang="de-DE" dirty="0" smtClean="0"/>
            </a:br>
            <a:r>
              <a:rPr lang="de-DE" dirty="0" smtClean="0"/>
              <a:t>Maputo, 24-25 October 2011</a:t>
            </a:r>
            <a:endParaRPr lang="ga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715304" cy="57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Major research areas identified at 2nd International Scoping Workshop</a:t>
            </a:r>
            <a:endParaRPr lang="ga-IE" dirty="0" smtClean="0"/>
          </a:p>
          <a:p>
            <a:endParaRPr lang="ga-IE" dirty="0"/>
          </a:p>
        </p:txBody>
      </p:sp>
      <p:grpSp>
        <p:nvGrpSpPr>
          <p:cNvPr id="5" name="Group 11"/>
          <p:cNvGrpSpPr/>
          <p:nvPr/>
        </p:nvGrpSpPr>
        <p:grpSpPr>
          <a:xfrm>
            <a:off x="142844" y="1714488"/>
            <a:ext cx="6623051" cy="4738700"/>
            <a:chOff x="323850" y="1341438"/>
            <a:chExt cx="6623051" cy="5111750"/>
          </a:xfrm>
        </p:grpSpPr>
        <p:sp>
          <p:nvSpPr>
            <p:cNvPr id="9" name="Textfeld 14"/>
            <p:cNvSpPr txBox="1"/>
            <p:nvPr/>
          </p:nvSpPr>
          <p:spPr>
            <a:xfrm>
              <a:off x="4932363" y="3068638"/>
              <a:ext cx="1943100" cy="3384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tIns="504000" bIns="180000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Waste </a:t>
              </a:r>
              <a:r>
                <a:rPr lang="en-GB" sz="20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management and Sanitation </a:t>
              </a:r>
              <a:endPara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feld 15"/>
            <p:cNvSpPr txBox="1"/>
            <p:nvPr/>
          </p:nvSpPr>
          <p:spPr>
            <a:xfrm>
              <a:off x="2627313" y="3068638"/>
              <a:ext cx="1944687" cy="3384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tIns="504000" bIns="180000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Soil and </a:t>
              </a:r>
              <a:b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land use management </a:t>
              </a:r>
            </a:p>
          </p:txBody>
        </p:sp>
        <p:sp>
          <p:nvSpPr>
            <p:cNvPr id="11" name="Textfeld 16"/>
            <p:cNvSpPr txBox="1"/>
            <p:nvPr/>
          </p:nvSpPr>
          <p:spPr>
            <a:xfrm>
              <a:off x="323850" y="3068638"/>
              <a:ext cx="1943100" cy="3384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tIns="504000" bIns="180000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0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Integrated Water Resources  </a:t>
              </a: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management </a:t>
              </a:r>
            </a:p>
          </p:txBody>
        </p:sp>
        <p:sp>
          <p:nvSpPr>
            <p:cNvPr id="12" name="Textfeld 20"/>
            <p:cNvSpPr txBox="1"/>
            <p:nvPr/>
          </p:nvSpPr>
          <p:spPr>
            <a:xfrm>
              <a:off x="395288" y="1341438"/>
              <a:ext cx="6551613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tIns="180000" bIns="180000" anchor="ctr"/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Systems and flux analysis </a:t>
              </a:r>
            </a:p>
          </p:txBody>
        </p:sp>
        <p:sp>
          <p:nvSpPr>
            <p:cNvPr id="13" name="Textfeld 21"/>
            <p:cNvSpPr txBox="1">
              <a:spLocks noChangeArrowheads="1"/>
            </p:cNvSpPr>
            <p:nvPr/>
          </p:nvSpPr>
          <p:spPr bwMode="auto">
            <a:xfrm>
              <a:off x="323850" y="2205038"/>
              <a:ext cx="6551613" cy="7191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tIns="180000" bIns="180000" anchor="ctr"/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sz="2000" dirty="0" smtClean="0">
                  <a:solidFill>
                    <a:schemeClr val="tx2"/>
                  </a:solidFill>
                  <a:latin typeface="Verdana" pitchFamily="34" charset="0"/>
                </a:rPr>
                <a:t>Water economics and governance</a:t>
              </a:r>
              <a:endParaRPr lang="en-GB" sz="2000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4" name="Textfeld 22"/>
            <p:cNvSpPr txBox="1">
              <a:spLocks noChangeArrowheads="1"/>
            </p:cNvSpPr>
            <p:nvPr/>
          </p:nvSpPr>
          <p:spPr bwMode="auto">
            <a:xfrm>
              <a:off x="323850" y="5516563"/>
              <a:ext cx="6551613" cy="7207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tIns="180000" bIns="180000" anchor="ctr"/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sz="2000" dirty="0">
                  <a:solidFill>
                    <a:schemeClr val="tx2"/>
                  </a:solidFill>
                  <a:latin typeface="Verdana" pitchFamily="34" charset="0"/>
                </a:rPr>
                <a:t>Capacity development </a:t>
              </a:r>
            </a:p>
          </p:txBody>
        </p:sp>
      </p:grpSp>
      <p:sp>
        <p:nvSpPr>
          <p:cNvPr id="15" name="Subtitle 1"/>
          <p:cNvSpPr>
            <a:spLocks noGrp="1"/>
          </p:cNvSpPr>
          <p:nvPr>
            <p:ph type="subTitle" idx="1"/>
          </p:nvPr>
        </p:nvSpPr>
        <p:spPr>
          <a:xfrm>
            <a:off x="6929454" y="2928934"/>
            <a:ext cx="2071702" cy="18573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2200" dirty="0" smtClean="0"/>
              <a:t>Almost identical to proposed structure of UNU-FLORES</a:t>
            </a:r>
            <a:endParaRPr lang="ga-IE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43050"/>
            <a:ext cx="8434694" cy="5000660"/>
          </a:xfrm>
        </p:spPr>
        <p:txBody>
          <a:bodyPr>
            <a:normAutofit fontScale="92500" lnSpcReduction="20000"/>
          </a:bodyPr>
          <a:lstStyle/>
          <a:p>
            <a:pPr marL="266700" indent="-266700"/>
            <a:r>
              <a:rPr lang="de-DE" dirty="0" smtClean="0"/>
              <a:t>Build on existing programmes at TUD: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MSc course Hydro Science and Engineering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Soil and land-use, waste, could be upgraded by TUD</a:t>
            </a:r>
          </a:p>
          <a:p>
            <a:pPr marL="723900" lvl="1" indent="-266700" algn="l">
              <a:buFont typeface="Arial" pitchFamily="34" charset="0"/>
              <a:buChar char="•"/>
            </a:pPr>
            <a:endParaRPr lang="de-DE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Additional (UNU-FLORES-specific) modules proposed: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Matter Flux analysis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Water cooperation/governance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Water efficiency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Risk management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dirty="0" smtClean="0"/>
              <a:t>Engineering Education</a:t>
            </a:r>
          </a:p>
          <a:p>
            <a:pPr marL="266700" indent="-266700"/>
            <a:endParaRPr lang="de-DE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Graduate school (PhD)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dirty="0" smtClean="0"/>
              <a:t>Links to TUD affiliated institutions serves for synergies 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teaching programmes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857364"/>
            <a:ext cx="8463314" cy="4429156"/>
          </a:xfrm>
        </p:spPr>
        <p:txBody>
          <a:bodyPr>
            <a:normAutofit/>
          </a:bodyPr>
          <a:lstStyle/>
          <a:p>
            <a:pPr marL="266700" indent="-266700"/>
            <a:r>
              <a:rPr lang="de-DE" dirty="0" smtClean="0"/>
              <a:t>Results of scoping Workshop in Maputo:</a:t>
            </a:r>
          </a:p>
          <a:p>
            <a:pPr marL="266700" indent="-266700"/>
            <a:endParaRPr lang="de-DE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Identification of areas to be covered in </a:t>
            </a:r>
            <a:r>
              <a:rPr lang="en-US" dirty="0" err="1" smtClean="0"/>
              <a:t>MSc</a:t>
            </a:r>
            <a:r>
              <a:rPr lang="en-US" dirty="0" smtClean="0"/>
              <a:t> and PhD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723900" lvl="1" indent="-266700" algn="l">
              <a:buFont typeface="Arial" pitchFamily="34" charset="0"/>
              <a:buChar char="•"/>
            </a:pPr>
            <a:r>
              <a:rPr lang="en-US" dirty="0" smtClean="0"/>
              <a:t>Close relation to research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en-US" dirty="0" smtClean="0"/>
              <a:t>Add value, not re-invent the wheel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Elaboration on structural aspects to be considered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Approach: build on existing curricula, close interaction between both twins and with TUD, UEM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teaching programmes Maputo twin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176464"/>
          </a:xfrm>
        </p:spPr>
        <p:txBody>
          <a:bodyPr/>
          <a:lstStyle/>
          <a:p>
            <a:pPr marL="269875" indent="-269875" algn="l">
              <a:buFont typeface="Arial" pitchFamily="34" charset="0"/>
              <a:buChar char="•"/>
              <a:defRPr/>
            </a:pPr>
            <a:r>
              <a:rPr lang="en-US" sz="2400" dirty="0" smtClean="0"/>
              <a:t>Founded in 1973 (began operations 1975) by </a:t>
            </a:r>
            <a:br>
              <a:rPr lang="en-US" sz="2400" dirty="0" smtClean="0"/>
            </a:br>
            <a:r>
              <a:rPr lang="en-US" sz="2400" dirty="0" smtClean="0"/>
              <a:t>UN General Assembly as </a:t>
            </a:r>
            <a:r>
              <a:rPr lang="en-US" dirty="0" smtClean="0"/>
              <a:t>autonomous organ of the United Nations</a:t>
            </a:r>
          </a:p>
          <a:p>
            <a:pPr marL="269875" indent="-269875" algn="l">
              <a:buFont typeface="Arial" pitchFamily="34" charset="0"/>
              <a:buChar char="•"/>
              <a:defRPr/>
            </a:pPr>
            <a:r>
              <a:rPr lang="en-US" dirty="0" smtClean="0"/>
              <a:t>Global University engaged in </a:t>
            </a:r>
          </a:p>
          <a:p>
            <a:pPr marL="727075" lvl="1" indent="-269875" algn="l">
              <a:buFont typeface="Arial" pitchFamily="34" charset="0"/>
              <a:buChar char="•"/>
              <a:defRPr/>
            </a:pPr>
            <a:r>
              <a:rPr lang="en-US" sz="2800" dirty="0" smtClean="0"/>
              <a:t>postgraduate training and teaching</a:t>
            </a:r>
          </a:p>
          <a:p>
            <a:pPr marL="727075" lvl="1" indent="-269875" algn="l">
              <a:buFont typeface="Arial" pitchFamily="34" charset="0"/>
              <a:buChar char="•"/>
              <a:defRPr/>
            </a:pPr>
            <a:r>
              <a:rPr lang="en-US" sz="2800" dirty="0" smtClean="0"/>
              <a:t>research</a:t>
            </a:r>
          </a:p>
          <a:p>
            <a:pPr marL="727075" lvl="1" indent="-269875" algn="l">
              <a:buFont typeface="Arial" pitchFamily="34" charset="0"/>
              <a:buChar char="•"/>
              <a:defRPr/>
            </a:pPr>
            <a:r>
              <a:rPr lang="en-US" sz="2800" dirty="0" smtClean="0"/>
              <a:t>dissemination of knowledge</a:t>
            </a:r>
          </a:p>
          <a:p>
            <a:pPr algn="l">
              <a:defRPr/>
            </a:pPr>
            <a:r>
              <a:rPr lang="en-US" sz="2400" dirty="0" smtClean="0"/>
              <a:t>in furtherance of the </a:t>
            </a:r>
          </a:p>
          <a:p>
            <a:pPr algn="l">
              <a:defRPr/>
            </a:pPr>
            <a:r>
              <a:rPr lang="en-US" sz="2400" dirty="0" smtClean="0"/>
              <a:t>purposes and principals of the UN </a:t>
            </a:r>
          </a:p>
          <a:p>
            <a:pPr algn="l">
              <a:defRPr/>
            </a:pPr>
            <a:endParaRPr lang="de-DE" dirty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536" y="404664"/>
            <a:ext cx="6192688" cy="864096"/>
          </a:xfrm>
        </p:spPr>
        <p:txBody>
          <a:bodyPr/>
          <a:lstStyle/>
          <a:p>
            <a:r>
              <a:rPr lang="en-US" altLang="ja-JP" sz="2800" dirty="0" smtClean="0"/>
              <a:t>Presenting United Nations University</a:t>
            </a:r>
            <a:endParaRPr lang="de-DE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4440556"/>
          </a:xfrm>
        </p:spPr>
        <p:txBody>
          <a:bodyPr>
            <a:normAutofit/>
          </a:bodyPr>
          <a:lstStyle/>
          <a:p>
            <a:pPr marL="266700" indent="-266700"/>
            <a:r>
              <a:rPr lang="en-US" dirty="0" smtClean="0"/>
              <a:t>•	establishing strong partnerships in Southern Africa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Inking effectively with related </a:t>
            </a:r>
            <a:r>
              <a:rPr lang="en-US" dirty="0" err="1" smtClean="0"/>
              <a:t>programmes</a:t>
            </a:r>
            <a:r>
              <a:rPr lang="en-US" dirty="0" smtClean="0"/>
              <a:t> in research and teaching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Fulfilling a role as regional hub for integrated resources management (water, soil, waste)</a:t>
            </a:r>
          </a:p>
          <a:p>
            <a:pPr marL="266700" indent="-266700">
              <a:buFont typeface="Arial" pitchFamily="34" charset="0"/>
              <a:buChar char="•"/>
            </a:pPr>
            <a:endParaRPr lang="en-US" dirty="0" smtClean="0"/>
          </a:p>
          <a:p>
            <a:pPr marL="266700" lvl="0" indent="-266700">
              <a:defRPr/>
            </a:pPr>
            <a:r>
              <a:rPr lang="en-US" dirty="0" smtClean="0"/>
              <a:t>Objective: two-year long process (2011-2012) incl. feasibility study, scoping workshop Maputo, business plan, analysis of legal/institutional pre-requisites </a:t>
            </a:r>
          </a:p>
          <a:p>
            <a:pPr marL="266700" lvl="0" indent="-266700">
              <a:defRPr/>
            </a:pPr>
            <a:r>
              <a:rPr lang="en-US" dirty="0" smtClean="0"/>
              <a:t>Goal: Twin institute to be operational by 2013</a:t>
            </a:r>
          </a:p>
          <a:p>
            <a:pPr marL="266700" indent="-266700">
              <a:buFont typeface="Arial" pitchFamily="34" charset="0"/>
              <a:buChar char="•"/>
            </a:pPr>
            <a:endParaRPr lang="en-US" dirty="0" smtClean="0"/>
          </a:p>
          <a:p>
            <a:pPr marL="266700" indent="-266700"/>
            <a:endParaRPr lang="en-US" dirty="0" smtClean="0"/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 aims at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3528" y="1857364"/>
            <a:ext cx="4462786" cy="4572032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Up-to-date information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Background documents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Downloads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Possibility to post comments</a:t>
            </a:r>
            <a:endParaRPr lang="ga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UNU-FLORES website / blog </a:t>
            </a:r>
            <a:endParaRPr lang="ga-IE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http://unu-flores-mozambique.blogspot.com/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929090" cy="53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357158" y="4714884"/>
            <a:ext cx="4000528" cy="17089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 bwMode="auto">
          <a:xfrm>
            <a:off x="4357686" y="4265636"/>
            <a:ext cx="4414846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UNITED NATIONS UNIVERSITY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United Nations University Centre</a:t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5–53–70 Jingumae,</a:t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Shibuya-ku, Tokyo 150-8925</a:t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Japan</a:t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www.unu.edu</a:t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Develop understanding and analysis methods of complex systems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Overcome static balance and flux models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interactions in water-matter-systems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Develop knowledge-based strategies for flux management and monitoring concepts under conditions of global change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Develop scientific tools for integrated resources management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Feedback with society and socio-economics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Education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dirty="0" smtClean="0"/>
              <a:t>Capacity development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a response to the challenges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39404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Integrated Water Resources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Waste management and sanitation </a:t>
            </a:r>
            <a:br>
              <a:rPr lang="de-DE" dirty="0" smtClean="0"/>
            </a:br>
            <a:r>
              <a:rPr lang="de-DE" dirty="0" smtClean="0"/>
              <a:t>(including drinking water)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Soil and land management</a:t>
            </a:r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Systems and Flux analysis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Water economics and governance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Major research areas identified at 2nd International Scoping Workshop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a-IE" dirty="0" smtClean="0"/>
              <a:t>• Efficient use of water in agriculture </a:t>
            </a:r>
            <a:endParaRPr lang="de-DE" dirty="0" smtClean="0"/>
          </a:p>
          <a:p>
            <a:r>
              <a:rPr lang="ga-IE" dirty="0" smtClean="0"/>
              <a:t>• interaction surface and groundwater and recycling </a:t>
            </a:r>
            <a:endParaRPr lang="de-DE" dirty="0" smtClean="0"/>
          </a:p>
          <a:p>
            <a:r>
              <a:rPr lang="ga-IE" dirty="0" smtClean="0"/>
              <a:t>• Water produvity and food security </a:t>
            </a:r>
            <a:endParaRPr lang="de-DE" dirty="0" smtClean="0"/>
          </a:p>
          <a:p>
            <a:r>
              <a:rPr lang="ga-IE" dirty="0" smtClean="0"/>
              <a:t>• Share water for sector use </a:t>
            </a:r>
            <a:endParaRPr lang="de-DE" dirty="0" smtClean="0"/>
          </a:p>
          <a:p>
            <a:r>
              <a:rPr lang="ga-IE" dirty="0" smtClean="0"/>
              <a:t>• Stakeholders participation </a:t>
            </a:r>
            <a:endParaRPr lang="de-DE" dirty="0" smtClean="0"/>
          </a:p>
          <a:p>
            <a:r>
              <a:rPr lang="ga-IE" dirty="0" smtClean="0"/>
              <a:t>• virtual waterproof </a:t>
            </a:r>
            <a:endParaRPr lang="de-DE" dirty="0" smtClean="0"/>
          </a:p>
          <a:p>
            <a:r>
              <a:rPr lang="ga-IE" dirty="0" smtClean="0"/>
              <a:t>• material flow </a:t>
            </a:r>
            <a:endParaRPr lang="de-DE" dirty="0" smtClean="0"/>
          </a:p>
          <a:p>
            <a:r>
              <a:rPr lang="ga-IE" dirty="0" smtClean="0"/>
              <a:t>• Water harvesting 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Topics in IWRM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28802"/>
            <a:ext cx="8434694" cy="3621388"/>
          </a:xfrm>
        </p:spPr>
        <p:txBody>
          <a:bodyPr/>
          <a:lstStyle/>
          <a:p>
            <a:r>
              <a:rPr lang="ga-IE" dirty="0" smtClean="0"/>
              <a:t>• waste water reuse (what are the shortfalls) </a:t>
            </a:r>
            <a:endParaRPr lang="de-DE" dirty="0" smtClean="0"/>
          </a:p>
          <a:p>
            <a:r>
              <a:rPr lang="ga-IE" dirty="0" smtClean="0"/>
              <a:t>• Processing of waste water </a:t>
            </a:r>
            <a:endParaRPr lang="de-DE" dirty="0" smtClean="0"/>
          </a:p>
          <a:p>
            <a:r>
              <a:rPr lang="ga-IE" dirty="0" smtClean="0"/>
              <a:t>• cheap and safe sanitation technologies </a:t>
            </a:r>
            <a:endParaRPr lang="de-DE" dirty="0" smtClean="0"/>
          </a:p>
          <a:p>
            <a:r>
              <a:rPr lang="ga-IE" dirty="0" smtClean="0"/>
              <a:t>• Safe water cleaning 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Topics in waste management and sanitation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28802"/>
            <a:ext cx="8434694" cy="3621388"/>
          </a:xfrm>
        </p:spPr>
        <p:txBody>
          <a:bodyPr/>
          <a:lstStyle/>
          <a:p>
            <a:r>
              <a:rPr lang="ga-IE" dirty="0" smtClean="0"/>
              <a:t>• Land grabbing</a:t>
            </a:r>
          </a:p>
          <a:p>
            <a:r>
              <a:rPr lang="ga-IE" dirty="0" smtClean="0"/>
              <a:t>• Crops for energy (bioenergy)</a:t>
            </a:r>
          </a:p>
          <a:p>
            <a:r>
              <a:rPr lang="ga-IE" dirty="0" smtClean="0"/>
              <a:t>• Soil contamination</a:t>
            </a:r>
          </a:p>
          <a:p>
            <a:r>
              <a:rPr lang="ga-IE" dirty="0" smtClean="0"/>
              <a:t>• Soil errosion and degradation</a:t>
            </a:r>
          </a:p>
          <a:p>
            <a:r>
              <a:rPr lang="ga-IE" dirty="0" smtClean="0"/>
              <a:t>• Land ownership</a:t>
            </a:r>
          </a:p>
          <a:p>
            <a:r>
              <a:rPr lang="ga-IE" dirty="0" smtClean="0"/>
              <a:t> 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Topics in soil and land management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40833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ga-IE" dirty="0" smtClean="0"/>
              <a:t>• nutrient recycling </a:t>
            </a:r>
            <a:endParaRPr lang="de-DE" dirty="0" smtClean="0"/>
          </a:p>
          <a:p>
            <a:pPr>
              <a:buNone/>
            </a:pPr>
            <a:r>
              <a:rPr lang="ga-IE" dirty="0" smtClean="0"/>
              <a:t>• Carbon inventory </a:t>
            </a:r>
            <a:endParaRPr lang="de-DE" dirty="0" smtClean="0"/>
          </a:p>
          <a:p>
            <a:pPr>
              <a:buNone/>
            </a:pPr>
            <a:r>
              <a:rPr lang="ga-IE" dirty="0" smtClean="0"/>
              <a:t>• Impacts of mining </a:t>
            </a:r>
            <a:endParaRPr lang="de-DE" dirty="0" smtClean="0"/>
          </a:p>
          <a:p>
            <a:pPr>
              <a:buNone/>
            </a:pPr>
            <a:r>
              <a:rPr lang="ga-IE" dirty="0" smtClean="0"/>
              <a:t>• Analysis of water uses and pollution </a:t>
            </a:r>
          </a:p>
          <a:p>
            <a:endParaRPr lang="ga-IE" dirty="0" smtClean="0"/>
          </a:p>
          <a:p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ga-IE" dirty="0" smtClean="0"/>
              <a:t>Systems and Flux analysis (industry water processing, cleaning water)</a:t>
            </a:r>
            <a:endParaRPr lang="ga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monitoring,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assessment,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governance,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economics,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education and training,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extension,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policies, </a:t>
            </a:r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ga-IE" dirty="0" smtClean="0"/>
              <a:t>gender</a:t>
            </a:r>
          </a:p>
          <a:p>
            <a:pPr>
              <a:buNone/>
            </a:pPr>
            <a:endParaRPr lang="ga-IE" dirty="0" smtClean="0"/>
          </a:p>
          <a:p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W</a:t>
            </a:r>
            <a:r>
              <a:rPr lang="ga-IE" dirty="0" smtClean="0"/>
              <a:t>ater economics and governance</a:t>
            </a:r>
            <a:endParaRPr lang="ga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176464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/>
              <a:t>Headquarters in Tokyo (financed by Japan), </a:t>
            </a:r>
            <a:r>
              <a:rPr lang="en-US" dirty="0" err="1" smtClean="0"/>
              <a:t>Rectorate</a:t>
            </a:r>
            <a:r>
              <a:rPr lang="en-US" dirty="0" smtClean="0"/>
              <a:t> in Tokyo, Bonn and Kuala Lumpur </a:t>
            </a:r>
            <a:br>
              <a:rPr lang="en-US" dirty="0" smtClean="0"/>
            </a:br>
            <a:endParaRPr lang="en-US" dirty="0" smtClean="0"/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/>
              <a:t>13 Institutes for Research and Training</a:t>
            </a:r>
            <a:br>
              <a:rPr lang="en-US" dirty="0" smtClean="0"/>
            </a:br>
            <a:r>
              <a:rPr lang="en-US" dirty="0" smtClean="0"/>
              <a:t>in 12 different countries, financed by host countries</a:t>
            </a:r>
            <a:br>
              <a:rPr lang="en-US" dirty="0" smtClean="0"/>
            </a:br>
            <a:endParaRPr lang="en-US" dirty="0" smtClean="0"/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/>
              <a:t>Associated Institutes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dirty="0" smtClean="0"/>
              <a:t>Liaison offices to UN in New York and to </a:t>
            </a:r>
            <a:br>
              <a:rPr lang="en-US" dirty="0" smtClean="0"/>
            </a:br>
            <a:r>
              <a:rPr lang="en-US" dirty="0" smtClean="0"/>
              <a:t>UNESCO in Paris</a:t>
            </a:r>
          </a:p>
          <a:p>
            <a:pPr marL="269875" indent="-269875">
              <a:defRPr/>
            </a:pPr>
            <a:endParaRPr lang="en-US" dirty="0" smtClean="0"/>
          </a:p>
          <a:p>
            <a:pPr marL="269875" indent="-269875" algn="l">
              <a:defRPr/>
            </a:pPr>
            <a:endParaRPr lang="en-US" sz="2400" dirty="0" smtClean="0"/>
          </a:p>
          <a:p>
            <a:pPr algn="l">
              <a:defRPr/>
            </a:pPr>
            <a:endParaRPr lang="de-DE" dirty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536" y="404664"/>
            <a:ext cx="6192688" cy="864096"/>
          </a:xfrm>
        </p:spPr>
        <p:txBody>
          <a:bodyPr/>
          <a:lstStyle/>
          <a:p>
            <a:r>
              <a:rPr lang="en-US" altLang="ja-JP" sz="2800" dirty="0" smtClean="0"/>
              <a:t>Basic Structure</a:t>
            </a:r>
            <a:endParaRPr lang="de-DE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a-IE" dirty="0" smtClean="0"/>
              <a:t>- UN</a:t>
            </a:r>
            <a:r>
              <a:rPr lang="de-DE" dirty="0" smtClean="0"/>
              <a:t>(U)</a:t>
            </a:r>
            <a:r>
              <a:rPr lang="ga-IE" dirty="0" smtClean="0"/>
              <a:t> partners</a:t>
            </a:r>
          </a:p>
          <a:p>
            <a:r>
              <a:rPr lang="ga-IE" dirty="0" smtClean="0"/>
              <a:t>- National within regional program SADC</a:t>
            </a:r>
          </a:p>
          <a:p>
            <a:r>
              <a:rPr lang="ga-IE" dirty="0" smtClean="0"/>
              <a:t>- NEPAD/AU</a:t>
            </a:r>
          </a:p>
          <a:p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Partners</a:t>
            </a:r>
            <a:endParaRPr lang="ga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Strategy</a:t>
            </a:r>
            <a:r>
              <a:rPr lang="de-DE" dirty="0" smtClean="0"/>
              <a:t>: </a:t>
            </a:r>
            <a:r>
              <a:rPr lang="de-DE" dirty="0" err="1" smtClean="0"/>
              <a:t>Twin</a:t>
            </a:r>
            <a:r>
              <a:rPr lang="de-DE" dirty="0" smtClean="0"/>
              <a:t> </a:t>
            </a:r>
            <a:r>
              <a:rPr lang="de-DE" dirty="0" err="1" smtClean="0"/>
              <a:t>institutes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4608512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Non-renewable resources are depleted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Renewable resources are deteriorating in quality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Overuse and incomplete recycling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Diffuse distribution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Complex flux patterns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Coupling of agriculture, land use, water and waste on an international level </a:t>
            </a:r>
          </a:p>
          <a:p>
            <a:pPr marL="269875" indent="-269875">
              <a:buFont typeface="Arial" pitchFamily="34" charset="0"/>
              <a:buChar char="•"/>
            </a:pPr>
            <a:endParaRPr lang="en-US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dirty="0" smtClean="0"/>
              <a:t>Need to consider Global change (climate, socio-economy, demography)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69875" indent="-269875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69875" indent="-269875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UNU-FLORES: why?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4605662" cy="4583432"/>
          </a:xfrm>
        </p:spPr>
        <p:txBody>
          <a:bodyPr>
            <a:norm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de-DE" sz="2200" dirty="0" smtClean="0"/>
              <a:t>Great uncertainty about available resources and fluxes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sz="2200" dirty="0" smtClean="0"/>
              <a:t>Loss to inland and coastal waters via water, soil (erosion), waste</a:t>
            </a:r>
          </a:p>
          <a:p>
            <a:pPr marL="266700" indent="-266700">
              <a:buFont typeface="Arial" pitchFamily="34" charset="0"/>
              <a:buChar char="•"/>
            </a:pPr>
            <a:endParaRPr lang="de-DE" sz="2200" dirty="0" smtClean="0"/>
          </a:p>
          <a:p>
            <a:pPr marL="355600" indent="-35560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à"/>
              <a:defRPr/>
            </a:pPr>
            <a:r>
              <a:rPr lang="en-GB" sz="2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Resources management requires inter- and trans-disciplinary strategies integrating soil, water and waste 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The challenge: </a:t>
            </a:r>
            <a:br>
              <a:rPr lang="de-DE" dirty="0" smtClean="0"/>
            </a:br>
            <a:r>
              <a:rPr lang="de-DE" dirty="0" smtClean="0"/>
              <a:t>Phoshorus as an example</a:t>
            </a:r>
            <a:endParaRPr lang="ga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47154"/>
            <a:ext cx="3857652" cy="517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5214942" y="1500174"/>
            <a:ext cx="128588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Nature 2011</a:t>
            </a:r>
            <a:endParaRPr kumimoji="0" lang="ga-I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State of the art: concept</a:t>
            </a:r>
            <a:endParaRPr lang="ga-IE" dirty="0"/>
          </a:p>
        </p:txBody>
      </p:sp>
      <p:grpSp>
        <p:nvGrpSpPr>
          <p:cNvPr id="4" name="Group 3"/>
          <p:cNvGrpSpPr/>
          <p:nvPr/>
        </p:nvGrpSpPr>
        <p:grpSpPr>
          <a:xfrm>
            <a:off x="142844" y="1714488"/>
            <a:ext cx="8820150" cy="4738700"/>
            <a:chOff x="323850" y="1341438"/>
            <a:chExt cx="8820150" cy="5111750"/>
          </a:xfrm>
        </p:grpSpPr>
        <p:grpSp>
          <p:nvGrpSpPr>
            <p:cNvPr id="5" name="Group 11"/>
            <p:cNvGrpSpPr/>
            <p:nvPr/>
          </p:nvGrpSpPr>
          <p:grpSpPr>
            <a:xfrm>
              <a:off x="323850" y="1341438"/>
              <a:ext cx="6551613" cy="5111750"/>
              <a:chOff x="323850" y="1341438"/>
              <a:chExt cx="6551613" cy="5111750"/>
            </a:xfrm>
          </p:grpSpPr>
          <p:sp>
            <p:nvSpPr>
              <p:cNvPr id="9" name="Textfeld 14"/>
              <p:cNvSpPr txBox="1"/>
              <p:nvPr/>
            </p:nvSpPr>
            <p:spPr>
              <a:xfrm>
                <a:off x="4932363" y="3068638"/>
                <a:ext cx="1943100" cy="33845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tIns="504000" bIns="180000"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Waste management and contaminated sites </a:t>
                </a:r>
              </a:p>
            </p:txBody>
          </p:sp>
          <p:sp>
            <p:nvSpPr>
              <p:cNvPr id="10" name="Textfeld 15"/>
              <p:cNvSpPr txBox="1"/>
              <p:nvPr/>
            </p:nvSpPr>
            <p:spPr>
              <a:xfrm>
                <a:off x="2627313" y="3068638"/>
                <a:ext cx="1944687" cy="33845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tIns="504000" bIns="180000"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Soil and </a:t>
                </a:r>
                <a:b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land use management </a:t>
                </a:r>
              </a:p>
            </p:txBody>
          </p:sp>
          <p:sp>
            <p:nvSpPr>
              <p:cNvPr id="11" name="Textfeld 16"/>
              <p:cNvSpPr txBox="1"/>
              <p:nvPr/>
            </p:nvSpPr>
            <p:spPr>
              <a:xfrm>
                <a:off x="323850" y="3068638"/>
                <a:ext cx="1943100" cy="33845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tIns="504000" bIns="180000"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Water management </a:t>
                </a:r>
              </a:p>
            </p:txBody>
          </p:sp>
          <p:sp>
            <p:nvSpPr>
              <p:cNvPr id="12" name="Textfeld 20"/>
              <p:cNvSpPr txBox="1"/>
              <p:nvPr/>
            </p:nvSpPr>
            <p:spPr>
              <a:xfrm>
                <a:off x="323850" y="1341438"/>
                <a:ext cx="6551613" cy="71913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tIns="180000" bIns="18000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Systems and flux analysis </a:t>
                </a:r>
              </a:p>
            </p:txBody>
          </p:sp>
          <p:sp>
            <p:nvSpPr>
              <p:cNvPr id="13" name="Textfeld 21"/>
              <p:cNvSpPr txBox="1">
                <a:spLocks noChangeArrowheads="1"/>
              </p:cNvSpPr>
              <p:nvPr/>
            </p:nvSpPr>
            <p:spPr bwMode="auto">
              <a:xfrm>
                <a:off x="323850" y="2205038"/>
                <a:ext cx="6551613" cy="71913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180000" bIns="18000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</a:rPr>
                  <a:t>Global change </a:t>
                </a:r>
                <a:br>
                  <a:rPr lang="en-GB" sz="2000" dirty="0">
                    <a:solidFill>
                      <a:schemeClr val="tx2"/>
                    </a:solidFill>
                    <a:latin typeface="Verdana" pitchFamily="34" charset="0"/>
                  </a:rPr>
                </a:b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</a:rPr>
                  <a:t>(climate, demography, </a:t>
                </a:r>
                <a:r>
                  <a:rPr lang="en-GB" sz="2000" dirty="0" smtClean="0">
                    <a:solidFill>
                      <a:schemeClr val="tx2"/>
                    </a:solidFill>
                    <a:latin typeface="Verdana" pitchFamily="34" charset="0"/>
                  </a:rPr>
                  <a:t>socio-economy, </a:t>
                </a:r>
                <a:r>
                  <a:rPr lang="en-GB" sz="2000" dirty="0">
                    <a:solidFill>
                      <a:schemeClr val="tx2"/>
                    </a:solidFill>
                    <a:latin typeface="Verdana" pitchFamily="34" charset="0"/>
                  </a:rPr>
                  <a:t>land use)</a:t>
                </a:r>
              </a:p>
            </p:txBody>
          </p:sp>
          <p:sp>
            <p:nvSpPr>
              <p:cNvPr id="14" name="Textfeld 22"/>
              <p:cNvSpPr txBox="1">
                <a:spLocks noChangeArrowheads="1"/>
              </p:cNvSpPr>
              <p:nvPr/>
            </p:nvSpPr>
            <p:spPr bwMode="auto">
              <a:xfrm>
                <a:off x="323850" y="5516563"/>
                <a:ext cx="6551613" cy="720725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180000" bIns="180000" anchor="ctr"/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2000">
                    <a:solidFill>
                      <a:schemeClr val="tx2"/>
                    </a:solidFill>
                    <a:latin typeface="Verdana" pitchFamily="34" charset="0"/>
                  </a:rPr>
                  <a:t>Capacity development </a:t>
                </a:r>
              </a:p>
            </p:txBody>
          </p:sp>
        </p:grpSp>
        <p:sp>
          <p:nvSpPr>
            <p:cNvPr id="6" name="Textfeld 23"/>
            <p:cNvSpPr txBox="1">
              <a:spLocks noChangeArrowheads="1"/>
            </p:cNvSpPr>
            <p:nvPr/>
          </p:nvSpPr>
          <p:spPr bwMode="auto">
            <a:xfrm>
              <a:off x="6948488" y="3284538"/>
              <a:ext cx="2195512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rgbClr val="C00000"/>
                  </a:solidFill>
                  <a:latin typeface="Verdana" pitchFamily="34" charset="0"/>
                </a:rPr>
                <a:t>Identify drawbacks </a:t>
              </a:r>
            </a:p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rgbClr val="C00000"/>
                  </a:solidFill>
                  <a:latin typeface="Verdana" pitchFamily="34" charset="0"/>
                </a:rPr>
                <a:t>Analyse processes </a:t>
              </a:r>
            </a:p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rgbClr val="C00000"/>
                  </a:solidFill>
                  <a:latin typeface="Verdana" pitchFamily="34" charset="0"/>
                </a:rPr>
                <a:t>Develop options </a:t>
              </a:r>
            </a:p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rgbClr val="C00000"/>
                  </a:solidFill>
                  <a:latin typeface="Verdana" pitchFamily="34" charset="0"/>
                </a:rPr>
                <a:t>Implementation concepts </a:t>
              </a:r>
            </a:p>
          </p:txBody>
        </p:sp>
        <p:sp>
          <p:nvSpPr>
            <p:cNvPr id="7" name="Textfeld 24"/>
            <p:cNvSpPr txBox="1">
              <a:spLocks noChangeArrowheads="1"/>
            </p:cNvSpPr>
            <p:nvPr/>
          </p:nvSpPr>
          <p:spPr bwMode="auto">
            <a:xfrm>
              <a:off x="6948488" y="2370138"/>
              <a:ext cx="21955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GB" sz="1600">
                  <a:solidFill>
                    <a:srgbClr val="C00000"/>
                  </a:solidFill>
                  <a:latin typeface="Verdana" pitchFamily="34" charset="0"/>
                </a:rPr>
                <a:t>Develop scenarios </a:t>
              </a:r>
            </a:p>
          </p:txBody>
        </p:sp>
        <p:sp>
          <p:nvSpPr>
            <p:cNvPr id="8" name="Textfeld 25"/>
            <p:cNvSpPr txBox="1">
              <a:spLocks noChangeArrowheads="1"/>
            </p:cNvSpPr>
            <p:nvPr/>
          </p:nvSpPr>
          <p:spPr bwMode="auto">
            <a:xfrm>
              <a:off x="6948488" y="1403350"/>
              <a:ext cx="219551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GB" sz="1600" dirty="0">
                  <a:solidFill>
                    <a:srgbClr val="C00000"/>
                  </a:solidFill>
                  <a:latin typeface="Verdana" pitchFamily="34" charset="0"/>
                </a:rPr>
                <a:t>Develop tools to evaluate options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34694" cy="4369118"/>
          </a:xfrm>
        </p:spPr>
        <p:txBody>
          <a:bodyPr/>
          <a:lstStyle/>
          <a:p>
            <a:r>
              <a:rPr lang="de-DE" dirty="0" smtClean="0"/>
              <a:t>Research, teaching and capacity development in the areas:</a:t>
            </a:r>
          </a:p>
          <a:p>
            <a:endParaRPr lang="de-DE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Systems and flux analysis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Cycle and resource management on water, soil and land use and waste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Water inventory and fluxes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Global change assessment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Resources quantity and quality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Urban water/urban footprint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Green economy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Purpose and activities as </a:t>
            </a:r>
            <a:br>
              <a:rPr lang="de-DE" dirty="0" smtClean="0"/>
            </a:br>
            <a:r>
              <a:rPr lang="de-DE" dirty="0" smtClean="0"/>
              <a:t>specified in statutes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Integrative approach, considering interrelated resources together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Focus on Fluxes: overcome static models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Global perspective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Being part of UNU-family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de-DE" dirty="0" smtClean="0"/>
              <a:t>Could become the first UNU institute with two campuses established (almost) concomitantly</a:t>
            </a:r>
          </a:p>
          <a:p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In short: What is unique about </a:t>
            </a:r>
            <a:br>
              <a:rPr lang="de-DE" dirty="0" smtClean="0"/>
            </a:br>
            <a:r>
              <a:rPr lang="de-DE" dirty="0" smtClean="0"/>
              <a:t>UNU-FLORES?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 lnSpcReduction="10000"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1052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new UNU Institute for Integrated Management of Material Fluxes and of Resources (UNU-FLORES)  in Dresden (Germany) and Maputo:  core areas of focus and twinning concept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UNU-ViE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wendeler</dc:creator>
  <cp:lastModifiedBy>Srikanth Reddy, Mudireddy</cp:lastModifiedBy>
  <cp:revision>106</cp:revision>
  <dcterms:created xsi:type="dcterms:W3CDTF">2010-12-08T13:18:27Z</dcterms:created>
  <dcterms:modified xsi:type="dcterms:W3CDTF">2012-02-23T13:44:14Z</dcterms:modified>
</cp:coreProperties>
</file>