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31"/>
  </p:notesMasterIdLst>
  <p:sldIdLst>
    <p:sldId id="383" r:id="rId2"/>
    <p:sldId id="390" r:id="rId3"/>
    <p:sldId id="411" r:id="rId4"/>
    <p:sldId id="412" r:id="rId5"/>
    <p:sldId id="413" r:id="rId6"/>
    <p:sldId id="402" r:id="rId7"/>
    <p:sldId id="429" r:id="rId8"/>
    <p:sldId id="430" r:id="rId9"/>
    <p:sldId id="431" r:id="rId10"/>
    <p:sldId id="428" r:id="rId11"/>
    <p:sldId id="432" r:id="rId12"/>
    <p:sldId id="433" r:id="rId13"/>
    <p:sldId id="434" r:id="rId14"/>
    <p:sldId id="436" r:id="rId15"/>
    <p:sldId id="435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6" r:id="rId25"/>
    <p:sldId id="447" r:id="rId26"/>
    <p:sldId id="448" r:id="rId27"/>
    <p:sldId id="449" r:id="rId28"/>
    <p:sldId id="445" r:id="rId29"/>
    <p:sldId id="42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0099"/>
    <a:srgbClr val="2F5521"/>
    <a:srgbClr val="000000"/>
    <a:srgbClr val="B63A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227" autoAdjust="0"/>
  </p:normalViewPr>
  <p:slideViewPr>
    <p:cSldViewPr snapToGrid="0" snapToObjects="1">
      <p:cViewPr varScale="1"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3600" dirty="0"/>
              <a:t>Infant mortality </a:t>
            </a:r>
            <a:r>
              <a:rPr lang="en-US" sz="3600" dirty="0" smtClean="0"/>
              <a:t>rates</a:t>
            </a:r>
          </a:p>
          <a:p>
            <a:pPr>
              <a:defRPr/>
            </a:pPr>
            <a:r>
              <a:rPr lang="en-CA" sz="1800" b="0" i="0" u="none" strike="noStrike" baseline="0" dirty="0" smtClean="0">
                <a:effectLst/>
              </a:rPr>
              <a:t>deaths per 1,000 live births</a:t>
            </a:r>
            <a:r>
              <a:rPr lang="en-CA" sz="1800" b="1" i="0" u="none" strike="noStrike" baseline="0" dirty="0" smtClean="0"/>
              <a:t> </a:t>
            </a:r>
            <a:r>
              <a:rPr lang="en-US" sz="1800" dirty="0" smtClean="0"/>
              <a:t> </a:t>
            </a:r>
            <a:endParaRPr lang="en-US" sz="1800" dirty="0"/>
          </a:p>
        </c:rich>
      </c:tx>
      <c:layout>
        <c:manualLayout>
          <c:xMode val="edge"/>
          <c:yMode val="edge"/>
          <c:x val="0.25272443351917656"/>
          <c:y val="2.0395156150414276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7303638535439104E-2"/>
          <c:y val="3.1351128910033457E-2"/>
          <c:w val="0.90588321664224525"/>
          <c:h val="0.8669238142555318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 rates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Burundi</c:v>
                </c:pt>
                <c:pt idx="1">
                  <c:v>Ethiopia</c:v>
                </c:pt>
                <c:pt idx="2">
                  <c:v>Kenya</c:v>
                </c:pt>
                <c:pt idx="3">
                  <c:v>Malawi</c:v>
                </c:pt>
                <c:pt idx="4">
                  <c:v>Somalia</c:v>
                </c:pt>
                <c:pt idx="5">
                  <c:v>Tanzania</c:v>
                </c:pt>
                <c:pt idx="6">
                  <c:v>Uganda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101</c:v>
                </c:pt>
                <c:pt idx="1">
                  <c:v>72</c:v>
                </c:pt>
                <c:pt idx="2">
                  <c:v>65</c:v>
                </c:pt>
                <c:pt idx="3">
                  <c:v>95</c:v>
                </c:pt>
                <c:pt idx="4">
                  <c:v>107</c:v>
                </c:pt>
                <c:pt idx="5">
                  <c:v>64</c:v>
                </c:pt>
                <c:pt idx="6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Burundi</c:v>
                </c:pt>
                <c:pt idx="1">
                  <c:v>Ethiopia</c:v>
                </c:pt>
                <c:pt idx="2">
                  <c:v>Kenya</c:v>
                </c:pt>
                <c:pt idx="3">
                  <c:v>Malawi</c:v>
                </c:pt>
                <c:pt idx="4">
                  <c:v>Somalia</c:v>
                </c:pt>
                <c:pt idx="5">
                  <c:v>Tanzania</c:v>
                </c:pt>
                <c:pt idx="6">
                  <c:v>Uganda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dLbls/>
        <c:gapWidth val="0"/>
        <c:gapDepth val="0"/>
        <c:shape val="box"/>
        <c:axId val="157962624"/>
        <c:axId val="157964160"/>
        <c:axId val="0"/>
      </c:bar3DChart>
      <c:catAx>
        <c:axId val="1579626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57964160"/>
        <c:crosses val="autoZero"/>
        <c:auto val="1"/>
        <c:lblAlgn val="ctr"/>
        <c:lblOffset val="100"/>
      </c:catAx>
      <c:valAx>
        <c:axId val="157964160"/>
        <c:scaling>
          <c:orientation val="minMax"/>
        </c:scaling>
        <c:axPos val="l"/>
        <c:majorGridlines/>
        <c:numFmt formatCode="General" sourceLinked="1"/>
        <c:tickLblPos val="nextTo"/>
        <c:crossAx val="157962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8320D64-D30A-49E2-B4C1-99D33F7312AE}" type="datetime1">
              <a:rPr lang="en-GB"/>
              <a:pPr/>
              <a:t>14/02/2012</a:t>
            </a:fld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F8E391-F2C9-4683-84F2-F93D04D6B7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2124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D35B0-86BA-4FD4-B6F4-3AE4F9BFB6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D35B0-86BA-4FD4-B6F4-3AE4F9BFB6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D35B0-86BA-4FD4-B6F4-3AE4F9BFB6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(These next few slides paint a picture of where the need is and the scope of the problem.  You can run through them very quickly.)</a:t>
            </a:r>
          </a:p>
          <a:p>
            <a:pPr>
              <a:spcBef>
                <a:spcPct val="0"/>
              </a:spcBef>
            </a:pPr>
            <a:endParaRPr lang="en-US" i="1" smtClean="0"/>
          </a:p>
          <a:p>
            <a:pPr>
              <a:spcBef>
                <a:spcPct val="0"/>
              </a:spcBef>
            </a:pPr>
            <a:r>
              <a:rPr lang="en-US" i="1" smtClean="0"/>
              <a:t>(Note: This slide is percentage of people without access – not necessarily on or off track)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Talking Points: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This slide tells us where the over-800 million people who still lack safe water supply are.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The region with the most gaps, which also contains many of the countries which are off-track to achieve the water MDG, is Africa.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However, there are large unserved populations in Asia as well.</a:t>
            </a:r>
          </a:p>
          <a:p>
            <a:pPr>
              <a:spcBef>
                <a:spcPct val="0"/>
              </a:spcBef>
            </a:pPr>
            <a:endParaRPr lang="en-US" i="1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0CA2B-7DC3-4689-B91F-0E3617B0DC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(Note: This slide is percentage of people without access – not necessarily on or off track)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Talking Points:</a:t>
            </a:r>
          </a:p>
          <a:p>
            <a:pPr>
              <a:spcBef>
                <a:spcPct val="0"/>
              </a:spcBef>
            </a:pPr>
            <a:r>
              <a:rPr lang="en-US" smtClean="0"/>
              <a:t>This slide tells us where the 2.6 billion people who still lack improved sanitation are.</a:t>
            </a:r>
          </a:p>
          <a:p>
            <a:pPr>
              <a:spcBef>
                <a:spcPct val="0"/>
              </a:spcBef>
            </a:pPr>
            <a:r>
              <a:rPr lang="en-US" smtClean="0"/>
              <a:t>The World will miss the sanitation MDG target by almost 1 billion people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18E52-5E07-4FAF-9621-20EB5934B7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Uganda, Kenya, Tanzania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76763-82F0-4D5A-A51E-14E95F13E72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8A51E-CC61-469B-B4D8-5DC39ABF9693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To bring together the experience of partner institutes in Canada, Africa and elsewhere to understand the knowledge, attitudes, practices and perceptions of local communities around water and health; </a:t>
            </a:r>
            <a:endParaRPr lang="en-CA" dirty="0" smtClean="0"/>
          </a:p>
          <a:p>
            <a:pPr lvl="0"/>
            <a:r>
              <a:rPr lang="en-GB" dirty="0" smtClean="0"/>
              <a:t>To use this information to develop an educational intervention that will help raise awareness of water-health links in local communities;</a:t>
            </a:r>
            <a:endParaRPr lang="en-CA" dirty="0" smtClean="0"/>
          </a:p>
          <a:p>
            <a:pPr lvl="0"/>
            <a:r>
              <a:rPr lang="en-CA" dirty="0" smtClean="0"/>
              <a:t>To evaluate those interventions so the </a:t>
            </a:r>
            <a:r>
              <a:rPr lang="en-CA" dirty="0" err="1" smtClean="0"/>
              <a:t>learnings</a:t>
            </a:r>
            <a:r>
              <a:rPr lang="en-CA" dirty="0" smtClean="0"/>
              <a:t> can be shared with other communities</a:t>
            </a:r>
          </a:p>
          <a:p>
            <a:pPr lvl="0"/>
            <a:r>
              <a:rPr lang="en-GB" dirty="0" smtClean="0"/>
              <a:t>To create sustainable development conditions for the people of East Africa by directly addressing water-health linkages in an integrated and effective manner.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76763-82F0-4D5A-A51E-14E95F13E72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D35B0-86BA-4FD4-B6F4-3AE4F9BFB65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FA36-9859-436B-8198-1119FBD8E79E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www.inweh.unu.edu</a:t>
            </a:r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F869-531A-4D94-BB6F-73BC2BA05176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F591-634F-4B91-9F5F-326E61C87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0E95-8B91-4E69-A4F9-E479617A8E8C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0E95-8B91-4E69-A4F9-E479617A8E8C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0E95-8B91-4E69-A4F9-E479617A8E8C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1E4B129D-2991-4AB2-8C92-CC73A85A4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437-E1F8-4570-841C-955950F4F597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3FE-5EDB-4C66-BC00-3BFCCF9E2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97C9-1726-45C5-8FDF-F8C14405BF10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60A2-0B8A-4863-8BF0-31DA5D66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0E95-8B91-4E69-A4F9-E479617A8E8C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www.inweh.unu.edu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129D-2991-4AB2-8C92-CC73A85A4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9388" y="0"/>
            <a:ext cx="7445375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300537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325" y="1600200"/>
            <a:ext cx="4300538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9388" y="3886200"/>
            <a:ext cx="4300537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325" y="3886200"/>
            <a:ext cx="4300538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6380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8767-4005-4F37-AF83-E2805E58568B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www.inweh.unu.edu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93A4-8858-4D4D-8382-2E4944737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58923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541319"/>
            <a:ext cx="8308975" cy="370708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0E95-8B91-4E69-A4F9-E479617A8E8C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www.inweh.unu.edu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129D-2991-4AB2-8C92-CC73A85A4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F35D-06FA-4230-AB60-F88BB4271397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www.inweh.unu.edu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A9EE-4E26-4612-B9D8-057D4DAFB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5EE-EC56-4B20-BFA3-807C54E22260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D11F-964A-4F3C-9681-019BB0F84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042-FD9E-4DE8-BF69-86CCEE1396A3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FE8E-4C68-4122-B4A9-D86584E2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BFE8-FCEA-4BC7-8B0F-DAA5C7A0313C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7B4-9E19-4027-8557-A74B21895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A5C2-E404-40A0-9F98-DC59EDC7B9F6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7123-83EB-4725-9B70-5FEED2A64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F345-0015-41DB-A86B-7C394A3E379A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8A0E95-8B91-4E69-A4F9-E479617A8E8C}" type="datetime1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www.inweh.unu.edu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4B129D-2991-4AB2-8C92-CC73A85A4C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>
            <a:hlinkClick r:id="" action="ppaction://hlinkshowjump?jump=previousslide" tooltip="Previous"/>
          </p:cNvPr>
          <p:cNvPicPr>
            <a:picLocks noChangeAspect="1"/>
          </p:cNvPicPr>
          <p:nvPr/>
        </p:nvPicPr>
        <p:blipFill rotWithShape="1">
          <a:blip r:embed="rId20"/>
          <a:srcRect r="50000"/>
          <a:stretch/>
        </p:blipFill>
        <p:spPr>
          <a:xfrm>
            <a:off x="7826188" y="526116"/>
            <a:ext cx="376237" cy="352425"/>
          </a:xfrm>
          <a:prstGeom prst="rect">
            <a:avLst/>
          </a:prstGeom>
        </p:spPr>
      </p:pic>
      <p:pic>
        <p:nvPicPr>
          <p:cNvPr id="9" name="Picture 8" descr="INWEH Logo Notext.gif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767" y="389107"/>
            <a:ext cx="774558" cy="647648"/>
          </a:xfrm>
          <a:prstGeom prst="rect">
            <a:avLst/>
          </a:prstGeom>
        </p:spPr>
      </p:pic>
      <p:pic>
        <p:nvPicPr>
          <p:cNvPr id="11" name="Picture 10" descr="DirectionalButtons-Full.png">
            <a:hlinkClick r:id="" action="ppaction://hlinkshowjump?jump=nextslide" tooltip="Next"/>
          </p:cNvPr>
          <p:cNvPicPr>
            <a:picLocks noChangeAspect="1"/>
          </p:cNvPicPr>
          <p:nvPr userDrawn="1"/>
        </p:nvPicPr>
        <p:blipFill rotWithShape="1">
          <a:blip r:embed="rId20"/>
          <a:srcRect l="50000"/>
          <a:stretch/>
        </p:blipFill>
        <p:spPr>
          <a:xfrm>
            <a:off x="8193881" y="526114"/>
            <a:ext cx="376238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" y="1187355"/>
            <a:ext cx="8782050" cy="2308319"/>
          </a:xfrm>
        </p:spPr>
        <p:txBody>
          <a:bodyPr>
            <a:normAutofit/>
          </a:bodyPr>
          <a:lstStyle/>
          <a:p>
            <a:r>
              <a:rPr lang="en-CA" sz="4000" dirty="0"/>
              <a:t>Where is the Capacity to Meet the 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East </a:t>
            </a:r>
            <a:r>
              <a:rPr lang="en-CA" sz="4000" dirty="0"/>
              <a:t>African Water </a:t>
            </a:r>
            <a:r>
              <a:rPr lang="en-CA" sz="4000" dirty="0" smtClean="0"/>
              <a:t>Crisis?</a:t>
            </a: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2800" i="1" dirty="0" smtClean="0"/>
              <a:t>Unlocking the </a:t>
            </a:r>
            <a:r>
              <a:rPr lang="en-CA" sz="2800" i="1" dirty="0"/>
              <a:t>potential of Communities and Institutions</a:t>
            </a:r>
            <a:endParaRPr lang="en-CA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5629275"/>
            <a:ext cx="6400800" cy="747040"/>
          </a:xfrm>
        </p:spPr>
        <p:txBody>
          <a:bodyPr>
            <a:normAutofit lnSpcReduction="10000"/>
          </a:bodyPr>
          <a:lstStyle/>
          <a:p>
            <a:r>
              <a:rPr lang="en-CA" sz="2400" b="1" i="1" dirty="0" smtClean="0"/>
              <a:t>12th </a:t>
            </a:r>
            <a:r>
              <a:rPr lang="en-CA" sz="2400" b="1" i="1" dirty="0" err="1"/>
              <a:t>WaterNet</a:t>
            </a:r>
            <a:r>
              <a:rPr lang="en-CA" sz="2400" b="1" i="1" dirty="0"/>
              <a:t>/WARFSA/GWP </a:t>
            </a:r>
            <a:r>
              <a:rPr lang="en-CA" sz="2400" b="1" i="1" dirty="0" smtClean="0"/>
              <a:t>SYMPOSIUM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26 October 2011, Maputo, Mozambique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52550" y="4429125"/>
            <a:ext cx="6400800" cy="10613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>
                <a:solidFill>
                  <a:srgbClr val="FFFF99"/>
                </a:solidFill>
              </a:rPr>
              <a:t>Dr. Zafar Adeel</a:t>
            </a:r>
          </a:p>
          <a:p>
            <a:r>
              <a:rPr lang="en-CA" sz="2000" dirty="0" smtClean="0">
                <a:solidFill>
                  <a:srgbClr val="FFFF99"/>
                </a:solidFill>
              </a:rPr>
              <a:t>Director, UNU-INWEH</a:t>
            </a:r>
          </a:p>
          <a:p>
            <a:r>
              <a:rPr lang="en-CA" sz="2000" dirty="0" smtClean="0">
                <a:solidFill>
                  <a:srgbClr val="FFFF99"/>
                </a:solidFill>
              </a:rPr>
              <a:t>Chair, UN-Water</a:t>
            </a:r>
            <a:endParaRPr lang="en-CA" sz="2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2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3675183"/>
              </p:ext>
            </p:extLst>
          </p:nvPr>
        </p:nvGraphicFramePr>
        <p:xfrm>
          <a:off x="415925" y="1266825"/>
          <a:ext cx="8308975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80218" y="4868883"/>
            <a:ext cx="1039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99"/>
                </a:solidFill>
              </a:rPr>
              <a:t>OECD </a:t>
            </a:r>
          </a:p>
          <a:p>
            <a:r>
              <a:rPr lang="en-CA" dirty="0" smtClean="0">
                <a:solidFill>
                  <a:srgbClr val="FFFF99"/>
                </a:solidFill>
              </a:rPr>
              <a:t>Average</a:t>
            </a:r>
            <a:endParaRPr lang="en-CA" dirty="0">
              <a:solidFill>
                <a:srgbClr val="FFFF99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6294791">
            <a:off x="8439047" y="5137822"/>
            <a:ext cx="312825" cy="553077"/>
          </a:xfrm>
          <a:prstGeom prst="arc">
            <a:avLst/>
          </a:prstGeom>
          <a:ln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8719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Capacity Challenges in East Africa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855751" y="130270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 smtClean="0">
                <a:solidFill>
                  <a:srgbClr val="FFFF99"/>
                </a:solidFill>
              </a:rPr>
              <a:t>2</a:t>
            </a:r>
            <a:endParaRPr lang="en-CA" sz="96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1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Lack of Institutional Capacity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Insufficient research facilities</a:t>
            </a:r>
          </a:p>
          <a:p>
            <a:r>
              <a:rPr lang="en-CA" dirty="0" smtClean="0"/>
              <a:t>Insufficient policy analysis</a:t>
            </a:r>
          </a:p>
          <a:p>
            <a:r>
              <a:rPr lang="en-CA" dirty="0" smtClean="0"/>
              <a:t>Governance gaps – community, urban, national, regional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FF00"/>
                </a:solidFill>
              </a:rPr>
              <a:t>Result: </a:t>
            </a:r>
            <a:r>
              <a:rPr lang="en-CA" dirty="0" smtClean="0">
                <a:solidFill>
                  <a:srgbClr val="FFFF00"/>
                </a:solidFill>
              </a:rPr>
              <a:t>Insufficient capacity to fully analyze and respond to local challenges</a:t>
            </a:r>
            <a:endParaRPr lang="en-CA" dirty="0">
              <a:solidFill>
                <a:srgbClr val="FFFF00"/>
              </a:solidFill>
            </a:endParaRPr>
          </a:p>
          <a:p>
            <a:r>
              <a:rPr lang="en-CA" dirty="0" smtClean="0"/>
              <a:t>Some good examples</a:t>
            </a:r>
          </a:p>
          <a:p>
            <a:pPr lvl="1"/>
            <a:r>
              <a:rPr lang="en-CA" dirty="0" smtClean="0"/>
              <a:t>EAC, Lake basin commission (LVBC, LVFO, LTA)</a:t>
            </a:r>
          </a:p>
          <a:p>
            <a:pPr lvl="1"/>
            <a:r>
              <a:rPr lang="en-CA" dirty="0" smtClean="0"/>
              <a:t>Initiatives like LVEMP, </a:t>
            </a:r>
            <a:r>
              <a:rPr lang="en-CA" dirty="0" err="1" smtClean="0"/>
              <a:t>TerrAfrica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145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Capacity Gaps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Lack of human resources capacity (coupled with “brain drain”)</a:t>
            </a:r>
          </a:p>
          <a:p>
            <a:r>
              <a:rPr lang="en-CA" dirty="0" smtClean="0"/>
              <a:t>Lack of technological capacity</a:t>
            </a:r>
          </a:p>
          <a:p>
            <a:r>
              <a:rPr lang="en-CA" dirty="0" smtClean="0"/>
              <a:t>Lack of capacity to provide services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FF00"/>
                </a:solidFill>
              </a:rPr>
              <a:t>Four </a:t>
            </a:r>
            <a:r>
              <a:rPr lang="en-CA" b="1" dirty="0">
                <a:solidFill>
                  <a:srgbClr val="FFFF00"/>
                </a:solidFill>
              </a:rPr>
              <a:t>pillar approach is a must</a:t>
            </a:r>
          </a:p>
          <a:p>
            <a:endParaRPr lang="en-CA" dirty="0" smtClean="0"/>
          </a:p>
          <a:p>
            <a:r>
              <a:rPr lang="en-CA" dirty="0" smtClean="0"/>
              <a:t>Limited </a:t>
            </a:r>
            <a:r>
              <a:rPr lang="en-CA" dirty="0"/>
              <a:t>community awareness and knowledge about water issues and how they relate to </a:t>
            </a:r>
            <a:r>
              <a:rPr lang="en-CA" dirty="0" smtClean="0"/>
              <a:t>human health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2748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Governance Structures </a:t>
            </a:r>
            <a:br>
              <a:rPr lang="en-CA" dirty="0" smtClean="0"/>
            </a:br>
            <a:r>
              <a:rPr lang="en-CA" dirty="0" smtClean="0"/>
              <a:t>in East Africa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855751" y="130270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 smtClean="0">
                <a:solidFill>
                  <a:srgbClr val="FFFF99"/>
                </a:solidFill>
              </a:rPr>
              <a:t>3</a:t>
            </a:r>
            <a:endParaRPr lang="en-CA" sz="96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94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Lake Commissions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Lake Victoria Fisheries Commission (LVFC)</a:t>
            </a:r>
          </a:p>
          <a:p>
            <a:r>
              <a:rPr lang="en-CA" dirty="0"/>
              <a:t>Lake Victoria Basin Commission (LVBC)</a:t>
            </a:r>
          </a:p>
          <a:p>
            <a:r>
              <a:rPr lang="en-CA" dirty="0"/>
              <a:t>Lake Tanganyika Authority (LTA)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77" y="4982875"/>
            <a:ext cx="879052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2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Lake Twinning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Sharing a </a:t>
            </a:r>
            <a:r>
              <a:rPr lang="en-CA" dirty="0">
                <a:solidFill>
                  <a:srgbClr val="FFFF00"/>
                </a:solidFill>
              </a:rPr>
              <a:t>comparative analysis </a:t>
            </a:r>
            <a:r>
              <a:rPr lang="en-CA" dirty="0"/>
              <a:t>of lake management, leading to a synoptic overview of related science</a:t>
            </a:r>
          </a:p>
          <a:p>
            <a:r>
              <a:rPr lang="en-CA" dirty="0"/>
              <a:t>Developing a </a:t>
            </a:r>
            <a:r>
              <a:rPr lang="en-CA" dirty="0">
                <a:solidFill>
                  <a:srgbClr val="FFFF00"/>
                </a:solidFill>
              </a:rPr>
              <a:t>framework</a:t>
            </a:r>
            <a:r>
              <a:rPr lang="en-CA" dirty="0"/>
              <a:t> for collaboration on great lakes systems through enhanced science and policy linkages</a:t>
            </a:r>
          </a:p>
          <a:p>
            <a:r>
              <a:rPr lang="en-CA" dirty="0"/>
              <a:t>Identifying approaches to effectively </a:t>
            </a:r>
            <a:r>
              <a:rPr lang="en-CA" dirty="0">
                <a:solidFill>
                  <a:srgbClr val="FFFF00"/>
                </a:solidFill>
              </a:rPr>
              <a:t>monitor and evaluate lake ecosystem </a:t>
            </a:r>
            <a:r>
              <a:rPr lang="en-CA" dirty="0"/>
              <a:t>health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77" y="4982875"/>
            <a:ext cx="879052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9" t="24378" r="32821" b="22364"/>
          <a:stretch/>
        </p:blipFill>
        <p:spPr>
          <a:xfrm>
            <a:off x="2071318" y="353568"/>
            <a:ext cx="612993" cy="731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840" y="353568"/>
            <a:ext cx="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27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Lake Twinning Framework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541319"/>
            <a:ext cx="3776065" cy="370708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2400" dirty="0"/>
              <a:t>Climate change (adaptation/mitigation)</a:t>
            </a:r>
            <a:endParaRPr lang="en-CA" sz="2400" dirty="0"/>
          </a:p>
          <a:p>
            <a:pPr lvl="1"/>
            <a:r>
              <a:rPr lang="en-GB" sz="2000" dirty="0"/>
              <a:t>Vulnerability mapping</a:t>
            </a:r>
            <a:endParaRPr lang="en-CA" sz="2000" dirty="0"/>
          </a:p>
          <a:p>
            <a:pPr lvl="1"/>
            <a:r>
              <a:rPr lang="en-GB" sz="2000" dirty="0"/>
              <a:t>Management strategies </a:t>
            </a:r>
          </a:p>
          <a:p>
            <a:pPr lvl="0"/>
            <a:r>
              <a:rPr lang="en-GB" sz="2400" dirty="0" smtClean="0"/>
              <a:t>Governance </a:t>
            </a:r>
            <a:r>
              <a:rPr lang="en-GB" sz="2400" dirty="0"/>
              <a:t>structure</a:t>
            </a:r>
            <a:endParaRPr lang="en-CA" sz="2400" dirty="0"/>
          </a:p>
          <a:p>
            <a:pPr lvl="1"/>
            <a:r>
              <a:rPr lang="en-US" sz="2000" dirty="0"/>
              <a:t>How to deal with uncertainties </a:t>
            </a:r>
            <a:endParaRPr lang="en-CA" sz="2000" dirty="0"/>
          </a:p>
          <a:p>
            <a:pPr lvl="1"/>
            <a:r>
              <a:rPr lang="en-US" sz="2000" dirty="0"/>
              <a:t>Invasive species management</a:t>
            </a:r>
          </a:p>
          <a:p>
            <a:pPr lvl="1"/>
            <a:r>
              <a:rPr lang="en-US" sz="2000" dirty="0"/>
              <a:t>Community engagement</a:t>
            </a:r>
          </a:p>
          <a:p>
            <a:pPr lvl="0"/>
            <a:r>
              <a:rPr lang="en-US" sz="2400" dirty="0" smtClean="0"/>
              <a:t>Human </a:t>
            </a:r>
            <a:r>
              <a:rPr lang="en-US" sz="2400" dirty="0"/>
              <a:t>wellbeing</a:t>
            </a:r>
            <a:endParaRPr lang="en-CA" sz="2400" dirty="0"/>
          </a:p>
          <a:p>
            <a:pPr lvl="1"/>
            <a:r>
              <a:rPr lang="en-US" sz="2000" dirty="0"/>
              <a:t>Linkage between healthy lakes </a:t>
            </a:r>
          </a:p>
          <a:p>
            <a:pPr lvl="1">
              <a:buNone/>
            </a:pPr>
            <a:r>
              <a:rPr lang="en-US" sz="2000" dirty="0"/>
              <a:t>	and human well being</a:t>
            </a:r>
            <a:endParaRPr lang="en-CA" sz="2000" dirty="0"/>
          </a:p>
          <a:p>
            <a:pPr lvl="1"/>
            <a:r>
              <a:rPr lang="en-US" sz="2000" dirty="0"/>
              <a:t>Natural resources evaluation</a:t>
            </a:r>
            <a:endParaRPr lang="en-CA" sz="2000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7183" y="2541319"/>
            <a:ext cx="4443061" cy="3707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Tx/>
              <a:buSzPct val="70000"/>
              <a:buFont typeface="Wingdings" pitchFamily="2" charset="2"/>
              <a:buChar char="l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Tx/>
              <a:buSzPct val="70000"/>
              <a:buFont typeface="Wingdings" pitchFamily="2" charset="2"/>
              <a:buChar char="l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Tx/>
              <a:buSzPct val="70000"/>
              <a:buFont typeface="Wingdings" pitchFamily="2" charset="2"/>
              <a:buChar char="l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Public-private partnerships</a:t>
            </a:r>
            <a:endParaRPr lang="en-CA" sz="2400" dirty="0"/>
          </a:p>
          <a:p>
            <a:pPr lvl="1"/>
            <a:r>
              <a:rPr lang="en-US" sz="2000" dirty="0"/>
              <a:t>Institutional analysis of how to foster these partnerships</a:t>
            </a:r>
            <a:endParaRPr lang="en-CA" sz="2000" dirty="0"/>
          </a:p>
          <a:p>
            <a:pPr lvl="1"/>
            <a:r>
              <a:rPr lang="en-US" sz="2000" dirty="0"/>
              <a:t>Sustainability of </a:t>
            </a:r>
            <a:r>
              <a:rPr lang="en-US" sz="2000" dirty="0" smtClean="0"/>
              <a:t>partnerships</a:t>
            </a:r>
            <a:endParaRPr lang="en-CA" sz="2000" dirty="0"/>
          </a:p>
          <a:p>
            <a:pPr lvl="0"/>
            <a:r>
              <a:rPr lang="en-US" sz="2400" dirty="0"/>
              <a:t>Gender equity</a:t>
            </a:r>
          </a:p>
          <a:p>
            <a:pPr lvl="1"/>
            <a:r>
              <a:rPr lang="en-US" sz="2000" dirty="0"/>
              <a:t>Role of women in management and </a:t>
            </a:r>
            <a:r>
              <a:rPr lang="en-US" sz="2000" dirty="0" smtClean="0"/>
              <a:t>education</a:t>
            </a:r>
            <a:endParaRPr lang="en-US" sz="2000" dirty="0"/>
          </a:p>
          <a:p>
            <a:pPr lvl="0"/>
            <a:r>
              <a:rPr lang="en-US" sz="2400" dirty="0"/>
              <a:t>Ecosystem approaches and management</a:t>
            </a:r>
            <a:endParaRPr lang="en-CA" sz="2400" dirty="0"/>
          </a:p>
          <a:p>
            <a:pPr lvl="1"/>
            <a:r>
              <a:rPr lang="en-US" sz="2000" dirty="0"/>
              <a:t>Groundwater aquifer management</a:t>
            </a:r>
            <a:endParaRPr lang="en-CA" sz="2000" dirty="0"/>
          </a:p>
          <a:p>
            <a:pPr lvl="1"/>
            <a:r>
              <a:rPr lang="en-US" sz="2000" dirty="0"/>
              <a:t>Invasive species</a:t>
            </a:r>
          </a:p>
          <a:p>
            <a:pPr lvl="1"/>
            <a:r>
              <a:rPr lang="en-US" sz="2000" dirty="0"/>
              <a:t>Pollution control</a:t>
            </a:r>
            <a:endParaRPr lang="en-CA" sz="2000" dirty="0"/>
          </a:p>
          <a:p>
            <a:pPr lvl="1"/>
            <a:r>
              <a:rPr lang="en-US" sz="2000" dirty="0"/>
              <a:t>Water quality </a:t>
            </a:r>
            <a:r>
              <a:rPr lang="en-US" sz="2000" dirty="0" smtClean="0"/>
              <a:t>standards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="" val="29908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UNU-INWEH’s Support for Governance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Knowledge Management system for LVBC</a:t>
            </a:r>
          </a:p>
          <a:p>
            <a:r>
              <a:rPr lang="en-CA" dirty="0" smtClean="0"/>
              <a:t>Link to GEF’s IW: Science platform: KIM-UNU</a:t>
            </a:r>
          </a:p>
          <a:p>
            <a:r>
              <a:rPr lang="en-CA" dirty="0" smtClean="0"/>
              <a:t>Capacity:</a:t>
            </a:r>
          </a:p>
          <a:p>
            <a:pPr lvl="1"/>
            <a:r>
              <a:rPr lang="en-CA" dirty="0" smtClean="0"/>
              <a:t>Word-level search of thousands of publications</a:t>
            </a:r>
          </a:p>
          <a:p>
            <a:pPr lvl="1"/>
            <a:r>
              <a:rPr lang="en-CA" dirty="0" smtClean="0"/>
              <a:t>Social networking and information sharing tools</a:t>
            </a:r>
          </a:p>
          <a:p>
            <a:pPr lvl="1"/>
            <a:r>
              <a:rPr lang="en-CA" dirty="0" smtClean="0"/>
              <a:t>Geo-referencing capacity</a:t>
            </a:r>
          </a:p>
          <a:p>
            <a:pPr lvl="1"/>
            <a:r>
              <a:rPr lang="en-CA" dirty="0" smtClean="0"/>
              <a:t>Information dissemination capacity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0782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70" y="3429000"/>
            <a:ext cx="7988630" cy="1371600"/>
          </a:xfrm>
        </p:spPr>
        <p:txBody>
          <a:bodyPr/>
          <a:lstStyle/>
          <a:p>
            <a:r>
              <a:rPr lang="en-CA" dirty="0" smtClean="0"/>
              <a:t>Institutional Capacity Building</a:t>
            </a:r>
            <a:br>
              <a:rPr lang="en-CA" dirty="0" smtClean="0"/>
            </a:br>
            <a:r>
              <a:rPr lang="en-CA" dirty="0" smtClean="0"/>
              <a:t>in East Africa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855751" y="130270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>
                <a:solidFill>
                  <a:srgbClr val="FFFF9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16941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457200">
              <a:buSzPct val="100000"/>
              <a:buFont typeface="+mj-lt"/>
              <a:buAutoNum type="arabicPeriod"/>
            </a:pPr>
            <a:r>
              <a:rPr lang="en-CA" sz="2400" dirty="0" smtClean="0"/>
              <a:t>The East African Context</a:t>
            </a:r>
          </a:p>
          <a:p>
            <a:pPr marL="685800" lvl="1" indent="-457200">
              <a:buSzPct val="100000"/>
              <a:buFont typeface="+mj-lt"/>
              <a:buAutoNum type="arabicPeriod"/>
            </a:pPr>
            <a:r>
              <a:rPr lang="en-CA" sz="2400" dirty="0" smtClean="0"/>
              <a:t>Capacity Challenges in East Africa</a:t>
            </a:r>
          </a:p>
          <a:p>
            <a:pPr marL="685800" lvl="1" indent="-457200">
              <a:buSzPct val="100000"/>
              <a:buFont typeface="+mj-lt"/>
              <a:buAutoNum type="arabicPeriod"/>
            </a:pPr>
            <a:r>
              <a:rPr lang="en-CA" sz="2400" dirty="0" smtClean="0"/>
              <a:t>Governance Structures in East Africa</a:t>
            </a:r>
          </a:p>
          <a:p>
            <a:pPr marL="685800" lvl="1" indent="-457200">
              <a:buSzPct val="100000"/>
              <a:buFont typeface="+mj-lt"/>
              <a:buAutoNum type="arabicPeriod"/>
            </a:pPr>
            <a:r>
              <a:rPr lang="en-CA" sz="2400" dirty="0" smtClean="0"/>
              <a:t>Institutional capacity building</a:t>
            </a:r>
          </a:p>
          <a:p>
            <a:pPr marL="685800" lvl="1" indent="-457200">
              <a:buSzPct val="100000"/>
              <a:buFont typeface="+mj-lt"/>
              <a:buAutoNum type="arabicPeriod"/>
            </a:pPr>
            <a:r>
              <a:rPr lang="en-CA" sz="2400" dirty="0" smtClean="0"/>
              <a:t>Community capacity building</a:t>
            </a:r>
          </a:p>
          <a:p>
            <a:pPr marL="685800" lvl="1" indent="-457200">
              <a:buSzPct val="100000"/>
              <a:buFont typeface="+mj-lt"/>
              <a:buAutoNum type="arabicPeriod"/>
            </a:pPr>
            <a:r>
              <a:rPr lang="en-CA" sz="2400" dirty="0" smtClean="0"/>
              <a:t>Some concluding thoughts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348290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Virtual Learning Centre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</a:t>
            </a:r>
            <a:r>
              <a:rPr lang="en-CA" dirty="0"/>
              <a:t>distance-learning IWRM programme</a:t>
            </a:r>
          </a:p>
          <a:p>
            <a:r>
              <a:rPr lang="en-CA" dirty="0"/>
              <a:t>The core curriculum consists of 10 courses, 250 study hours</a:t>
            </a:r>
          </a:p>
          <a:p>
            <a:r>
              <a:rPr lang="en-CA" dirty="0"/>
              <a:t>Flexible in terms of delivery mechanisms and procedures and  accommodate:</a:t>
            </a:r>
          </a:p>
          <a:p>
            <a:pPr lvl="1"/>
            <a:r>
              <a:rPr lang="en-CA" dirty="0"/>
              <a:t>widely varying schedules and requirements</a:t>
            </a:r>
          </a:p>
          <a:p>
            <a:pPr lvl="1"/>
            <a:r>
              <a:rPr lang="en-CA" dirty="0"/>
              <a:t>technology access </a:t>
            </a:r>
          </a:p>
          <a:p>
            <a:pPr lvl="1"/>
            <a:r>
              <a:rPr lang="en-CA" dirty="0"/>
              <a:t>backgrounds of the participants</a:t>
            </a:r>
          </a:p>
          <a:p>
            <a:r>
              <a:rPr lang="en-CA" dirty="0"/>
              <a:t>Delivered by regional partners and customized for each region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535" y="1575517"/>
            <a:ext cx="2598243" cy="8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064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Virtual Learning Centre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Regional Partners</a:t>
            </a:r>
          </a:p>
          <a:p>
            <a:pPr lvl="1"/>
            <a:r>
              <a:rPr lang="en-CA" sz="2000" dirty="0" smtClean="0"/>
              <a:t>East Africa – University of Nairobi, Kenya</a:t>
            </a:r>
          </a:p>
          <a:p>
            <a:pPr lvl="1"/>
            <a:r>
              <a:rPr lang="en-CA" sz="2000" dirty="0" smtClean="0"/>
              <a:t>West Africa – University of Ghana, Ghana</a:t>
            </a:r>
          </a:p>
          <a:p>
            <a:pPr lvl="1"/>
            <a:r>
              <a:rPr lang="en-CA" sz="2000" dirty="0" smtClean="0"/>
              <a:t>East Asia – Asian Institute of Technology, Thailand</a:t>
            </a:r>
          </a:p>
          <a:p>
            <a:pPr lvl="1"/>
            <a:r>
              <a:rPr lang="en-CA" sz="2000" dirty="0" smtClean="0"/>
              <a:t>Pacific Islands – University of South Pacific, Fiji</a:t>
            </a:r>
          </a:p>
          <a:p>
            <a:pPr lvl="1"/>
            <a:r>
              <a:rPr lang="en-CA" sz="2000" dirty="0" smtClean="0"/>
              <a:t>Middle East – Arabian Gulf University, Bahrain</a:t>
            </a:r>
          </a:p>
          <a:p>
            <a:pPr lvl="1"/>
            <a:r>
              <a:rPr lang="en-CA" sz="2000" dirty="0" smtClean="0"/>
              <a:t>Central America – CATALAC, Panama</a:t>
            </a:r>
          </a:p>
          <a:p>
            <a:pPr lvl="1"/>
            <a:r>
              <a:rPr lang="en-CA" sz="2000" dirty="0" smtClean="0"/>
              <a:t>Europe – University of Dundee, Scotland</a:t>
            </a:r>
            <a:endParaRPr lang="en-CA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535" y="1575517"/>
            <a:ext cx="2598243" cy="8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96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038" y="1597316"/>
            <a:ext cx="2598243" cy="8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c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45" y="168233"/>
            <a:ext cx="6086954" cy="63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172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70" y="3429000"/>
            <a:ext cx="7988630" cy="1371600"/>
          </a:xfrm>
        </p:spPr>
        <p:txBody>
          <a:bodyPr/>
          <a:lstStyle/>
          <a:p>
            <a:r>
              <a:rPr lang="en-CA" dirty="0" smtClean="0"/>
              <a:t>Community Capacity Building</a:t>
            </a:r>
            <a:br>
              <a:rPr lang="en-CA" dirty="0" smtClean="0"/>
            </a:br>
            <a:r>
              <a:rPr lang="en-CA" dirty="0" smtClean="0"/>
              <a:t>in East Africa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855751" y="130270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 smtClean="0">
                <a:solidFill>
                  <a:srgbClr val="FFFF99"/>
                </a:solidFill>
              </a:rPr>
              <a:t>5</a:t>
            </a:r>
            <a:endParaRPr lang="en-CA" sz="9600" b="1" dirty="0">
              <a:solidFill>
                <a:srgbClr val="FFFF99"/>
              </a:solidFill>
            </a:endParaRPr>
          </a:p>
        </p:txBody>
      </p:sp>
      <p:pic>
        <p:nvPicPr>
          <p:cNvPr id="5" name="Picture 4" descr="IMG_2597.JPG"/>
          <p:cNvPicPr>
            <a:picLocks noChangeAspect="1"/>
          </p:cNvPicPr>
          <p:nvPr/>
        </p:nvPicPr>
        <p:blipFill>
          <a:blip r:embed="rId2"/>
          <a:srcRect t="16517" b="10000"/>
          <a:stretch>
            <a:fillRect/>
          </a:stretch>
        </p:blipFill>
        <p:spPr>
          <a:xfrm>
            <a:off x="340486" y="4013861"/>
            <a:ext cx="4343360" cy="236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21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40173"/>
            <a:ext cx="7001301" cy="689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92" y="2555272"/>
            <a:ext cx="8308975" cy="858923"/>
          </a:xfrm>
        </p:spPr>
        <p:txBody>
          <a:bodyPr/>
          <a:lstStyle/>
          <a:p>
            <a:pPr algn="r"/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</a:t>
            </a:r>
            <a:b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Remote, rural</a:t>
            </a:r>
            <a:b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Victoria basin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83775" y="1588532"/>
            <a:ext cx="1501373" cy="966740"/>
            <a:chOff x="3894465" y="2686084"/>
            <a:chExt cx="1501373" cy="966740"/>
          </a:xfrm>
        </p:grpSpPr>
        <p:sp>
          <p:nvSpPr>
            <p:cNvPr id="7" name="Down Arrow 6"/>
            <p:cNvSpPr/>
            <p:nvPr/>
          </p:nvSpPr>
          <p:spPr>
            <a:xfrm>
              <a:off x="4389120" y="3055416"/>
              <a:ext cx="256032" cy="59740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94465" y="2686084"/>
              <a:ext cx="15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chemeClr val="bg1"/>
                  </a:solidFill>
                </a:rPr>
                <a:t>West </a:t>
              </a:r>
              <a:r>
                <a:rPr lang="en-CA" b="1" dirty="0" err="1" smtClean="0">
                  <a:solidFill>
                    <a:schemeClr val="bg1"/>
                  </a:solidFill>
                </a:rPr>
                <a:t>Kagan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34459" y="95012"/>
            <a:ext cx="1210139" cy="597408"/>
            <a:chOff x="1488842" y="621792"/>
            <a:chExt cx="1210139" cy="597408"/>
          </a:xfrm>
        </p:grpSpPr>
        <p:sp>
          <p:nvSpPr>
            <p:cNvPr id="8" name="Down Arrow 7"/>
            <p:cNvSpPr/>
            <p:nvPr/>
          </p:nvSpPr>
          <p:spPr>
            <a:xfrm>
              <a:off x="2442949" y="621792"/>
              <a:ext cx="256032" cy="59740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8842" y="62179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err="1" smtClean="0">
                  <a:solidFill>
                    <a:schemeClr val="bg1"/>
                  </a:solidFill>
                </a:rPr>
                <a:t>Kiyindi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11179" y="5499205"/>
            <a:ext cx="1056700" cy="966740"/>
            <a:chOff x="3894465" y="2686084"/>
            <a:chExt cx="1056700" cy="966740"/>
          </a:xfrm>
        </p:grpSpPr>
        <p:sp>
          <p:nvSpPr>
            <p:cNvPr id="16" name="Down Arrow 15"/>
            <p:cNvSpPr/>
            <p:nvPr/>
          </p:nvSpPr>
          <p:spPr>
            <a:xfrm>
              <a:off x="4389120" y="3055416"/>
              <a:ext cx="256032" cy="59740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94465" y="2686084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err="1" smtClean="0">
                  <a:solidFill>
                    <a:schemeClr val="bg1"/>
                  </a:solidFill>
                </a:rPr>
                <a:t>Mbarika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01300" y="6465585"/>
            <a:ext cx="1781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Courtesy of Google Maps</a:t>
            </a:r>
            <a:endParaRPr lang="en-CA" sz="1100" dirty="0"/>
          </a:p>
        </p:txBody>
      </p:sp>
      <p:pic>
        <p:nvPicPr>
          <p:cNvPr id="19" name="Picture 18" descr="IMG_2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2908" y="506852"/>
            <a:ext cx="1442240" cy="108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IMG_22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062" y="338127"/>
            <a:ext cx="1807311" cy="135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659" y="5795354"/>
            <a:ext cx="1349520" cy="981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30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Findings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Beneficiary communities can manage their own initiatives</a:t>
            </a:r>
          </a:p>
          <a:p>
            <a:r>
              <a:rPr lang="en-CA" dirty="0" smtClean="0"/>
              <a:t>Essential for communities to be actively involved in planning, implementation and management </a:t>
            </a:r>
          </a:p>
          <a:p>
            <a:r>
              <a:rPr lang="en-CA" dirty="0" smtClean="0"/>
              <a:t>Ultimate goal must be total ownership of the project by the community</a:t>
            </a:r>
          </a:p>
          <a:p>
            <a:pPr lvl="1"/>
            <a:r>
              <a:rPr lang="en-CA" dirty="0" smtClean="0"/>
              <a:t>Leads to sustainability </a:t>
            </a:r>
          </a:p>
          <a:p>
            <a:r>
              <a:rPr lang="en-CA" dirty="0" smtClean="0"/>
              <a:t>Within this framework, small investments are making large impacts on the livelihood and health of communities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6656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Focus: “KAPE” Project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“Knowledge, attitudes, practices and empowerment” related to water and sanitation</a:t>
            </a:r>
          </a:p>
          <a:p>
            <a:pPr lvl="0"/>
            <a:r>
              <a:rPr lang="en-CA" dirty="0" smtClean="0"/>
              <a:t>Working with the communities to affect change</a:t>
            </a:r>
          </a:p>
          <a:p>
            <a:pPr lvl="0"/>
            <a:r>
              <a:rPr lang="en-CA" dirty="0" smtClean="0"/>
              <a:t>Sustainable solutions</a:t>
            </a:r>
          </a:p>
          <a:p>
            <a:pPr lvl="0"/>
            <a:r>
              <a:rPr lang="en-CA" dirty="0"/>
              <a:t>E</a:t>
            </a:r>
            <a:r>
              <a:rPr lang="en-CA" dirty="0" smtClean="0"/>
              <a:t>valuate the impacts of the intervention on the communities</a:t>
            </a:r>
          </a:p>
          <a:p>
            <a:endParaRPr lang="en-CA" sz="1600" dirty="0"/>
          </a:p>
        </p:txBody>
      </p:sp>
      <p:pic>
        <p:nvPicPr>
          <p:cNvPr id="8" name="Picture 7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704" y="480060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0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798953" y="46990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0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1515" y="4782622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92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70" y="3429000"/>
            <a:ext cx="7988630" cy="1371600"/>
          </a:xfrm>
        </p:spPr>
        <p:txBody>
          <a:bodyPr/>
          <a:lstStyle/>
          <a:p>
            <a:r>
              <a:rPr lang="en-CA" dirty="0" smtClean="0"/>
              <a:t>Some Conclusions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855751" y="130270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 smtClean="0">
                <a:solidFill>
                  <a:srgbClr val="FFFF99"/>
                </a:solidFill>
              </a:rPr>
              <a:t>6</a:t>
            </a:r>
            <a:endParaRPr lang="en-CA" sz="96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17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Concluding thoughts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Greatest capacity challenge is institutional</a:t>
            </a:r>
          </a:p>
          <a:p>
            <a:pPr lvl="1"/>
            <a:r>
              <a:rPr lang="en-CA" dirty="0" smtClean="0"/>
              <a:t>Must be addressed within the region – harnessing “local resources”</a:t>
            </a:r>
          </a:p>
          <a:p>
            <a:pPr lvl="1"/>
            <a:r>
              <a:rPr lang="en-CA" dirty="0" smtClean="0"/>
              <a:t>Must be coupled with other capacity building efforts</a:t>
            </a:r>
          </a:p>
          <a:p>
            <a:r>
              <a:rPr lang="en-CA" dirty="0" smtClean="0"/>
              <a:t>Cross-sectoral integration has to remain a primary goal</a:t>
            </a:r>
          </a:p>
          <a:p>
            <a:pPr lvl="1"/>
            <a:r>
              <a:rPr lang="en-CA" dirty="0" smtClean="0"/>
              <a:t>Link to “green economy” approaches</a:t>
            </a:r>
          </a:p>
          <a:p>
            <a:pPr lvl="1"/>
            <a:r>
              <a:rPr lang="en-CA" dirty="0" smtClean="0"/>
              <a:t>Effectiveness of policies must be ensured</a:t>
            </a:r>
          </a:p>
          <a:p>
            <a:r>
              <a:rPr lang="en-CA" dirty="0" smtClean="0"/>
              <a:t>Community engagement is most important and most challenging</a:t>
            </a:r>
          </a:p>
          <a:p>
            <a:pPr lvl="1"/>
            <a:r>
              <a:rPr lang="en-CA" dirty="0" smtClean="0"/>
              <a:t>Trust building through reliable information</a:t>
            </a:r>
          </a:p>
          <a:p>
            <a:pPr lvl="1"/>
            <a:r>
              <a:rPr lang="en-CA" dirty="0" smtClean="0"/>
              <a:t>Empowerment through early engagement can lead to sustainable solutions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02177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RIN 20061218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6" descr="INWEH Logo No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172200"/>
            <a:ext cx="6905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8686800" cy="6432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5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Thank you</a:t>
            </a:r>
          </a:p>
          <a:p>
            <a:pPr algn="ctr">
              <a:defRPr/>
            </a:pPr>
            <a:endParaRPr lang="en-CA" sz="4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sz="4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sz="4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n-CA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en-CA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United Nations University</a:t>
            </a:r>
          </a:p>
          <a:p>
            <a:pPr algn="ctr">
              <a:defRPr/>
            </a:pPr>
            <a:r>
              <a:rPr lang="en-CA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Institute for Water, Environment &amp; Health</a:t>
            </a:r>
          </a:p>
          <a:p>
            <a:pPr algn="ctr">
              <a:defRPr/>
            </a:pPr>
            <a:r>
              <a:rPr lang="en-CA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UN Think Tank on Water</a:t>
            </a:r>
          </a:p>
          <a:p>
            <a:pPr algn="ctr">
              <a:defRPr/>
            </a:pPr>
            <a:r>
              <a:rPr lang="en-CA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contact@inweh.unu.edu</a:t>
            </a:r>
            <a:endParaRPr lang="en-CA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en-CA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www.inweh.unu.edu</a:t>
            </a:r>
            <a:endParaRPr lang="en-C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1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UNU-INWEH?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Created: 1996    	● 25 Staff    	● ca. $6M annual budget</a:t>
            </a:r>
          </a:p>
          <a:p>
            <a:r>
              <a:rPr lang="en-CA" sz="2400" dirty="0" smtClean="0"/>
              <a:t>The water “academy” of UNU, supported by Canada (through CIDA) and hosted by McMaster University</a:t>
            </a:r>
          </a:p>
          <a:p>
            <a:r>
              <a:rPr lang="en-CA" sz="2400" dirty="0" smtClean="0"/>
              <a:t>Serving as the </a:t>
            </a:r>
            <a:r>
              <a:rPr lang="en-CA" sz="2400" dirty="0" smtClean="0">
                <a:solidFill>
                  <a:srgbClr val="FFFF00"/>
                </a:solidFill>
              </a:rPr>
              <a:t>UN Think Tank for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 </a:t>
            </a:r>
            <a:r>
              <a:rPr lang="en-CA" dirty="0" smtClean="0"/>
              <a:t>   A capacity-development and 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en-CA" dirty="0" smtClean="0"/>
              <a:t>water-science agency, </a:t>
            </a:r>
            <a:endParaRPr lang="en-CA" dirty="0"/>
          </a:p>
          <a:p>
            <a:pPr marL="252000" indent="0">
              <a:spcBef>
                <a:spcPts val="0"/>
              </a:spcBef>
              <a:buNone/>
            </a:pPr>
            <a:r>
              <a:rPr lang="en-CA" dirty="0" smtClean="0"/>
              <a:t>helping to address the 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en-CA" dirty="0" smtClean="0"/>
              <a:t>Millennium Development Goals 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en-CA" dirty="0" smtClean="0"/>
              <a:t>for water</a:t>
            </a:r>
          </a:p>
        </p:txBody>
      </p:sp>
      <p:pic>
        <p:nvPicPr>
          <p:cNvPr id="5" name="Picture 4" descr="INWEH 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89600" y="4173187"/>
            <a:ext cx="3133164" cy="207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211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079321"/>
            <a:ext cx="8308975" cy="4169079"/>
          </a:xfrm>
        </p:spPr>
        <p:txBody>
          <a:bodyPr/>
          <a:lstStyle/>
          <a:p>
            <a:r>
              <a:rPr lang="en-CA" dirty="0" smtClean="0"/>
              <a:t>Emphasizing </a:t>
            </a:r>
            <a:r>
              <a:rPr lang="en-CA" b="1" dirty="0" smtClean="0"/>
              <a:t>human wellbeing</a:t>
            </a:r>
          </a:p>
          <a:p>
            <a:r>
              <a:rPr lang="en-CA" dirty="0" smtClean="0"/>
              <a:t>Facilitating adaptation to </a:t>
            </a:r>
            <a:r>
              <a:rPr lang="en-CA" b="1" dirty="0" smtClean="0"/>
              <a:t>climate change</a:t>
            </a:r>
          </a:p>
          <a:p>
            <a:r>
              <a:rPr lang="en-CA" dirty="0" smtClean="0"/>
              <a:t>Ensuring </a:t>
            </a:r>
            <a:r>
              <a:rPr lang="en-CA" b="1" dirty="0" smtClean="0"/>
              <a:t>gender equity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57199" y="1525588"/>
            <a:ext cx="4791206" cy="658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FF00"/>
                </a:solidFill>
                <a:latin typeface="+mj-lt"/>
              </a:rPr>
              <a:t>Over-Arching Priorities</a:t>
            </a:r>
          </a:p>
          <a:p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672209" y="3397250"/>
            <a:ext cx="4471791" cy="65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FF00"/>
                </a:solidFill>
                <a:latin typeface="+mj-lt"/>
              </a:rPr>
              <a:t>Ensuring Success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72209" y="4051300"/>
            <a:ext cx="4471792" cy="2557463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World-Class Leadership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Strong Engagement with Partners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Effective Knowledge Dissemination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Results Based Management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" y="3846886"/>
            <a:ext cx="3743333" cy="2401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212" y="1351099"/>
            <a:ext cx="2770491" cy="1963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540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6"/>
            <a:ext cx="8308975" cy="647608"/>
          </a:xfrm>
        </p:spPr>
        <p:txBody>
          <a:bodyPr/>
          <a:lstStyle/>
          <a:p>
            <a:r>
              <a:rPr lang="en-CA" dirty="0" smtClean="0"/>
              <a:t>Programme Matrix</a:t>
            </a:r>
            <a:endParaRPr lang="en-CA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7" y="2217108"/>
            <a:ext cx="7102475" cy="384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735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East African Context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855751" y="130270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 smtClean="0">
                <a:solidFill>
                  <a:srgbClr val="FFFF99"/>
                </a:solidFill>
              </a:rPr>
              <a:t>1</a:t>
            </a:r>
            <a:endParaRPr lang="en-CA" sz="96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6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2_1_1_0634039885083011163.em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419600"/>
            <a:ext cx="41529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25425" y="6439584"/>
            <a:ext cx="8499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Source: WHO/UNICEF Joint Monitoring Programme for Water and Sanitation (JMP)</a:t>
            </a:r>
          </a:p>
        </p:txBody>
      </p:sp>
      <p:pic>
        <p:nvPicPr>
          <p:cNvPr id="3078" name="Picture 10" descr="slide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22" t="41816" r="40259" b="35079"/>
          <a:stretch/>
        </p:blipFill>
        <p:spPr bwMode="auto">
          <a:xfrm>
            <a:off x="1900052" y="2200095"/>
            <a:ext cx="4120738" cy="39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Proportion of the population using an improved drinking water source, </a:t>
            </a:r>
            <a:r>
              <a:rPr lang="en-CA" dirty="0" smtClean="0"/>
              <a:t>2010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2716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_1_1_0634039870867380630.em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305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5829300" y="4343400"/>
            <a:ext cx="31281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The world will miss the sanitation target by almost </a:t>
            </a:r>
            <a:r>
              <a:rPr lang="en-US" sz="20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billion people</a:t>
            </a:r>
          </a:p>
        </p:txBody>
      </p:sp>
      <p:pic>
        <p:nvPicPr>
          <p:cNvPr id="4102" name="Picture 6" descr="slide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63" t="41972" r="40240" b="34349"/>
          <a:stretch/>
        </p:blipFill>
        <p:spPr bwMode="auto">
          <a:xfrm>
            <a:off x="2001610" y="2230747"/>
            <a:ext cx="3947927" cy="3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Proportion of the population using an improved </a:t>
            </a:r>
            <a:r>
              <a:rPr lang="en-CA" dirty="0" smtClean="0"/>
              <a:t>sanitation facility, </a:t>
            </a:r>
            <a:r>
              <a:rPr lang="en-CA" dirty="0"/>
              <a:t>2010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5425" y="6439584"/>
            <a:ext cx="8499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Source: WHO/UNICEF Joint Monitoring Programme for Water and Sanitation (JMP)</a:t>
            </a:r>
          </a:p>
        </p:txBody>
      </p:sp>
    </p:spTree>
    <p:extLst>
      <p:ext uri="{BB962C8B-B14F-4D97-AF65-F5344CB8AC3E}">
        <p14:creationId xmlns:p14="http://schemas.microsoft.com/office/powerpoint/2010/main" xmlns="" val="100513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621417"/>
          </a:xfrm>
        </p:spPr>
        <p:txBody>
          <a:bodyPr/>
          <a:lstStyle/>
          <a:p>
            <a:r>
              <a:rPr lang="en-CA" dirty="0" smtClean="0"/>
              <a:t>Relative Water Stress Index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8"/>
          <a:stretch/>
        </p:blipFill>
        <p:spPr bwMode="auto">
          <a:xfrm>
            <a:off x="2609603" y="2232561"/>
            <a:ext cx="3908882" cy="400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951" y="5792745"/>
            <a:ext cx="2657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796" y="6399304"/>
            <a:ext cx="8372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University of New Hampshire Water </a:t>
            </a:r>
            <a:r>
              <a:rPr lang="en-CA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 Analysis Group, 2010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7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13599</TotalTime>
  <Words>1025</Words>
  <Application>Microsoft Office PowerPoint</Application>
  <PresentationFormat>On-screen Show (4:3)</PresentationFormat>
  <Paragraphs>193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Expo</vt:lpstr>
      <vt:lpstr>Where is the Capacity to Meet the  East African Water Crisis? Unlocking the potential of Communities and Institutions</vt:lpstr>
      <vt:lpstr>Overview</vt:lpstr>
      <vt:lpstr>What is UNU-INWEH?</vt:lpstr>
      <vt:lpstr>Slide 4</vt:lpstr>
      <vt:lpstr>Programme Matrix</vt:lpstr>
      <vt:lpstr>The East African Context</vt:lpstr>
      <vt:lpstr>Proportion of the population using an improved drinking water source, 2010</vt:lpstr>
      <vt:lpstr>Proportion of the population using an improved sanitation facility, 2010</vt:lpstr>
      <vt:lpstr>Relative Water Stress Index</vt:lpstr>
      <vt:lpstr>Slide 10</vt:lpstr>
      <vt:lpstr>Capacity Challenges in East Africa</vt:lpstr>
      <vt:lpstr>Lack of Institutional Capacity</vt:lpstr>
      <vt:lpstr>Other Capacity Gaps</vt:lpstr>
      <vt:lpstr>Governance Structures  in East Africa</vt:lpstr>
      <vt:lpstr>Lake Commissions</vt:lpstr>
      <vt:lpstr>Lake Twinning</vt:lpstr>
      <vt:lpstr>Lake Twinning Framework</vt:lpstr>
      <vt:lpstr>UNU-INWEH’s Support for Governance</vt:lpstr>
      <vt:lpstr>Institutional Capacity Building in East Africa</vt:lpstr>
      <vt:lpstr>Water Virtual Learning Centre </vt:lpstr>
      <vt:lpstr>Water Virtual Learning Centre </vt:lpstr>
      <vt:lpstr>Slide 22</vt:lpstr>
      <vt:lpstr>Community Capacity Building in East Africa</vt:lpstr>
      <vt:lpstr>The  Communities  Remote, rural Lake Victoria basin</vt:lpstr>
      <vt:lpstr>Findings</vt:lpstr>
      <vt:lpstr>Focus: “KAPE” Project</vt:lpstr>
      <vt:lpstr>Some Conclusions</vt:lpstr>
      <vt:lpstr>Concluding thoughts</vt:lpstr>
      <vt:lpstr>Slide 29</vt:lpstr>
    </vt:vector>
  </TitlesOfParts>
  <Company>SEI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Tariq Banuri</dc:creator>
  <cp:lastModifiedBy>Srikanth Reddy, Mudireddy</cp:lastModifiedBy>
  <cp:revision>86</cp:revision>
  <dcterms:created xsi:type="dcterms:W3CDTF">2009-11-02T11:05:20Z</dcterms:created>
  <dcterms:modified xsi:type="dcterms:W3CDTF">2012-02-14T14:06:00Z</dcterms:modified>
</cp:coreProperties>
</file>