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1"/>
  </p:notesMasterIdLst>
  <p:handoutMasterIdLst>
    <p:handoutMasterId r:id="rId22"/>
  </p:handoutMasterIdLst>
  <p:sldIdLst>
    <p:sldId id="356" r:id="rId2"/>
    <p:sldId id="531" r:id="rId3"/>
    <p:sldId id="559" r:id="rId4"/>
    <p:sldId id="560" r:id="rId5"/>
    <p:sldId id="546" r:id="rId6"/>
    <p:sldId id="535" r:id="rId7"/>
    <p:sldId id="536" r:id="rId8"/>
    <p:sldId id="540" r:id="rId9"/>
    <p:sldId id="537" r:id="rId10"/>
    <p:sldId id="538" r:id="rId11"/>
    <p:sldId id="542" r:id="rId12"/>
    <p:sldId id="574" r:id="rId13"/>
    <p:sldId id="568" r:id="rId14"/>
    <p:sldId id="566" r:id="rId15"/>
    <p:sldId id="571" r:id="rId16"/>
    <p:sldId id="570" r:id="rId17"/>
    <p:sldId id="567" r:id="rId18"/>
    <p:sldId id="573" r:id="rId19"/>
    <p:sldId id="557" r:id="rId20"/>
  </p:sldIdLst>
  <p:sldSz cx="9144000" cy="6858000" type="screen4x3"/>
  <p:notesSz cx="10234613" cy="7099300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8" autoAdjust="0"/>
    <p:restoredTop sz="99087" autoAdjust="0"/>
  </p:normalViewPr>
  <p:slideViewPr>
    <p:cSldViewPr snapToGrid="0">
      <p:cViewPr varScale="1">
        <p:scale>
          <a:sx n="113" d="100"/>
          <a:sy n="11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8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E958-B35C-4F2F-9049-6A21985D3C28}" type="datetimeFigureOut">
              <a:rPr lang="de-DE"/>
              <a:pPr>
                <a:defRPr/>
              </a:pPr>
              <a:t>14.11.2011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8D90-DDEE-4BF5-90D1-B5F4E84EEF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14.11.2011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274638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4CF275-357B-456D-8A25-20913D0B7C9D}" type="datetimeFigureOut">
              <a:rPr lang="de-DE"/>
              <a:pPr>
                <a:defRPr/>
              </a:pPr>
              <a:t>14.11.2011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91EC189-E421-428E-BBE5-B40085AF26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farm3.static.flickr.com/2701/4250364985_3b23deb539_z.jpg?zz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00" name="Title 6"/>
          <p:cNvSpPr>
            <a:spLocks noGrp="1"/>
          </p:cNvSpPr>
          <p:nvPr>
            <p:ph type="ctrTitle"/>
          </p:nvPr>
        </p:nvSpPr>
        <p:spPr>
          <a:xfrm>
            <a:off x="2617788" y="2136928"/>
            <a:ext cx="5954712" cy="174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Capacity Development in the </a:t>
            </a:r>
            <a:r>
              <a:rPr lang="en-US" sz="4000" dirty="0">
                <a:latin typeface="+mn-lt"/>
              </a:rPr>
              <a:t>Safe use of Wastewater in </a:t>
            </a:r>
            <a:r>
              <a:rPr lang="en-US" sz="4000" dirty="0" smtClean="0">
                <a:latin typeface="+mn-lt"/>
              </a:rPr>
              <a:t>Agriculture</a:t>
            </a:r>
            <a:br>
              <a:rPr lang="en-US" sz="4000" dirty="0" smtClean="0">
                <a:latin typeface="+mn-lt"/>
              </a:rPr>
            </a:br>
            <a:r>
              <a:rPr lang="en-US" sz="1600" b="0" dirty="0" smtClean="0">
                <a:latin typeface="+mn-lt"/>
              </a:rPr>
              <a:t/>
            </a:r>
            <a:br>
              <a:rPr lang="en-US" sz="1600" b="0" dirty="0" smtClean="0">
                <a:latin typeface="+mn-lt"/>
              </a:rPr>
            </a:br>
            <a:endParaRPr sz="2000" i="1" dirty="0" smtClean="0">
              <a:latin typeface="+mn-lt"/>
            </a:endParaRPr>
          </a:p>
        </p:txBody>
      </p:sp>
      <p:sp>
        <p:nvSpPr>
          <p:cNvPr id="4101" name="Subtitle 7"/>
          <p:cNvSpPr>
            <a:spLocks noGrp="1"/>
          </p:cNvSpPr>
          <p:nvPr>
            <p:ph type="subTitle" idx="1"/>
          </p:nvPr>
        </p:nvSpPr>
        <p:spPr>
          <a:xfrm>
            <a:off x="2617788" y="4926056"/>
            <a:ext cx="6138862" cy="1752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336699"/>
                </a:solidFill>
                <a:cs typeface="Arial" pitchFamily="34" charset="0"/>
              </a:rPr>
              <a:t>Dr. Jens </a:t>
            </a:r>
            <a:r>
              <a:rPr lang="en-US" sz="2400" dirty="0" err="1" smtClean="0">
                <a:solidFill>
                  <a:srgbClr val="336699"/>
                </a:solidFill>
                <a:cs typeface="Arial" pitchFamily="34" charset="0"/>
              </a:rPr>
              <a:t>Liebe</a:t>
            </a:r>
            <a:r>
              <a:rPr lang="en-US" sz="2400" dirty="0" smtClean="0">
                <a:solidFill>
                  <a:srgbClr val="336699"/>
                </a:solidFill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International Kick-off Workshop on Safe use of Wastewater in Agriculture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14 November 2011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UN-Campus Bonn, Germany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6001" y="3807912"/>
            <a:ext cx="574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i="1" dirty="0">
                <a:solidFill>
                  <a:srgbClr val="336699"/>
                </a:solidFill>
                <a:latin typeface="+mj-lt"/>
                <a:cs typeface="Arial" pitchFamily="34" charset="0"/>
              </a:rPr>
              <a:t>basic concepts of capacity development </a:t>
            </a:r>
            <a:endParaRPr lang="en-GB" i="1" dirty="0" smtClean="0">
              <a:solidFill>
                <a:srgbClr val="336699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>
                <a:solidFill>
                  <a:srgbClr val="336699"/>
                </a:solidFill>
                <a:latin typeface="+mj-lt"/>
                <a:cs typeface="Arial" pitchFamily="34" charset="0"/>
              </a:rPr>
              <a:t>presentation </a:t>
            </a:r>
            <a:r>
              <a:rPr lang="en-GB" i="1" dirty="0">
                <a:solidFill>
                  <a:srgbClr val="336699"/>
                </a:solidFill>
                <a:latin typeface="+mj-lt"/>
                <a:cs typeface="Arial" pitchFamily="34" charset="0"/>
              </a:rPr>
              <a:t>of the project </a:t>
            </a:r>
            <a:r>
              <a:rPr lang="en-GB" i="1" dirty="0" smtClean="0">
                <a:solidFill>
                  <a:srgbClr val="336699"/>
                </a:solidFill>
                <a:latin typeface="+mj-lt"/>
                <a:cs typeface="Arial" pitchFamily="34" charset="0"/>
              </a:rPr>
              <a:t>agenda/roadmap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>
                <a:solidFill>
                  <a:srgbClr val="336699"/>
                </a:solidFill>
                <a:latin typeface="+mj-lt"/>
                <a:cs typeface="Arial" pitchFamily="34" charset="0"/>
              </a:rPr>
              <a:t>structure </a:t>
            </a:r>
            <a:r>
              <a:rPr lang="en-GB" i="1" dirty="0">
                <a:solidFill>
                  <a:srgbClr val="336699"/>
                </a:solidFill>
                <a:latin typeface="+mj-lt"/>
                <a:cs typeface="Arial" pitchFamily="34" charset="0"/>
              </a:rPr>
              <a:t>of the kick-off workshop</a:t>
            </a:r>
            <a:endParaRPr lang="en-US" i="1" dirty="0">
              <a:solidFill>
                <a:srgbClr val="336699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Book and Video launch</a:t>
            </a:r>
            <a:endParaRPr lang="en-US" sz="2800" i="1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628775"/>
            <a:ext cx="33655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345916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813" y="6488113"/>
            <a:ext cx="64627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Launched at the World Water Day 2011 in Cape Town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6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115888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dirty="0" smtClean="0"/>
              <a:t>CD for Farm Management Strategies using </a:t>
            </a:r>
            <a:r>
              <a:rPr lang="en-US" sz="2800" dirty="0" err="1" smtClean="0"/>
              <a:t>AquaCrop</a:t>
            </a:r>
            <a:endParaRPr lang="en-US" sz="2800" i="1" dirty="0" smtClean="0"/>
          </a:p>
        </p:txBody>
      </p:sp>
      <p:pic>
        <p:nvPicPr>
          <p:cNvPr id="28674" name="Content Placeholder 6" descr="Ssaar-a311082218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597025"/>
            <a:ext cx="3622675" cy="5164138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8538" y="2103438"/>
            <a:ext cx="41560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Workshops, Africa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Burkina Faso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Egypt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South Africa</a:t>
            </a:r>
          </a:p>
          <a:p>
            <a:pPr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Workshops, Asia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Iran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China</a:t>
            </a:r>
          </a:p>
          <a:p>
            <a:pPr lvl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Wrap-up at International workshop in Indonesia, showcasing best case studies of practical applications to policy makers</a:t>
            </a:r>
          </a:p>
          <a:p>
            <a:pPr marL="341313" indent="-163513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Safe use of Wastewater in Agriculture</a:t>
            </a:r>
            <a:endParaRPr lang="de-DE" sz="2800" dirty="0"/>
          </a:p>
        </p:txBody>
      </p:sp>
      <p:pic>
        <p:nvPicPr>
          <p:cNvPr id="5" name="Picture 2" descr="http://farm3.static.flickr.com/2701/4250364985_3b23deb539_z.jpg?zz=1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26952" y="546337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132" y="5463374"/>
            <a:ext cx="2117640" cy="1080000"/>
          </a:xfrm>
          <a:prstGeom prst="rect">
            <a:avLst/>
          </a:prstGeom>
          <a:noFill/>
        </p:spPr>
      </p:pic>
      <p:pic>
        <p:nvPicPr>
          <p:cNvPr id="7" name="Picture 7" descr="UNEP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1067" y="5463374"/>
            <a:ext cx="100695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3886" y="5463374"/>
            <a:ext cx="760980" cy="108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30867" y="2497667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Stage I: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capacity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building at the </a:t>
            </a:r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individual/organization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1" y="274638"/>
            <a:ext cx="7711003" cy="1143000"/>
          </a:xfrm>
        </p:spPr>
        <p:txBody>
          <a:bodyPr/>
          <a:lstStyle/>
          <a:p>
            <a:r>
              <a:rPr lang="en-US" sz="3200" dirty="0"/>
              <a:t>Levels and dimensions of capacity with respect to safe wastewater use in agriculture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545426" y="1454751"/>
            <a:ext cx="6662154" cy="536673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85665" y="2935230"/>
            <a:ext cx="5181676" cy="3886257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210965" y="4613339"/>
            <a:ext cx="3331077" cy="222071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33375" y="1639811"/>
            <a:ext cx="3886257" cy="14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level: </a:t>
            </a: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Context in which organisations, individuals and groups involved in wastewater use for agriculture operate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Policies, strategies, laws and regulations related to safe 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wastewater use in agriculture. </a:t>
            </a: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Relationships, interdependencies and interactions among concerned stakeholders </a:t>
            </a:r>
            <a:endParaRPr kumimoji="0" lang="en-C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33375" y="3305349"/>
            <a:ext cx="3886257" cy="12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Organization level: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Government Agencies and Institutions such as Ministries of Agriculture, Water, Environment, Health or Irrigation; Water control laboratories, Research Centers, Consumer groups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Resources (human, financial, information) procedures, structures, culture, decision-making, infrastructure, etc.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96025" y="4865788"/>
            <a:ext cx="2960957" cy="1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Individual Level: </a:t>
            </a:r>
            <a:b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health, agricultural and environmental scientists, agriculture professionals, educators, researchers,engineers,policy makers and those responsible for developing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standards and regulations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Knowledge, skills, competences, work ethics, etc.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05187" y="6093818"/>
            <a:ext cx="1480479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Governance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467343" y="6093818"/>
            <a:ext cx="1480479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</a:t>
            </a:r>
            <a:endParaRPr kumimoji="0" lang="de-DE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467343" y="1709052"/>
            <a:ext cx="1813586" cy="9252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Socio-economic and political environemnt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05187" y="1709052"/>
            <a:ext cx="2035658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Trade and market environment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6786" y="6579896"/>
            <a:ext cx="1674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(Source</a:t>
            </a:r>
            <a:r>
              <a:rPr lang="en-GB" sz="1200" dirty="0"/>
              <a:t>: </a:t>
            </a:r>
            <a:r>
              <a:rPr lang="en-GB" sz="1200" dirty="0" smtClean="0"/>
              <a:t>UNDP 1998</a:t>
            </a:r>
            <a:r>
              <a:rPr lang="en-GB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36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Stages of a Capacity Needs Assessment for </a:t>
            </a:r>
            <a:r>
              <a:rPr lang="en-US" sz="3600" dirty="0" smtClean="0"/>
              <a:t>individuals</a:t>
            </a:r>
            <a:endParaRPr lang="en-US" sz="36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694486" y="1673846"/>
            <a:ext cx="6343158" cy="5007737"/>
            <a:chOff x="3023" y="5090"/>
            <a:chExt cx="6660" cy="5258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023" y="5090"/>
              <a:ext cx="6660" cy="525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408" y="8042"/>
              <a:ext cx="574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Define the desired future situation in terms of individuals competences to effectively play this role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408" y="6928"/>
              <a:ext cx="574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Review and analyse the existing organization’s individuals competences (knowledge, skills) to play this role 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408" y="5356"/>
              <a:ext cx="5742" cy="12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Review the current national strategy to promote the safe  use of wastewater in agriculture and the role of the organization in this strategy (policy making, research, education, extension, etc.)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5927" y="6568"/>
              <a:ext cx="36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5927" y="7665"/>
              <a:ext cx="36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3408" y="9176"/>
              <a:ext cx="574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Identify training and education needs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5927" y="8782"/>
              <a:ext cx="36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xmlns="" val="143785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3827505" y="1805178"/>
            <a:ext cx="5119119" cy="1159575"/>
            <a:chOff x="3827505" y="1641402"/>
            <a:chExt cx="5119119" cy="1159575"/>
          </a:xfrm>
        </p:grpSpPr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3827505" y="1641402"/>
              <a:ext cx="5119119" cy="1159575"/>
            </a:xfrm>
            <a:prstGeom prst="rect">
              <a:avLst/>
            </a:prstGeom>
            <a:solidFill>
              <a:srgbClr val="CCFFCC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3886102" y="1767494"/>
              <a:ext cx="1612558" cy="40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Questionnaires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7087929" y="1767494"/>
              <a:ext cx="1778573" cy="40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meetings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5768088" y="2102768"/>
              <a:ext cx="1212423" cy="546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Results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4"/>
            <p:cNvSpPr>
              <a:spLocks noChangeShapeType="1"/>
            </p:cNvSpPr>
            <p:nvPr/>
          </p:nvSpPr>
          <p:spPr bwMode="auto">
            <a:xfrm flipV="1">
              <a:off x="6829448" y="2071656"/>
              <a:ext cx="258481" cy="117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5498661" y="2071656"/>
              <a:ext cx="339029" cy="136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in Stage I: Capacity 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814739" y="3003536"/>
            <a:ext cx="5119119" cy="1159200"/>
            <a:chOff x="3814739" y="4204560"/>
            <a:chExt cx="5119119" cy="970258"/>
          </a:xfrm>
        </p:grpSpPr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814739" y="4204560"/>
              <a:ext cx="5119119" cy="970258"/>
            </a:xfrm>
            <a:prstGeom prst="rect">
              <a:avLst/>
            </a:prstGeom>
            <a:solidFill>
              <a:srgbClr val="CCFFCC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7279884" y="4333541"/>
              <a:ext cx="1584000" cy="685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Partners‘ materials 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3880330" y="4333541"/>
              <a:ext cx="1584000" cy="685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Country needs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5580107" y="4333541"/>
              <a:ext cx="1584000" cy="685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Clustering 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86064" y="3128324"/>
            <a:ext cx="3402000" cy="740112"/>
            <a:chOff x="5412827" y="4097332"/>
            <a:chExt cx="3096000" cy="740112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63444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814738" y="4218425"/>
            <a:ext cx="5119119" cy="1159200"/>
            <a:chOff x="3814738" y="4054649"/>
            <a:chExt cx="5119119" cy="1159200"/>
          </a:xfrm>
        </p:grpSpPr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3814738" y="4054649"/>
              <a:ext cx="5119119" cy="1159200"/>
            </a:xfrm>
            <a:prstGeom prst="rect">
              <a:avLst/>
            </a:prstGeom>
            <a:solidFill>
              <a:srgbClr val="CCFFCC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6415241" y="4119362"/>
              <a:ext cx="2448000" cy="936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Dissemination techniques</a:t>
              </a:r>
              <a:endPara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3893976" y="4119362"/>
              <a:ext cx="2448000" cy="936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46800" tIns="45720" rIns="468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Selected </a:t>
              </a:r>
              <a:br>
                <a:rPr kumimoji="0" lang="en-C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C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materials,</a:t>
              </a:r>
              <a:r>
                <a:rPr kumimoji="0" lang="en-CA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C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methods and expertise</a:t>
              </a:r>
              <a:endPara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ect">
              <a:avLst/>
            </a:prstGeom>
            <a:solidFill>
              <a:srgbClr val="CCFFCC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298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97736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318018"/>
              </p:ext>
            </p:extLst>
          </p:nvPr>
        </p:nvGraphicFramePr>
        <p:xfrm>
          <a:off x="2533306" y="2523432"/>
          <a:ext cx="6441744" cy="37553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5965"/>
                <a:gridCol w="2565779"/>
              </a:tblGrid>
              <a:tr h="774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 and milestones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Deadline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86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International Workshop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1094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b="1" i="1" dirty="0" smtClean="0">
                          <a:effectLst/>
                        </a:rPr>
                        <a:t>North Africa, Asia and Middle</a:t>
                      </a:r>
                      <a:r>
                        <a:rPr lang="en-US" sz="1800" b="1" i="1" baseline="0" dirty="0" smtClean="0">
                          <a:effectLst/>
                        </a:rPr>
                        <a:t> East</a:t>
                      </a:r>
                      <a:r>
                        <a:rPr lang="en-US" sz="1800" b="1" i="1" dirty="0" smtClean="0">
                          <a:effectLst/>
                        </a:rPr>
                        <a:t>, Latin America, Southern Africa </a:t>
                      </a:r>
                      <a:endParaRPr lang="en-US" sz="180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February to September 2012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92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International Wrap-up workshop</a:t>
                      </a:r>
                      <a:endParaRPr lang="en-US" sz="2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~ March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8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</a:t>
            </a:r>
            <a:r>
              <a:rPr lang="en-GB" dirty="0"/>
              <a:t>of the kick-off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8" y="1852440"/>
            <a:ext cx="7798675" cy="397028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Day 1</a:t>
            </a:r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GB" sz="2000" b="1" dirty="0" smtClean="0"/>
              <a:t>Introduction</a:t>
            </a:r>
            <a:r>
              <a:rPr lang="en-GB" sz="2000" dirty="0" smtClean="0"/>
              <a:t> </a:t>
            </a:r>
            <a:r>
              <a:rPr lang="en-GB" sz="2000" dirty="0"/>
              <a:t>of organizing </a:t>
            </a:r>
            <a:r>
              <a:rPr lang="en-GB" sz="2000" dirty="0" smtClean="0"/>
              <a:t>programmes, agenda, </a:t>
            </a:r>
            <a:r>
              <a:rPr lang="en-US" sz="2000" dirty="0" smtClean="0"/>
              <a:t>additional info</a:t>
            </a:r>
          </a:p>
          <a:p>
            <a:r>
              <a:rPr lang="en-US" sz="2000" b="1" dirty="0"/>
              <a:t>Launch of the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UN-Water Activity </a:t>
            </a:r>
            <a:r>
              <a:rPr lang="en-US" sz="2000" b="1" dirty="0"/>
              <a:t>Information System</a:t>
            </a:r>
            <a:r>
              <a:rPr lang="en-US" sz="2000" dirty="0"/>
              <a:t> (UNW-AIS</a:t>
            </a:r>
            <a:r>
              <a:rPr lang="en-US" sz="2000" dirty="0" smtClean="0"/>
              <a:t>+)</a:t>
            </a:r>
          </a:p>
          <a:p>
            <a:r>
              <a:rPr lang="en-US" sz="2000" b="1" dirty="0"/>
              <a:t>Regional panel presentations of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Capacity </a:t>
            </a:r>
            <a:r>
              <a:rPr lang="en-US" sz="2000" b="1" dirty="0"/>
              <a:t>Needs Assessment </a:t>
            </a:r>
            <a:r>
              <a:rPr lang="en-US" sz="2000" dirty="0"/>
              <a:t>(CNA) Results </a:t>
            </a:r>
            <a:endParaRPr lang="en-US" sz="2000" dirty="0" smtClean="0"/>
          </a:p>
          <a:p>
            <a:pPr marL="800100" lvl="2" indent="0">
              <a:buNone/>
            </a:pPr>
            <a:r>
              <a:rPr lang="en-GB" sz="1600" b="1" dirty="0"/>
              <a:t>Region 1: </a:t>
            </a:r>
            <a:r>
              <a:rPr lang="en-GB" sz="1600" b="1" dirty="0" smtClean="0"/>
              <a:t>Asia: </a:t>
            </a:r>
            <a:r>
              <a:rPr lang="sv-SE" sz="1600" b="1" i="1" dirty="0"/>
              <a:t>Iran, Jordan, Lebanon, Pakistan, and </a:t>
            </a:r>
            <a:r>
              <a:rPr lang="sv-SE" sz="1600" b="1" i="1" dirty="0" smtClean="0"/>
              <a:t>Syria</a:t>
            </a:r>
          </a:p>
          <a:p>
            <a:pPr marL="800100" lvl="2" indent="0">
              <a:buNone/>
            </a:pPr>
            <a:r>
              <a:rPr lang="en-GB" sz="1600" b="1" dirty="0"/>
              <a:t>Region 2: Latin </a:t>
            </a:r>
            <a:r>
              <a:rPr lang="en-GB" sz="1600" b="1" dirty="0" smtClean="0"/>
              <a:t>America: </a:t>
            </a:r>
            <a:r>
              <a:rPr lang="es-ES" sz="1600" b="1" i="1" dirty="0"/>
              <a:t>Bolivia, Colombia, Guatemala, and </a:t>
            </a:r>
            <a:r>
              <a:rPr lang="es-ES" sz="1600" b="1" i="1" dirty="0" err="1"/>
              <a:t>Peru</a:t>
            </a:r>
            <a:r>
              <a:rPr lang="es-ES" sz="1600" b="1" i="1" dirty="0"/>
              <a:t> </a:t>
            </a:r>
            <a:r>
              <a:rPr lang="en-GB" sz="1600" b="1" i="1" dirty="0" smtClean="0"/>
              <a:t> </a:t>
            </a:r>
          </a:p>
          <a:p>
            <a:pPr marL="800100" lvl="2" indent="0">
              <a:buNone/>
            </a:pPr>
            <a:r>
              <a:rPr lang="en-US" sz="1600" b="1" dirty="0"/>
              <a:t>Region 3a: Northern </a:t>
            </a:r>
            <a:r>
              <a:rPr lang="en-US" sz="1600" b="1" dirty="0" smtClean="0"/>
              <a:t>Africa: </a:t>
            </a:r>
            <a:r>
              <a:rPr lang="en-US" sz="1600" b="1" i="1" dirty="0" smtClean="0"/>
              <a:t>Algeria</a:t>
            </a:r>
            <a:r>
              <a:rPr lang="en-US" sz="1600" b="1" i="1" dirty="0"/>
              <a:t>, Egypt, Morocco, and </a:t>
            </a:r>
            <a:r>
              <a:rPr lang="en-US" sz="1600" b="1" i="1" dirty="0" smtClean="0"/>
              <a:t>Tunisia </a:t>
            </a:r>
          </a:p>
          <a:p>
            <a:pPr marL="800100" lvl="2" indent="0">
              <a:buNone/>
            </a:pPr>
            <a:r>
              <a:rPr lang="en-US" sz="1600" b="1" dirty="0" smtClean="0"/>
              <a:t>Region </a:t>
            </a:r>
            <a:r>
              <a:rPr lang="en-US" sz="1600" b="1" dirty="0"/>
              <a:t>3b: Sub-Saharan </a:t>
            </a:r>
            <a:r>
              <a:rPr lang="en-US" sz="1600" b="1" dirty="0" smtClean="0"/>
              <a:t>Africa: </a:t>
            </a:r>
            <a:r>
              <a:rPr lang="en-US" sz="1600" b="1" i="1" dirty="0" smtClean="0"/>
              <a:t>Ghana</a:t>
            </a:r>
            <a:r>
              <a:rPr lang="en-US" sz="1600" b="1" i="1" dirty="0"/>
              <a:t>, Senegal, and South </a:t>
            </a:r>
            <a:r>
              <a:rPr lang="en-US" sz="1600" b="1" i="1" dirty="0" smtClean="0"/>
              <a:t>Africa</a:t>
            </a:r>
          </a:p>
          <a:p>
            <a:r>
              <a:rPr lang="en-US" sz="2000" b="1" dirty="0"/>
              <a:t>Synopsis</a:t>
            </a:r>
            <a:r>
              <a:rPr lang="en-US" sz="2000" dirty="0"/>
              <a:t> of regional presentations, </a:t>
            </a:r>
            <a:r>
              <a:rPr lang="en-US" sz="2000" b="1" dirty="0"/>
              <a:t>discussion</a:t>
            </a:r>
            <a:r>
              <a:rPr lang="en-US" sz="2000" dirty="0"/>
              <a:t> on regional and overarching issues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1974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</a:t>
            </a:r>
            <a:r>
              <a:rPr lang="en-GB" dirty="0"/>
              <a:t>of the kick-off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8" y="1852440"/>
            <a:ext cx="7798675" cy="397028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Day 2</a:t>
            </a:r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US" sz="2000" b="1" dirty="0"/>
              <a:t>Recap of day 1 and </a:t>
            </a:r>
            <a:r>
              <a:rPr lang="en-US" sz="2000" dirty="0" smtClean="0"/>
              <a:t>introduction </a:t>
            </a:r>
            <a:r>
              <a:rPr lang="en-US" sz="2000" dirty="0"/>
              <a:t>of </a:t>
            </a:r>
            <a:r>
              <a:rPr lang="en-US" sz="2000" b="1" dirty="0"/>
              <a:t>additional materials</a:t>
            </a:r>
          </a:p>
          <a:p>
            <a:r>
              <a:rPr lang="en-US" sz="2000" dirty="0"/>
              <a:t>Presentations by </a:t>
            </a:r>
            <a:r>
              <a:rPr lang="en-US" sz="2000" b="1" dirty="0"/>
              <a:t>Guest Organizations </a:t>
            </a:r>
            <a:r>
              <a:rPr lang="en-US" sz="2000" dirty="0"/>
              <a:t>(DWA, IWMI)</a:t>
            </a:r>
          </a:p>
          <a:p>
            <a:r>
              <a:rPr lang="en-US" sz="2000" b="1" dirty="0"/>
              <a:t>Discussion on the way forward</a:t>
            </a:r>
          </a:p>
          <a:p>
            <a:endParaRPr lang="en-US" sz="2000" dirty="0"/>
          </a:p>
          <a:p>
            <a:r>
              <a:rPr lang="en-US" sz="2000" b="1" dirty="0"/>
              <a:t>Regional break out groups to discuss the information needs </a:t>
            </a:r>
            <a:r>
              <a:rPr lang="en-US" sz="2000" dirty="0"/>
              <a:t>of countries engaging in safe use of wastewater in agriculture</a:t>
            </a:r>
          </a:p>
          <a:p>
            <a:endParaRPr lang="en-US" sz="2000" dirty="0"/>
          </a:p>
          <a:p>
            <a:r>
              <a:rPr lang="en-US" sz="2000" b="1" dirty="0"/>
              <a:t>Report </a:t>
            </a:r>
            <a:r>
              <a:rPr lang="en-US" sz="2000" dirty="0"/>
              <a:t>of the speakers </a:t>
            </a:r>
            <a:r>
              <a:rPr lang="en-US" sz="2000" b="1" dirty="0"/>
              <a:t>of the three </a:t>
            </a:r>
            <a:r>
              <a:rPr lang="en-US" sz="2000" b="1" dirty="0" smtClean="0"/>
              <a:t>regional </a:t>
            </a:r>
            <a:r>
              <a:rPr lang="en-US" sz="2000" b="1" dirty="0"/>
              <a:t>breakout </a:t>
            </a:r>
            <a:r>
              <a:rPr lang="en-US" sz="2000" b="1" dirty="0" smtClean="0"/>
              <a:t>groups</a:t>
            </a:r>
            <a:endParaRPr lang="en-US" sz="2000" b="1" dirty="0"/>
          </a:p>
          <a:p>
            <a:r>
              <a:rPr lang="en-US" sz="2000" b="1" dirty="0"/>
              <a:t>Synopsis and </a:t>
            </a:r>
            <a:r>
              <a:rPr lang="en-US" sz="2000" b="1" dirty="0" smtClean="0"/>
              <a:t>closing</a:t>
            </a:r>
            <a:endParaRPr lang="en-US" sz="2000" b="1" dirty="0"/>
          </a:p>
          <a:p>
            <a:r>
              <a:rPr lang="en-US" sz="2000" b="1" dirty="0" smtClean="0"/>
              <a:t>Bonn </a:t>
            </a:r>
            <a:r>
              <a:rPr lang="en-US" sz="2000" b="1" dirty="0"/>
              <a:t>Dialogue</a:t>
            </a:r>
            <a:r>
              <a:rPr lang="en-US" sz="2000" dirty="0"/>
              <a:t> on “The Water, Energy and Food Security Nexus: Solutions for the Green </a:t>
            </a:r>
            <a:r>
              <a:rPr lang="en-US" sz="2000" dirty="0" smtClean="0"/>
              <a:t>Economy”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435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74" descr="umbrella-for powerpoint_cropped_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346075"/>
            <a:ext cx="82486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606550" y="6107113"/>
            <a:ext cx="274161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Members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9600" y="6107113"/>
            <a:ext cx="2527300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Partners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738563" y="2111375"/>
            <a:ext cx="228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UNW-DPC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227138" y="2111375"/>
            <a:ext cx="180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WWAP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6619875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UNW-DPAC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751138" y="1176338"/>
            <a:ext cx="1428750" cy="1004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8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smtClean="0"/>
              <a:t>UNW-DPC’s Mission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8501"/>
          <a:stretch>
            <a:fillRect/>
          </a:stretch>
        </p:blipFill>
        <p:spPr bwMode="auto">
          <a:xfrm>
            <a:off x="2792413" y="4243388"/>
            <a:ext cx="38100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hteck 10"/>
          <p:cNvSpPr>
            <a:spLocks noChangeArrowheads="1"/>
          </p:cNvSpPr>
          <p:nvPr/>
        </p:nvSpPr>
        <p:spPr bwMode="auto">
          <a:xfrm>
            <a:off x="1042988" y="1773238"/>
            <a:ext cx="7705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336699"/>
                </a:solidFill>
              </a:rPr>
              <a:t>“to </a:t>
            </a:r>
            <a:r>
              <a:rPr lang="en-US" sz="2800" b="1" i="1">
                <a:solidFill>
                  <a:srgbClr val="336699"/>
                </a:solidFill>
              </a:rPr>
              <a:t>enhance the coherence, </a:t>
            </a:r>
            <a:br>
              <a:rPr lang="en-US" sz="2800" b="1" i="1">
                <a:solidFill>
                  <a:srgbClr val="336699"/>
                </a:solidFill>
              </a:rPr>
            </a:br>
            <a:r>
              <a:rPr lang="en-US" sz="2800" b="1" i="1">
                <a:solidFill>
                  <a:srgbClr val="336699"/>
                </a:solidFill>
              </a:rPr>
              <a:t>	credibility and </a:t>
            </a:r>
            <a:br>
              <a:rPr lang="en-US" sz="2800" b="1" i="1">
                <a:solidFill>
                  <a:srgbClr val="336699"/>
                </a:solidFill>
              </a:rPr>
            </a:br>
            <a:r>
              <a:rPr lang="en-US" sz="2800" b="1" i="1">
                <a:solidFill>
                  <a:srgbClr val="336699"/>
                </a:solidFill>
              </a:rPr>
              <a:t>		integrated effectiveness </a:t>
            </a:r>
          </a:p>
          <a:p>
            <a:r>
              <a:rPr lang="en-US" sz="2800" b="1" i="1">
                <a:solidFill>
                  <a:srgbClr val="336699"/>
                </a:solidFill>
              </a:rPr>
              <a:t>			of UN-Water </a:t>
            </a:r>
          </a:p>
          <a:p>
            <a:endParaRPr lang="en-US" sz="2000" i="1">
              <a:solidFill>
                <a:srgbClr val="336699"/>
              </a:solidFill>
            </a:endParaRPr>
          </a:p>
          <a:p>
            <a:r>
              <a:rPr lang="en-US" sz="2000" i="1">
                <a:solidFill>
                  <a:srgbClr val="336699"/>
                </a:solidFill>
              </a:rPr>
              <a:t>by strengthening its capacity development programmes, particularly in developing countries and economies in transition.”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UNW-DPC Capacity Development Effort</a:t>
            </a:r>
            <a:endParaRPr lang="en-US" sz="2800" smtClean="0"/>
          </a:p>
        </p:txBody>
      </p:sp>
      <p:grpSp>
        <p:nvGrpSpPr>
          <p:cNvPr id="17410" name="Group 6"/>
          <p:cNvGrpSpPr>
            <a:grpSpLocks noChangeAspect="1"/>
          </p:cNvGrpSpPr>
          <p:nvPr/>
        </p:nvGrpSpPr>
        <p:grpSpPr bwMode="auto">
          <a:xfrm>
            <a:off x="971550" y="1557338"/>
            <a:ext cx="7921625" cy="5259387"/>
            <a:chOff x="1195548" y="2530028"/>
            <a:chExt cx="5562588" cy="3694510"/>
          </a:xfrm>
        </p:grpSpPr>
        <p:pic>
          <p:nvPicPr>
            <p:cNvPr id="17412" name="Picture 2" descr="S:\Admin\Collections\Publications\01-Reporting\3 years\Photos\6-X - Participant Information.jpg"/>
            <p:cNvPicPr>
              <a:picLocks noChangeAspect="1" noChangeArrowheads="1"/>
            </p:cNvPicPr>
            <p:nvPr/>
          </p:nvPicPr>
          <p:blipFill>
            <a:blip r:embed="rId2" cstate="print"/>
            <a:srcRect l="3616" t="19672" b="4498"/>
            <a:stretch>
              <a:fillRect/>
            </a:stretch>
          </p:blipFill>
          <p:spPr bwMode="auto">
            <a:xfrm>
              <a:off x="1195548" y="2530028"/>
              <a:ext cx="3305015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" descr="S:\Admin\Collections\Publications\01-Reporting\3 years\Photos\6-X - Participant Information2.jpg"/>
            <p:cNvPicPr>
              <a:picLocks noChangeAspect="1" noChangeArrowheads="1"/>
            </p:cNvPicPr>
            <p:nvPr/>
          </p:nvPicPr>
          <p:blipFill>
            <a:blip r:embed="rId3" cstate="print"/>
            <a:srcRect t="19730" r="33978" b="4218"/>
            <a:stretch>
              <a:fillRect/>
            </a:stretch>
          </p:blipFill>
          <p:spPr bwMode="auto">
            <a:xfrm>
              <a:off x="4500563" y="2530028"/>
              <a:ext cx="2257573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3059113" y="5661025"/>
            <a:ext cx="2449512" cy="108108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406650"/>
            <a:ext cx="78184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200" smtClean="0"/>
              <a:t>UNW-DPC Areas of Activity</a:t>
            </a:r>
          </a:p>
        </p:txBody>
      </p:sp>
      <p:sp>
        <p:nvSpPr>
          <p:cNvPr id="16387" name="Rechteck 4"/>
          <p:cNvSpPr>
            <a:spLocks noChangeArrowheads="1"/>
          </p:cNvSpPr>
          <p:nvPr/>
        </p:nvSpPr>
        <p:spPr bwMode="auto">
          <a:xfrm>
            <a:off x="971550" y="1773238"/>
            <a:ext cx="777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6699"/>
                </a:solidFill>
              </a:rPr>
              <a:t>all areas of priority to UN-Water: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4655" y="3248463"/>
            <a:ext cx="3865562" cy="114935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4908551" y="2406650"/>
            <a:ext cx="3865562" cy="4171950"/>
          </a:xfrm>
          <a:prstGeom prst="roundRect">
            <a:avLst>
              <a:gd name="adj" fmla="val 7694"/>
            </a:avLst>
          </a:prstGeom>
          <a:noFill/>
          <a:ln w="412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UNW-DPC </a:t>
            </a:r>
            <a:r>
              <a:rPr lang="en-US" sz="2800" smtClean="0"/>
              <a:t>Strategy: </a:t>
            </a:r>
            <a:br>
              <a:rPr lang="en-US" sz="2800" smtClean="0"/>
            </a:br>
            <a:r>
              <a:rPr lang="en-US" sz="2800" i="1" smtClean="0"/>
              <a:t>long-term Capacity Development Concept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274763" y="1785938"/>
            <a:ext cx="1677987" cy="1177925"/>
          </a:xfrm>
          <a:prstGeom prst="homePlate">
            <a:avLst>
              <a:gd name="adj" fmla="val 37365"/>
            </a:avLst>
          </a:prstGeom>
          <a:solidFill>
            <a:srgbClr val="ABDB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ABDBFF"/>
            </a:extrusionClr>
            <a:contourClr>
              <a:schemeClr val="bg1">
                <a:lumMod val="75000"/>
              </a:schemeClr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Workshops,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Meetings,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Publications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333625" y="1785938"/>
            <a:ext cx="2143125" cy="1176337"/>
          </a:xfrm>
          <a:prstGeom prst="chevron">
            <a:avLst>
              <a:gd name="adj" fmla="val 49460"/>
            </a:avLst>
          </a:prstGeom>
          <a:solidFill>
            <a:srgbClr val="33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chemeClr val="bg1">
                <a:lumMod val="75000"/>
              </a:schemeClr>
            </a:contourClr>
          </a:sp3d>
        </p:spPr>
        <p:txBody>
          <a:bodyPr wrap="none" anchor="ctr">
            <a:flatTx/>
          </a:bodyPr>
          <a:lstStyle/>
          <a:p>
            <a:pPr marL="4763" indent="-4763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Needs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Assessment,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White </a:t>
            </a:r>
          </a:p>
          <a:p>
            <a:pPr marL="4763" indent="-4763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papers 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832225" y="1785938"/>
            <a:ext cx="2263775" cy="1176337"/>
          </a:xfrm>
          <a:prstGeom prst="chevron">
            <a:avLst>
              <a:gd name="adj" fmla="val 48111"/>
            </a:avLst>
          </a:prstGeom>
          <a:solidFill>
            <a:srgbClr val="C6D1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E8"/>
            </a:extrusionClr>
          </a:sp3d>
        </p:spPr>
        <p:txBody>
          <a:bodyPr wrap="none" anchor="ctr">
            <a:flatTx/>
          </a:bodyPr>
          <a:lstStyle/>
          <a:p>
            <a:pPr marL="7938" indent="-7938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Stakeholder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Analysis,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Activity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Mapping </a:t>
            </a:r>
          </a:p>
        </p:txBody>
      </p:sp>
      <p:cxnSp>
        <p:nvCxnSpPr>
          <p:cNvPr id="21509" name="AutoShape 8"/>
          <p:cNvCxnSpPr>
            <a:cxnSpLocks noChangeShapeType="1"/>
          </p:cNvCxnSpPr>
          <p:nvPr/>
        </p:nvCxnSpPr>
        <p:spPr bwMode="auto">
          <a:xfrm flipV="1">
            <a:off x="1285875" y="3143250"/>
            <a:ext cx="74152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14438" y="3194050"/>
            <a:ext cx="7358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b="1" dirty="0">
                <a:solidFill>
                  <a:srgbClr val="336699"/>
                </a:solidFill>
                <a:latin typeface="+mj-lt"/>
                <a:cs typeface="+mn-cs"/>
              </a:rPr>
              <a:t>UNW-DPC follows a long term capacity development concept to support UN-Water</a:t>
            </a:r>
          </a:p>
          <a:p>
            <a:pPr eaLnBrk="0" hangingPunct="0">
              <a:defRPr/>
            </a:pPr>
            <a:r>
              <a:rPr lang="en-AU" sz="2400" dirty="0">
                <a:solidFill>
                  <a:srgbClr val="336699"/>
                </a:solidFill>
                <a:latin typeface="+mj-lt"/>
                <a:cs typeface="+mn-cs"/>
              </a:rPr>
              <a:t>From single to ‘embedded’ activities using multilateral thematic, conceptual and collaborative workshops</a:t>
            </a:r>
            <a:endParaRPr lang="en-GB" b="1" dirty="0">
              <a:latin typeface="Frutiger 45 Light"/>
              <a:cs typeface="+mn-cs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4502150" y="5167313"/>
            <a:ext cx="1433513" cy="1638300"/>
            <a:chOff x="2814" y="572"/>
            <a:chExt cx="2623" cy="3085"/>
          </a:xfrm>
        </p:grpSpPr>
        <p:pic>
          <p:nvPicPr>
            <p:cNvPr id="21517" name="Picture 11" descr="B_0902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4" y="572"/>
              <a:ext cx="2623" cy="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2" descr="LT-001-07_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6" y="3430"/>
              <a:ext cx="204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3" descr="CIMG05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167313"/>
            <a:ext cx="1216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975" y="5167313"/>
            <a:ext cx="1306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19" descr="IMG_52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738" y="5167313"/>
            <a:ext cx="2100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53063" y="1785938"/>
            <a:ext cx="2008187" cy="1176337"/>
          </a:xfrm>
          <a:prstGeom prst="chevron">
            <a:avLst>
              <a:gd name="adj" fmla="val 46795"/>
            </a:avLst>
          </a:prstGeom>
          <a:solidFill>
            <a:srgbClr val="70D67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0D672"/>
            </a:extrusionClr>
          </a:sp3d>
        </p:spPr>
        <p:txBody>
          <a:bodyPr wrap="none" anchor="ctr">
            <a:flatTx/>
          </a:bodyPr>
          <a:lstStyle/>
          <a:p>
            <a:pPr marL="3175"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Data-</a:t>
            </a:r>
            <a:b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AIS </a:t>
            </a:r>
          </a:p>
          <a:p>
            <a:pPr marL="3175"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Services   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929438" y="1785938"/>
            <a:ext cx="1666875" cy="1176337"/>
          </a:xfrm>
          <a:prstGeom prst="chevron">
            <a:avLst>
              <a:gd name="adj" fmla="val 35425"/>
            </a:avLst>
          </a:prstGeom>
          <a:solidFill>
            <a:srgbClr val="7F98CB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F98CB"/>
            </a:extrusionClr>
          </a:sp3d>
        </p:spPr>
        <p:txBody>
          <a:bodyPr wrap="none" anchor="ctr">
            <a:flatTx/>
          </a:bodyPr>
          <a:lstStyle/>
          <a:p>
            <a:pPr marL="3175" indent="-1588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Strategic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support,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Policy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advice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Example: UNW-DPC support sequence on Drinking Water Loss Reduction</a:t>
            </a:r>
            <a:endParaRPr lang="en-US" sz="2800" i="1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3649" t="16286" r="32278" b="6450"/>
          <a:stretch>
            <a:fillRect/>
          </a:stretch>
        </p:blipFill>
        <p:spPr bwMode="auto">
          <a:xfrm>
            <a:off x="5305425" y="1600200"/>
            <a:ext cx="35337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oster_n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3" t="191"/>
          <a:stretch>
            <a:fillRect/>
          </a:stretch>
        </p:blipFill>
        <p:spPr>
          <a:xfrm>
            <a:off x="5305425" y="1600200"/>
            <a:ext cx="3535363" cy="5008563"/>
          </a:xfrm>
        </p:spPr>
      </p:pic>
      <p:sp>
        <p:nvSpPr>
          <p:cNvPr id="23" name="Rectangle 22"/>
          <p:cNvSpPr/>
          <p:nvPr/>
        </p:nvSpPr>
        <p:spPr>
          <a:xfrm>
            <a:off x="857250" y="1851025"/>
            <a:ext cx="4252913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International workshop 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Raise awareness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Determine level of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stakeholder interest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Identify stakeholders’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experience, assess key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issues and action-oriented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Publish report as baseline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for regional meetings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2. Series of Regional Drinking Water Loss Reduction Workshops, together with UN-Habitat and local partners</a:t>
            </a:r>
            <a:endParaRPr lang="en-US" sz="2800" i="1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88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270000" y="1557338"/>
            <a:ext cx="7405688" cy="7316787"/>
            <a:chOff x="-445981" y="-171450"/>
            <a:chExt cx="10177826" cy="10053638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1271" t="7646" r="29579" b="3075"/>
            <a:stretch>
              <a:fillRect/>
            </a:stretch>
          </p:blipFill>
          <p:spPr bwMode="auto">
            <a:xfrm>
              <a:off x="-445981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100" t="7521" r="29750" b="3201"/>
            <a:stretch>
              <a:fillRect/>
            </a:stretch>
          </p:blipFill>
          <p:spPr bwMode="auto">
            <a:xfrm>
              <a:off x="4620095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7888" y="2770189"/>
              <a:ext cx="5111750" cy="711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3. Further awareness raising</a:t>
            </a:r>
            <a:endParaRPr lang="en-US" sz="2800" i="1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17523"/>
          <a:stretch>
            <a:fillRect/>
          </a:stretch>
        </p:blipFill>
        <p:spPr bwMode="auto">
          <a:xfrm>
            <a:off x="5330825" y="1608138"/>
            <a:ext cx="3128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78895" y="1616459"/>
            <a:ext cx="394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163513"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Workshop in Burkina Faso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5" descr="S:\Admin\Collections\Publications\Covers\proceedings-_No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08138"/>
            <a:ext cx="3690938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9142" b="6255"/>
          <a:stretch>
            <a:fillRect/>
          </a:stretch>
        </p:blipFill>
        <p:spPr bwMode="auto">
          <a:xfrm>
            <a:off x="5330825" y="3815311"/>
            <a:ext cx="30591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97475" y="5842337"/>
            <a:ext cx="3946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Seminar </a:t>
            </a:r>
            <a:r>
              <a:rPr lang="en-US" dirty="0">
                <a:solidFill>
                  <a:srgbClr val="376092"/>
                </a:solidFill>
              </a:rPr>
              <a:t>on "Capacity Building for Non Revenue Water Loss Reduction: an Africa Perspective</a:t>
            </a:r>
            <a:r>
              <a:rPr lang="en-US" dirty="0" smtClean="0">
                <a:solidFill>
                  <a:srgbClr val="376092"/>
                </a:solidFill>
              </a:rPr>
              <a:t>"</a:t>
            </a:r>
            <a:endParaRPr lang="de-DE" dirty="0">
              <a:solidFill>
                <a:srgbClr val="376092"/>
              </a:solidFill>
            </a:endParaRPr>
          </a:p>
        </p:txBody>
      </p:sp>
      <p:pic>
        <p:nvPicPr>
          <p:cNvPr id="6" name="Picture 6" descr="Untitl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758" y="3496469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94045" y="3847862"/>
            <a:ext cx="20526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16351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Seminar</a:t>
            </a:r>
          </a:p>
          <a:p>
            <a:pPr marL="341313" indent="-163513">
              <a:defRPr/>
            </a:pP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South Africa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UNW-DPC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On-screen Show (4:3)</PresentationFormat>
  <Paragraphs>154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UNW-DPC Design Master</vt:lpstr>
      <vt:lpstr>Capacity Development in the Safe use of Wastewater in Agriculture  </vt:lpstr>
      <vt:lpstr>Slide 2</vt:lpstr>
      <vt:lpstr>UNW-DPC’s Mission</vt:lpstr>
      <vt:lpstr>UNW-DPC Capacity Development Effort</vt:lpstr>
      <vt:lpstr>UNW-DPC Areas of Activity</vt:lpstr>
      <vt:lpstr>UNW-DPC Strategy:  long-term Capacity Development Concept</vt:lpstr>
      <vt:lpstr>Example: UNW-DPC support sequence on Drinking Water Loss Reduction</vt:lpstr>
      <vt:lpstr>2. Series of Regional Drinking Water Loss Reduction Workshops, together with UN-Habitat and local partners</vt:lpstr>
      <vt:lpstr>3. Further awareness raising</vt:lpstr>
      <vt:lpstr>Book and Video launch</vt:lpstr>
      <vt:lpstr>CD for Farm Management Strategies using AquaCrop</vt:lpstr>
      <vt:lpstr>Safe use of Wastewater in Agriculture</vt:lpstr>
      <vt:lpstr>Levels and dimensions of capacity with respect to safe wastewater use in agriculture</vt:lpstr>
      <vt:lpstr>Stages of a Capacity Needs Assessment for individuals</vt:lpstr>
      <vt:lpstr>Phases in Stage I: Capacity building at the individual/organization level</vt:lpstr>
      <vt:lpstr>Timeline</vt:lpstr>
      <vt:lpstr>Structure of the kick-off workshop</vt:lpstr>
      <vt:lpstr>Structure of the kick-off workshop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liebe</cp:lastModifiedBy>
  <cp:revision>640</cp:revision>
  <dcterms:created xsi:type="dcterms:W3CDTF">2009-05-15T08:24:22Z</dcterms:created>
  <dcterms:modified xsi:type="dcterms:W3CDTF">2011-11-14T07:16:16Z</dcterms:modified>
</cp:coreProperties>
</file>