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s/comment4.xml" ContentType="application/vnd.openxmlformats-officedocument.presentationml.comment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omments/comment3.xml" ContentType="application/vnd.openxmlformats-officedocument.presentationml.comment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340" r:id="rId2"/>
    <p:sldId id="448" r:id="rId3"/>
    <p:sldId id="421" r:id="rId4"/>
    <p:sldId id="451" r:id="rId5"/>
    <p:sldId id="405" r:id="rId6"/>
    <p:sldId id="406" r:id="rId7"/>
    <p:sldId id="408" r:id="rId8"/>
    <p:sldId id="383" r:id="rId9"/>
    <p:sldId id="435" r:id="rId10"/>
    <p:sldId id="436" r:id="rId11"/>
    <p:sldId id="437" r:id="rId12"/>
    <p:sldId id="439" r:id="rId13"/>
    <p:sldId id="410" r:id="rId14"/>
    <p:sldId id="411" r:id="rId15"/>
    <p:sldId id="429" r:id="rId16"/>
    <p:sldId id="440" r:id="rId17"/>
    <p:sldId id="442" r:id="rId18"/>
    <p:sldId id="400" r:id="rId19"/>
    <p:sldId id="425" r:id="rId20"/>
    <p:sldId id="453" r:id="rId21"/>
    <p:sldId id="452" r:id="rId22"/>
    <p:sldId id="426" r:id="rId23"/>
    <p:sldId id="428" r:id="rId24"/>
    <p:sldId id="434" r:id="rId25"/>
    <p:sldId id="449" r:id="rId26"/>
    <p:sldId id="420" r:id="rId27"/>
    <p:sldId id="338" r:id="rId28"/>
    <p:sldId id="450" r:id="rId29"/>
    <p:sldId id="422" r:id="rId30"/>
    <p:sldId id="454" r:id="rId31"/>
    <p:sldId id="424" r:id="rId32"/>
    <p:sldId id="446" r:id="rId33"/>
    <p:sldId id="447" r:id="rId34"/>
    <p:sldId id="443" r:id="rId35"/>
    <p:sldId id="444" r:id="rId36"/>
    <p:sldId id="418" r:id="rId37"/>
  </p:sldIdLst>
  <p:sldSz cx="10693400" cy="7561263"/>
  <p:notesSz cx="6662738" cy="98329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900" b="1" kern="1200">
        <a:solidFill>
          <a:srgbClr val="000066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DLICOTT, Kate Olive" initials="MKO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2BBE8"/>
    <a:srgbClr val="96CCEE"/>
    <a:srgbClr val="000066"/>
    <a:srgbClr val="4189DD"/>
    <a:srgbClr val="1E7FB8"/>
    <a:srgbClr val="C4DAF4"/>
    <a:srgbClr val="66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316" autoAdjust="0"/>
    <p:restoredTop sz="93961" autoAdjust="0"/>
  </p:normalViewPr>
  <p:slideViewPr>
    <p:cSldViewPr snapToGrid="0">
      <p:cViewPr>
        <p:scale>
          <a:sx n="60" d="100"/>
          <a:sy n="60" d="100"/>
        </p:scale>
        <p:origin x="-2652" y="-1008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18" y="460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4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11-21T16:18:50.355" idx="4">
    <p:pos x="3694" y="3655"/>
    <p:text>vol 2 pg 72.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11-21T16:18:50.355" idx="8">
    <p:pos x="3694" y="3655"/>
    <p:text>vol 2 pg 72.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11-21T16:18:50.355" idx="7">
    <p:pos x="3694" y="3655"/>
    <p:text>vol 2 pg 72.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11-21T16:14:52.106" idx="2">
    <p:pos x="6465" y="2701"/>
    <p:text>vol 1pg 26 para 4</p:text>
  </p:cm>
  <p:cm authorId="0" dt="2012-11-21T16:17:05.085" idx="3">
    <p:pos x="5442" y="3158"/>
    <p:text>vol 1 table 2.4 (exception is no recommendation for high growing crops)  Also Vol 2 table 4.4 indicates 10 when produce is washed </p:text>
  </p:cm>
  <p:cm authorId="0" dt="2012-11-21T16:14:15.464" idx="1">
    <p:pos x="6207" y="1778"/>
    <p:text>Vol 1 table table 2.5 footnote a</p:text>
  </p:cm>
  <p:cm authorId="0" dt="2012-12-10T19:09:59.375" idx="5">
    <p:pos x="6247" y="3635"/>
    <p:text>Vol 2 Annex 1</p:text>
  </p:cm>
  <p:cm authorId="0" dt="2012-12-10T19:10:56.174" idx="6">
    <p:pos x="5313" y="3247"/>
    <p:text>Vol 2 Table 4.7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World Health Organization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488" y="0"/>
            <a:ext cx="2887662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930DCFA-6F25-4B81-A667-AE92F789BC55}" type="datetime3">
              <a:rPr lang="en-US"/>
              <a:pPr>
                <a:defRPr/>
              </a:pPr>
              <a:t>27 March 2013</a:t>
            </a:fld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39263"/>
            <a:ext cx="2887663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CD0FA1-E0A1-4E97-AF91-A633CF4EC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563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World Health Organization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AF35699-6395-4A24-9FCD-F60881BBE342}" type="datetime3">
              <a:rPr lang="en-US"/>
              <a:pPr>
                <a:defRPr/>
              </a:pPr>
              <a:t>27 March 2013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5488" y="738188"/>
            <a:ext cx="5211762" cy="36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70425"/>
            <a:ext cx="5329238" cy="4424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39263"/>
            <a:ext cx="2887663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16FDA0-0AE5-4D54-98AF-695BB03CE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98010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World Health Organization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59837B-9ED8-476D-BFCC-EEF474904AFB}" type="datetime3">
              <a:rPr lang="en-US" smtClean="0"/>
              <a:pPr/>
              <a:t>27 March 2013</a:t>
            </a:fld>
            <a:endParaRPr lang="en-US" smtClean="0"/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9E8EDE-C302-463F-A415-542E7492849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smtClean="0">
                <a:solidFill>
                  <a:srgbClr val="FF0000"/>
                </a:solidFill>
              </a:rPr>
              <a:t>Not </a:t>
            </a:r>
            <a:r>
              <a:rPr lang="fr-CH" sz="1200" dirty="0" err="1" smtClean="0">
                <a:solidFill>
                  <a:srgbClr val="FF0000"/>
                </a:solidFill>
              </a:rPr>
              <a:t>going</a:t>
            </a:r>
            <a:r>
              <a:rPr lang="fr-CH" sz="1200" dirty="0" smtClean="0">
                <a:solidFill>
                  <a:srgbClr val="FF0000"/>
                </a:solidFill>
              </a:rPr>
              <a:t> to talk in </a:t>
            </a:r>
            <a:r>
              <a:rPr lang="fr-CH" sz="1200" dirty="0" err="1" smtClean="0">
                <a:solidFill>
                  <a:srgbClr val="FF0000"/>
                </a:solidFill>
              </a:rPr>
              <a:t>detail</a:t>
            </a:r>
            <a:r>
              <a:rPr lang="fr-CH" sz="1200" dirty="0" smtClean="0">
                <a:solidFill>
                  <a:srgbClr val="FF0000"/>
                </a:solidFill>
              </a:rPr>
              <a:t> about the </a:t>
            </a:r>
            <a:r>
              <a:rPr lang="fr-CH" sz="1200" dirty="0" err="1" smtClean="0">
                <a:solidFill>
                  <a:srgbClr val="FF0000"/>
                </a:solidFill>
              </a:rPr>
              <a:t>many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potential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health</a:t>
            </a:r>
            <a:r>
              <a:rPr lang="fr-CH" sz="1200" dirty="0" smtClean="0">
                <a:solidFill>
                  <a:srgbClr val="FF0000"/>
                </a:solidFill>
              </a:rPr>
              <a:t> impacts of </a:t>
            </a:r>
            <a:r>
              <a:rPr lang="fr-CH" sz="1200" dirty="0" err="1" smtClean="0">
                <a:solidFill>
                  <a:srgbClr val="FF0000"/>
                </a:solidFill>
              </a:rPr>
              <a:t>ww</a:t>
            </a:r>
            <a:r>
              <a:rPr lang="fr-CH" sz="1200" dirty="0" smtClean="0">
                <a:solidFill>
                  <a:srgbClr val="FF0000"/>
                </a:solidFill>
              </a:rPr>
              <a:t> use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CH" sz="1200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err="1" smtClean="0">
                <a:solidFill>
                  <a:srgbClr val="FF0000"/>
                </a:solidFill>
              </a:rPr>
              <a:t>Want</a:t>
            </a:r>
            <a:r>
              <a:rPr lang="fr-CH" sz="1200" dirty="0" smtClean="0">
                <a:solidFill>
                  <a:srgbClr val="FF0000"/>
                </a:solidFill>
              </a:rPr>
              <a:t> to </a:t>
            </a:r>
            <a:r>
              <a:rPr lang="fr-CH" sz="1200" dirty="0" err="1" smtClean="0">
                <a:solidFill>
                  <a:srgbClr val="FF0000"/>
                </a:solidFill>
              </a:rPr>
              <a:t>take</a:t>
            </a:r>
            <a:r>
              <a:rPr lang="fr-CH" sz="1200" dirty="0" smtClean="0">
                <a:solidFill>
                  <a:srgbClr val="FF0000"/>
                </a:solidFill>
              </a:rPr>
              <a:t> the </a:t>
            </a:r>
            <a:r>
              <a:rPr lang="fr-CH" sz="1200" dirty="0" err="1" smtClean="0">
                <a:solidFill>
                  <a:srgbClr val="FF0000"/>
                </a:solidFill>
              </a:rPr>
              <a:t>opportunity</a:t>
            </a:r>
            <a:r>
              <a:rPr lang="fr-CH" sz="1200" dirty="0" smtClean="0">
                <a:solidFill>
                  <a:srgbClr val="FF0000"/>
                </a:solidFill>
              </a:rPr>
              <a:t> to </a:t>
            </a:r>
            <a:r>
              <a:rPr lang="fr-CH" sz="1200" dirty="0" err="1" smtClean="0">
                <a:solidFill>
                  <a:srgbClr val="FF0000"/>
                </a:solidFill>
              </a:rPr>
              <a:t>clarify</a:t>
            </a:r>
            <a:r>
              <a:rPr lang="fr-CH" sz="1200" dirty="0" smtClean="0">
                <a:solidFill>
                  <a:srgbClr val="FF0000"/>
                </a:solidFill>
              </a:rPr>
              <a:t> about the contents of the </a:t>
            </a:r>
            <a:r>
              <a:rPr lang="fr-CH" sz="1200" dirty="0" err="1" smtClean="0">
                <a:solidFill>
                  <a:srgbClr val="FF0000"/>
                </a:solidFill>
              </a:rPr>
              <a:t>GLs</a:t>
            </a:r>
            <a:r>
              <a:rPr lang="fr-CH" sz="1200" dirty="0" smtClean="0">
                <a:solidFill>
                  <a:srgbClr val="FF0000"/>
                </a:solidFill>
              </a:rPr>
              <a:t> and encourage </a:t>
            </a:r>
            <a:r>
              <a:rPr lang="fr-CH" sz="1200" dirty="0" err="1" smtClean="0">
                <a:solidFill>
                  <a:srgbClr val="FF0000"/>
                </a:solidFill>
              </a:rPr>
              <a:t>you</a:t>
            </a:r>
            <a:r>
              <a:rPr lang="fr-CH" sz="1200" dirty="0" smtClean="0">
                <a:solidFill>
                  <a:srgbClr val="FF0000"/>
                </a:solidFill>
              </a:rPr>
              <a:t> to use </a:t>
            </a:r>
            <a:r>
              <a:rPr lang="fr-CH" sz="1200" dirty="0" err="1" smtClean="0">
                <a:solidFill>
                  <a:srgbClr val="FF0000"/>
                </a:solidFill>
              </a:rPr>
              <a:t>them</a:t>
            </a:r>
            <a:r>
              <a:rPr lang="fr-CH" sz="1200" dirty="0" smtClean="0">
                <a:solidFill>
                  <a:srgbClr val="FF0000"/>
                </a:solidFill>
              </a:rPr>
              <a:t>….</a:t>
            </a:r>
            <a:r>
              <a:rPr lang="fr-CH" sz="1200" dirty="0" err="1" smtClean="0">
                <a:solidFill>
                  <a:srgbClr val="FF0000"/>
                </a:solidFill>
              </a:rPr>
              <a:t>rich</a:t>
            </a:r>
            <a:r>
              <a:rPr lang="fr-CH" sz="1200" dirty="0" smtClean="0">
                <a:solidFill>
                  <a:srgbClr val="FF0000"/>
                </a:solidFill>
              </a:rPr>
              <a:t> source of information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CH" sz="1200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err="1" smtClean="0">
                <a:solidFill>
                  <a:srgbClr val="FF0000"/>
                </a:solidFill>
              </a:rPr>
              <a:t>Some</a:t>
            </a:r>
            <a:r>
              <a:rPr lang="fr-CH" sz="1200" dirty="0" smtClean="0">
                <a:solidFill>
                  <a:srgbClr val="FF0000"/>
                </a:solidFill>
              </a:rPr>
              <a:t> parts    </a:t>
            </a:r>
            <a:r>
              <a:rPr lang="fr-CH" sz="1200" dirty="0" err="1" smtClean="0">
                <a:solidFill>
                  <a:srgbClr val="FF0000"/>
                </a:solidFill>
              </a:rPr>
              <a:t>may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be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difficult</a:t>
            </a:r>
            <a:r>
              <a:rPr lang="fr-CH" sz="1200" dirty="0" smtClean="0">
                <a:solidFill>
                  <a:srgbClr val="FF0000"/>
                </a:solidFill>
              </a:rPr>
              <a:t> to </a:t>
            </a:r>
            <a:r>
              <a:rPr lang="fr-CH" sz="1200" dirty="0" err="1" smtClean="0">
                <a:solidFill>
                  <a:srgbClr val="FF0000"/>
                </a:solidFill>
              </a:rPr>
              <a:t>understand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with</a:t>
            </a:r>
            <a:r>
              <a:rPr lang="fr-CH" sz="1200" dirty="0" smtClean="0">
                <a:solidFill>
                  <a:srgbClr val="FF0000"/>
                </a:solidFill>
              </a:rPr>
              <a:t> translation … use group </a:t>
            </a:r>
            <a:r>
              <a:rPr lang="fr-CH" sz="1200" dirty="0" err="1" smtClean="0">
                <a:solidFill>
                  <a:srgbClr val="FF0000"/>
                </a:solidFill>
              </a:rPr>
              <a:t>work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afterwards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0000"/>
              </a:solidFill>
            </a:endParaRPr>
          </a:p>
          <a:p>
            <a:pPr algn="l" rtl="0"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World Health Organization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1051BE7-D760-4339-BF0E-F0D8784CA829}" type="datetime3">
              <a:rPr lang="en-US"/>
              <a:pPr/>
              <a:t>27 March 2013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07A66-2435-4DF3-B1B7-332717F4B08D}" type="slidenum">
              <a:rPr lang="en-US"/>
              <a:pPr/>
              <a:t>33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0" tIns="0" rIns="0" bIns="0"/>
          <a:lstStyle/>
          <a:p>
            <a:pPr algn="l" rtl="0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World Health Organization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1051BE7-D760-4339-BF0E-F0D8784CA829}" type="datetime3">
              <a:rPr lang="en-US"/>
              <a:pPr/>
              <a:t>27 March 2013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07A66-2435-4DF3-B1B7-332717F4B08D}" type="slidenum">
              <a:rPr lang="en-US"/>
              <a:pPr/>
              <a:t>34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0" tIns="0" rIns="0" bIns="0"/>
          <a:lstStyle/>
          <a:p>
            <a:pPr algn="l" rtl="0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World Health Organization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1051BE7-D760-4339-BF0E-F0D8784CA829}" type="datetime3">
              <a:rPr lang="en-US"/>
              <a:pPr/>
              <a:t>27 March 2013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07A66-2435-4DF3-B1B7-332717F4B08D}" type="slidenum">
              <a:rPr lang="en-US"/>
              <a:pPr/>
              <a:t>35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0" tIns="0" rIns="0" bIns="0"/>
          <a:lstStyle/>
          <a:p>
            <a:pPr algn="l" rtl="0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World Health Organization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D377307-8028-4245-AB18-10A1F6C41AB1}" type="datetime3">
              <a:rPr lang="en-US"/>
              <a:pPr/>
              <a:t>27 March 2013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2E9245-D8D0-4B45-8708-1FAD37709E34}" type="slidenum">
              <a:rPr lang="en-US"/>
              <a:pPr/>
              <a:t>5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0" tIns="0" rIns="0" bIns="0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err="1" smtClean="0">
                <a:solidFill>
                  <a:srgbClr val="FF0000"/>
                </a:solidFill>
              </a:rPr>
              <a:t>Reminder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that</a:t>
            </a:r>
            <a:r>
              <a:rPr lang="fr-CH" sz="1200" dirty="0" smtClean="0">
                <a:solidFill>
                  <a:srgbClr val="FF0000"/>
                </a:solidFill>
              </a:rPr>
              <a:t>…..</a:t>
            </a:r>
            <a:r>
              <a:rPr lang="fr-CH" sz="1200" dirty="0" err="1" smtClean="0">
                <a:solidFill>
                  <a:srgbClr val="FF0000"/>
                </a:solidFill>
              </a:rPr>
              <a:t>used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indirectly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this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where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diease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burden</a:t>
            </a:r>
            <a:r>
              <a:rPr lang="fr-CH" sz="1200" dirty="0" smtClean="0">
                <a:solidFill>
                  <a:srgbClr val="FF0000"/>
                </a:solidFill>
              </a:rPr>
              <a:t> and </a:t>
            </a:r>
            <a:r>
              <a:rPr lang="fr-CH" sz="1200" dirty="0" err="1" smtClean="0">
                <a:solidFill>
                  <a:srgbClr val="FF0000"/>
                </a:solidFill>
              </a:rPr>
              <a:t>most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vulnerable</a:t>
            </a:r>
            <a:r>
              <a:rPr lang="fr-CH" sz="1200" dirty="0" smtClean="0">
                <a:solidFill>
                  <a:srgbClr val="FF0000"/>
                </a:solidFill>
              </a:rPr>
              <a:t> people </a:t>
            </a:r>
            <a:r>
              <a:rPr lang="fr-CH" sz="1200" dirty="0" err="1" smtClean="0">
                <a:solidFill>
                  <a:srgbClr val="FF0000"/>
                </a:solidFill>
              </a:rPr>
              <a:t>exposed</a:t>
            </a:r>
            <a:r>
              <a:rPr lang="fr-CH" sz="1200" dirty="0" smtClean="0">
                <a:solidFill>
                  <a:srgbClr val="FF0000"/>
                </a:solidFill>
              </a:rPr>
              <a:t> are </a:t>
            </a:r>
            <a:r>
              <a:rPr lang="fr-CH" sz="1200" dirty="0" err="1" smtClean="0">
                <a:solidFill>
                  <a:srgbClr val="FF0000"/>
                </a:solidFill>
              </a:rPr>
              <a:t>likley</a:t>
            </a:r>
            <a:r>
              <a:rPr lang="fr-CH" sz="1200" dirty="0" smtClean="0">
                <a:solidFill>
                  <a:srgbClr val="FF0000"/>
                </a:solidFill>
              </a:rPr>
              <a:t> to </a:t>
            </a:r>
            <a:r>
              <a:rPr lang="fr-CH" sz="1200" dirty="0" err="1" smtClean="0">
                <a:solidFill>
                  <a:srgbClr val="FF0000"/>
                </a:solidFill>
              </a:rPr>
              <a:t>be</a:t>
            </a:r>
            <a:r>
              <a:rPr lang="fr-CH" sz="1200" dirty="0" smtClean="0">
                <a:solidFill>
                  <a:srgbClr val="FF0000"/>
                </a:solidFill>
              </a:rPr>
              <a:t>. 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l" rtl="0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smtClean="0">
                <a:solidFill>
                  <a:srgbClr val="FF0000"/>
                </a:solidFill>
              </a:rPr>
              <a:t>Dont have </a:t>
            </a:r>
            <a:r>
              <a:rPr lang="fr-CH" sz="1200" dirty="0" err="1" smtClean="0">
                <a:solidFill>
                  <a:srgbClr val="FF0000"/>
                </a:solidFill>
              </a:rPr>
              <a:t>Burden</a:t>
            </a:r>
            <a:r>
              <a:rPr lang="fr-CH" sz="1200" dirty="0" smtClean="0">
                <a:solidFill>
                  <a:srgbClr val="FF0000"/>
                </a:solidFill>
              </a:rPr>
              <a:t> of </a:t>
            </a:r>
            <a:r>
              <a:rPr lang="fr-CH" sz="1200" dirty="0" err="1" smtClean="0">
                <a:solidFill>
                  <a:srgbClr val="FF0000"/>
                </a:solidFill>
              </a:rPr>
              <a:t>Disease</a:t>
            </a:r>
            <a:r>
              <a:rPr lang="fr-CH" sz="1200" dirty="0" smtClean="0">
                <a:solidFill>
                  <a:srgbClr val="FF0000"/>
                </a:solidFill>
              </a:rPr>
              <a:t> </a:t>
            </a:r>
            <a:r>
              <a:rPr lang="fr-CH" sz="1200" dirty="0" err="1" smtClean="0">
                <a:solidFill>
                  <a:srgbClr val="FF0000"/>
                </a:solidFill>
              </a:rPr>
              <a:t>estimates</a:t>
            </a:r>
            <a:r>
              <a:rPr lang="fr-CH" sz="1200" dirty="0" smtClean="0">
                <a:solidFill>
                  <a:srgbClr val="FF0000"/>
                </a:solidFill>
              </a:rPr>
              <a:t> for WW use.</a:t>
            </a:r>
            <a:endParaRPr lang="en-US" sz="1200" dirty="0" smtClean="0">
              <a:solidFill>
                <a:srgbClr val="FF0000"/>
              </a:solidFill>
            </a:endParaRPr>
          </a:p>
          <a:p>
            <a:endParaRPr lang="en-IN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World Health Organization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5AF35699-6395-4A24-9FCD-F60881BBE342}" type="datetime3">
              <a:rPr lang="en-US" smtClean="0"/>
              <a:pPr>
                <a:defRPr/>
              </a:pPr>
              <a:t>27 March 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16FDA0-0AE5-4D54-98AF-695BB03CEB4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585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Hazard analysis and critical control points  Single barrier as risk management tool </a:t>
            </a:r>
            <a:r>
              <a:rPr lang="en-US" dirty="0">
                <a:sym typeface="Wingdings" pitchFamily="2" charset="2"/>
              </a:rPr>
              <a:t> multi barriers</a:t>
            </a:r>
            <a:r>
              <a:rPr lang="en-US" dirty="0"/>
              <a:t> </a:t>
            </a:r>
            <a:endParaRPr lang="en-US" dirty="0" smtClean="0"/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0000"/>
              </a:solidFill>
            </a:endParaRPr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err="1" smtClean="0">
                <a:solidFill>
                  <a:srgbClr val="FF0000"/>
                </a:solidFill>
              </a:rPr>
              <a:t>Behavior</a:t>
            </a:r>
            <a:r>
              <a:rPr lang="fr-CH" sz="1200" dirty="0" smtClean="0">
                <a:solidFill>
                  <a:srgbClr val="FF0000"/>
                </a:solidFill>
              </a:rPr>
              <a:t> change - </a:t>
            </a:r>
            <a:r>
              <a:rPr lang="fr-CH" sz="1200" dirty="0" err="1" smtClean="0">
                <a:solidFill>
                  <a:srgbClr val="FF0000"/>
                </a:solidFill>
              </a:rPr>
              <a:t>difficult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smtClean="0">
                <a:solidFill>
                  <a:srgbClr val="FF0000"/>
                </a:solidFill>
              </a:rPr>
              <a:t>Hands up </a:t>
            </a:r>
            <a:r>
              <a:rPr lang="fr-CH" sz="1200" dirty="0" err="1" smtClean="0">
                <a:solidFill>
                  <a:srgbClr val="FF0000"/>
                </a:solidFill>
              </a:rPr>
              <a:t>who</a:t>
            </a:r>
            <a:r>
              <a:rPr lang="fr-CH" sz="1200" dirty="0" smtClean="0">
                <a:solidFill>
                  <a:srgbClr val="FF0000"/>
                </a:solidFill>
              </a:rPr>
              <a:t> has </a:t>
            </a:r>
            <a:r>
              <a:rPr lang="fr-CH" sz="1200" dirty="0" err="1" smtClean="0">
                <a:solidFill>
                  <a:srgbClr val="FF0000"/>
                </a:solidFill>
              </a:rPr>
              <a:t>heard</a:t>
            </a:r>
            <a:r>
              <a:rPr lang="fr-CH" sz="1200" dirty="0" smtClean="0">
                <a:solidFill>
                  <a:srgbClr val="FF0000"/>
                </a:solidFill>
              </a:rPr>
              <a:t> of DALYS?</a:t>
            </a:r>
            <a:endParaRPr lang="en-US" sz="12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Hazard analysis and critical control points  Single barrier as risk management tool </a:t>
            </a:r>
            <a:r>
              <a:rPr lang="en-US" dirty="0">
                <a:sym typeface="Wingdings" pitchFamily="2" charset="2"/>
              </a:rPr>
              <a:t> multi barriers</a:t>
            </a:r>
            <a:r>
              <a:rPr lang="en-US" dirty="0"/>
              <a:t> </a:t>
            </a:r>
            <a:endParaRPr lang="en-US" dirty="0" smtClean="0"/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0000"/>
              </a:solidFill>
            </a:endParaRPr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err="1" smtClean="0">
                <a:solidFill>
                  <a:srgbClr val="FF0000"/>
                </a:solidFill>
              </a:rPr>
              <a:t>Behavior</a:t>
            </a:r>
            <a:r>
              <a:rPr lang="fr-CH" sz="1200" dirty="0" smtClean="0">
                <a:solidFill>
                  <a:srgbClr val="FF0000"/>
                </a:solidFill>
              </a:rPr>
              <a:t> change - </a:t>
            </a:r>
            <a:r>
              <a:rPr lang="fr-CH" sz="1200" dirty="0" err="1" smtClean="0">
                <a:solidFill>
                  <a:srgbClr val="FF0000"/>
                </a:solidFill>
              </a:rPr>
              <a:t>difficult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smtClean="0">
                <a:solidFill>
                  <a:srgbClr val="FF0000"/>
                </a:solidFill>
              </a:rPr>
              <a:t>Hands up </a:t>
            </a:r>
            <a:r>
              <a:rPr lang="fr-CH" sz="1200" dirty="0" err="1" smtClean="0">
                <a:solidFill>
                  <a:srgbClr val="FF0000"/>
                </a:solidFill>
              </a:rPr>
              <a:t>who</a:t>
            </a:r>
            <a:r>
              <a:rPr lang="fr-CH" sz="1200" dirty="0" smtClean="0">
                <a:solidFill>
                  <a:srgbClr val="FF0000"/>
                </a:solidFill>
              </a:rPr>
              <a:t> has </a:t>
            </a:r>
            <a:r>
              <a:rPr lang="fr-CH" sz="1200" dirty="0" err="1" smtClean="0">
                <a:solidFill>
                  <a:srgbClr val="FF0000"/>
                </a:solidFill>
              </a:rPr>
              <a:t>heard</a:t>
            </a:r>
            <a:r>
              <a:rPr lang="fr-CH" sz="1200" dirty="0" smtClean="0">
                <a:solidFill>
                  <a:srgbClr val="FF0000"/>
                </a:solidFill>
              </a:rPr>
              <a:t> of DALYS?</a:t>
            </a:r>
            <a:endParaRPr lang="en-US" sz="12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7075" y="738188"/>
            <a:ext cx="5210175" cy="3686175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7075" y="738188"/>
            <a:ext cx="5210175" cy="3686175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World Health Organization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E32516-60A5-4DBF-B66F-D49D90F2CB7E}" type="datetime3">
              <a:rPr lang="en-US" smtClean="0"/>
              <a:pPr/>
              <a:t>27 March 2013</a:t>
            </a:fld>
            <a:endParaRPr lang="en-US" smtClean="0"/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D2046CE-3EE4-4531-989C-F82A4FE1A85C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0" tIns="0" rIns="0" bIns="0"/>
          <a:lstStyle/>
          <a:p>
            <a:pPr algn="l" rtl="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World Health Organization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1051BE7-D760-4339-BF0E-F0D8784CA829}" type="datetime3">
              <a:rPr lang="en-US"/>
              <a:pPr/>
              <a:t>27 March 2013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07A66-2435-4DF3-B1B7-332717F4B08D}" type="slidenum">
              <a:rPr lang="en-US"/>
              <a:pPr/>
              <a:t>31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0" tIns="0" rIns="0" bIns="0"/>
          <a:lstStyle/>
          <a:p>
            <a:pPr algn="l" rtl="0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0050" y="0"/>
            <a:ext cx="2673350" cy="6607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867650" cy="6607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7525" y="1522413"/>
            <a:ext cx="4772025" cy="5084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1950" y="1522413"/>
            <a:ext cx="4772025" cy="5084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0693400" cy="1365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525" y="1522413"/>
            <a:ext cx="969645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0" y="1374775"/>
            <a:ext cx="106934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rtl="1">
              <a:defRPr/>
            </a:pPr>
            <a:endParaRPr lang="en-US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1588" y="6632575"/>
            <a:ext cx="10693400" cy="928688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/>
        </p:spPr>
        <p:txBody>
          <a:bodyPr wrap="none" anchor="ctr"/>
          <a:lstStyle/>
          <a:p>
            <a:pPr rtl="1">
              <a:defRPr/>
            </a:pPr>
            <a:endParaRPr lang="en-US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1084263" y="7085013"/>
            <a:ext cx="49672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defTabSz="1042988">
              <a:defRPr/>
            </a:pPr>
            <a:r>
              <a:rPr lang="en-US" sz="1400" dirty="0" smtClean="0">
                <a:solidFill>
                  <a:srgbClr val="96CCEE"/>
                </a:solidFill>
                <a:latin typeface="Arial Narrow" pitchFamily="34" charset="0"/>
              </a:rPr>
              <a:t>Safe Use of Wastewater, </a:t>
            </a:r>
            <a:r>
              <a:rPr lang="en-US" sz="1400" dirty="0" err="1" smtClean="0">
                <a:solidFill>
                  <a:srgbClr val="96CCEE"/>
                </a:solidFill>
                <a:latin typeface="Arial Narrow" pitchFamily="34" charset="0"/>
              </a:rPr>
              <a:t>Greywater</a:t>
            </a:r>
            <a:r>
              <a:rPr lang="en-US" sz="1400" dirty="0" smtClean="0">
                <a:solidFill>
                  <a:srgbClr val="96CCEE"/>
                </a:solidFill>
                <a:latin typeface="Arial Narrow" pitchFamily="34" charset="0"/>
              </a:rPr>
              <a:t>  and excreta</a:t>
            </a:r>
            <a:r>
              <a:rPr lang="en-US" sz="1400" dirty="0" smtClean="0">
                <a:solidFill>
                  <a:srgbClr val="72BBE8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2000" baseline="12000" dirty="0">
                <a:solidFill>
                  <a:schemeClr val="bg1"/>
                </a:solidFill>
                <a:latin typeface="Arial Narrow" pitchFamily="34" charset="0"/>
              </a:rPr>
              <a:t>|</a:t>
            </a:r>
            <a:r>
              <a:rPr lang="en-US" sz="1400" dirty="0">
                <a:solidFill>
                  <a:srgbClr val="96CCEE"/>
                </a:solidFill>
                <a:latin typeface="Arial Narrow" pitchFamily="34" charset="0"/>
              </a:rPr>
              <a:t>  </a:t>
            </a:r>
            <a:fld id="{D469D9C8-4562-4BCD-B61D-0B98B7A8C423}" type="datetime4">
              <a:rPr lang="en-US" sz="1400" b="0">
                <a:solidFill>
                  <a:srgbClr val="96CCEE"/>
                </a:solidFill>
                <a:latin typeface="Arial Narrow" pitchFamily="34" charset="0"/>
              </a:rPr>
              <a:pPr defTabSz="1042988">
                <a:defRPr/>
              </a:pPr>
              <a:t>March 27, 2013</a:t>
            </a:fld>
            <a:endParaRPr lang="en-US" sz="1400" dirty="0">
              <a:solidFill>
                <a:srgbClr val="96CCEE"/>
              </a:solidFill>
              <a:latin typeface="Arial Narrow" pitchFamily="34" charset="0"/>
            </a:endParaRP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420688" y="7054850"/>
            <a:ext cx="415925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algn="r" defTabSz="1042988">
              <a:defRPr/>
            </a:pPr>
            <a:fld id="{197B9C10-F58C-4725-9D1F-94430949AF55}" type="slidenum">
              <a:rPr lang="ar-SA" sz="1700">
                <a:solidFill>
                  <a:srgbClr val="72BBE8"/>
                </a:solidFill>
                <a:latin typeface="Arial Narrow" pitchFamily="34" charset="0"/>
              </a:rPr>
              <a:pPr algn="r" defTabSz="1042988">
                <a:defRPr/>
              </a:pPr>
              <a:t>‹#›</a:t>
            </a:fld>
            <a:r>
              <a:rPr lang="en-US" sz="1700">
                <a:solidFill>
                  <a:srgbClr val="72BBE8"/>
                </a:solidFill>
                <a:latin typeface="Arial Narrow" pitchFamily="34" charset="0"/>
              </a:rPr>
              <a:t> </a:t>
            </a:r>
            <a:r>
              <a:rPr lang="en-US" sz="2400" baseline="14000">
                <a:solidFill>
                  <a:schemeClr val="bg1"/>
                </a:solidFill>
                <a:latin typeface="Arial Narrow" pitchFamily="34" charset="0"/>
              </a:rPr>
              <a:t>|</a:t>
            </a:r>
          </a:p>
        </p:txBody>
      </p:sp>
      <p:pic>
        <p:nvPicPr>
          <p:cNvPr id="1032" name="Picture 17" descr="WHO-EN-white-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1575" y="6659563"/>
            <a:ext cx="25812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ctr" defTabSz="1042988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+mj-lt"/>
          <a:ea typeface="+mj-ea"/>
          <a:cs typeface="+mj-cs"/>
        </a:defRPr>
      </a:lvl1pPr>
      <a:lvl2pPr algn="ctr" defTabSz="1042988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2pPr>
      <a:lvl3pPr algn="ctr" defTabSz="1042988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3pPr>
      <a:lvl4pPr algn="ctr" defTabSz="1042988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4pPr>
      <a:lvl5pPr algn="ctr" defTabSz="1042988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5pPr>
      <a:lvl6pPr marL="457200"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6pPr>
      <a:lvl7pPr marL="914400"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7pPr>
      <a:lvl8pPr marL="1371600"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8pPr>
      <a:lvl9pPr marL="1828800" algn="ctr" defTabSz="1042988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90525" indent="-390525" algn="l" defTabSz="1042988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itchFamily="2" charset="2"/>
        <a:buChar char="l"/>
        <a:defRPr sz="2800">
          <a:solidFill>
            <a:srgbClr val="000066"/>
          </a:solidFill>
          <a:latin typeface="+mn-lt"/>
          <a:ea typeface="+mn-ea"/>
          <a:cs typeface="+mn-cs"/>
        </a:defRPr>
      </a:lvl1pPr>
      <a:lvl2pPr marL="919163" indent="-322263" algn="l" defTabSz="1042988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charset="0"/>
        <a:buChar char="–"/>
        <a:defRPr sz="2400">
          <a:solidFill>
            <a:srgbClr val="000066"/>
          </a:solidFill>
          <a:latin typeface="+mn-lt"/>
          <a:cs typeface="+mn-cs"/>
        </a:defRPr>
      </a:lvl2pPr>
      <a:lvl3pPr marL="1433513" indent="-307975" algn="l" defTabSz="1042988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400">
          <a:solidFill>
            <a:srgbClr val="000066"/>
          </a:solidFill>
          <a:latin typeface="Arial Narrow" pitchFamily="34" charset="0"/>
          <a:cs typeface="+mn-cs"/>
        </a:defRPr>
      </a:lvl3pPr>
      <a:lvl4pPr marL="1898650" indent="-258763" algn="l" defTabSz="1042988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400">
          <a:solidFill>
            <a:srgbClr val="000066"/>
          </a:solidFill>
          <a:latin typeface="Arial Narrow" pitchFamily="34" charset="0"/>
          <a:cs typeface="+mn-cs"/>
        </a:defRPr>
      </a:lvl4pPr>
      <a:lvl5pPr marL="2268538" indent="-165100" algn="r" defTabSz="1042988" rtl="1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rgbClr val="000066"/>
          </a:solidFill>
          <a:latin typeface="+mn-lt"/>
          <a:cs typeface="+mn-cs"/>
        </a:defRPr>
      </a:lvl5pPr>
      <a:lvl6pPr marL="2725738" indent="-165100" algn="r" defTabSz="1042988" rtl="1" fontAlgn="base">
        <a:spcBef>
          <a:spcPct val="20000"/>
        </a:spcBef>
        <a:spcAft>
          <a:spcPct val="0"/>
        </a:spcAft>
        <a:buChar char="»"/>
        <a:defRPr sz="2300">
          <a:solidFill>
            <a:srgbClr val="000066"/>
          </a:solidFill>
          <a:latin typeface="+mn-lt"/>
          <a:cs typeface="+mn-cs"/>
        </a:defRPr>
      </a:lvl6pPr>
      <a:lvl7pPr marL="3182938" indent="-165100" algn="r" defTabSz="1042988" rtl="1" fontAlgn="base">
        <a:spcBef>
          <a:spcPct val="20000"/>
        </a:spcBef>
        <a:spcAft>
          <a:spcPct val="0"/>
        </a:spcAft>
        <a:buChar char="»"/>
        <a:defRPr sz="2300">
          <a:solidFill>
            <a:srgbClr val="000066"/>
          </a:solidFill>
          <a:latin typeface="+mn-lt"/>
          <a:cs typeface="+mn-cs"/>
        </a:defRPr>
      </a:lvl7pPr>
      <a:lvl8pPr marL="3640138" indent="-165100" algn="r" defTabSz="1042988" rtl="1" fontAlgn="base">
        <a:spcBef>
          <a:spcPct val="20000"/>
        </a:spcBef>
        <a:spcAft>
          <a:spcPct val="0"/>
        </a:spcAft>
        <a:buChar char="»"/>
        <a:defRPr sz="2300">
          <a:solidFill>
            <a:srgbClr val="000066"/>
          </a:solidFill>
          <a:latin typeface="+mn-lt"/>
          <a:cs typeface="+mn-cs"/>
        </a:defRPr>
      </a:lvl8pPr>
      <a:lvl9pPr marL="4097338" indent="-165100" algn="r" defTabSz="1042988" rtl="1" fontAlgn="base">
        <a:spcBef>
          <a:spcPct val="20000"/>
        </a:spcBef>
        <a:spcAft>
          <a:spcPct val="0"/>
        </a:spcAft>
        <a:buChar char="»"/>
        <a:defRPr sz="23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emf"/><Relationship Id="rId9" Type="http://schemas.openxmlformats.org/officeDocument/2006/relationships/image" Target="../media/image16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0" y="5310188"/>
            <a:ext cx="10693400" cy="2251075"/>
          </a:xfrm>
          <a:prstGeom prst="rect">
            <a:avLst/>
          </a:prstGeom>
          <a:solidFill>
            <a:srgbClr val="1E7FB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rtl="1"/>
            <a:endParaRPr lang="en-US"/>
          </a:p>
        </p:txBody>
      </p:sp>
      <p:pic>
        <p:nvPicPr>
          <p:cNvPr id="15363" name="Picture 5" descr="WHO-EN-white-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0550" y="5578475"/>
            <a:ext cx="4430713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92" name="Rectangle 8"/>
          <p:cNvSpPr>
            <a:spLocks noChangeArrowheads="1"/>
          </p:cNvSpPr>
          <p:nvPr/>
        </p:nvSpPr>
        <p:spPr bwMode="auto">
          <a:xfrm>
            <a:off x="779463" y="3309938"/>
            <a:ext cx="9134475" cy="115411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66"/>
            </a:outerShdw>
          </a:effectLst>
          <a:extLst/>
        </p:spPr>
        <p:txBody>
          <a:bodyPr lIns="0" tIns="0" rIns="0" bIns="0" anchor="ctr"/>
          <a:lstStyle/>
          <a:p>
            <a:pPr algn="ctr" defTabSz="1042988">
              <a:defRPr/>
            </a:pPr>
            <a:r>
              <a:rPr lang="en-US" sz="5000" dirty="0">
                <a:solidFill>
                  <a:schemeClr val="bg1"/>
                </a:solidFill>
              </a:rPr>
              <a:t>WHO Guidelines  </a:t>
            </a:r>
          </a:p>
          <a:p>
            <a:pPr algn="ctr" defTabSz="1042988">
              <a:defRPr/>
            </a:pPr>
            <a:r>
              <a:rPr lang="en-US" sz="5000" dirty="0">
                <a:solidFill>
                  <a:schemeClr val="bg1"/>
                </a:solidFill>
              </a:rPr>
              <a:t>Safe Use of Wastewater </a:t>
            </a:r>
            <a:r>
              <a:rPr lang="en-US" sz="5000" dirty="0" err="1">
                <a:solidFill>
                  <a:schemeClr val="bg1"/>
                </a:solidFill>
              </a:rPr>
              <a:t>Greywater</a:t>
            </a:r>
            <a:r>
              <a:rPr lang="en-US" sz="5000" dirty="0">
                <a:solidFill>
                  <a:schemeClr val="bg1"/>
                </a:solidFill>
              </a:rPr>
              <a:t> and Excreta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62736"/>
            <a:ext cx="3317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398" y="5050730"/>
            <a:ext cx="1054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02366616"/>
              </p:ext>
            </p:extLst>
          </p:nvPr>
        </p:nvGraphicFramePr>
        <p:xfrm>
          <a:off x="372024" y="1695504"/>
          <a:ext cx="9765203" cy="46422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86009"/>
                <a:gridCol w="2335157"/>
                <a:gridCol w="2122870"/>
                <a:gridCol w="3821167"/>
              </a:tblGrid>
              <a:tr h="77324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Disease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6C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Vector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6C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Relative risk of wastewater use in agriculture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6C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Comments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6CCEE"/>
                    </a:solidFill>
                  </a:tcPr>
                </a:tc>
              </a:tr>
              <a:tr h="77324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Dengue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Aedes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aegypti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</a:rPr>
                        <a:t>Vectors breed in standing water (e.g. tires, cans, bottles, etc.). Present in South-east Asia but not China.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0991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Filariasis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Culex </a:t>
                      </a:r>
                      <a:r>
                        <a:rPr lang="fr-FR" sz="1600" b="0" dirty="0" err="1">
                          <a:solidFill>
                            <a:schemeClr val="tx1"/>
                          </a:solidFill>
                          <a:effectLst/>
                        </a:rPr>
                        <a:t>quinquefasciatus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Medium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</a:rPr>
                        <a:t>Vectors breed in organically polluted water. Endemic in many countries where wastewater use in agriculture is practised.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0991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</a:rPr>
                        <a:t>Japanese encephalitis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</a:rPr>
                        <a:t>Culex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 spp.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Medium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Vectors breed in flooded rice fields. Endemic in many countries where wastewater use in agriculture is practised.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376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</a:rPr>
                        <a:t>Malaria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Anopheles spp.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Vectors breed in uncontaminated water; 90% of malaria cases occur in Africa. Anopheles breeding has been reported from serial waste stabilization ponds.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2024" y="430176"/>
            <a:ext cx="97179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7013" algn="l"/>
              </a:tabLst>
            </a:pPr>
            <a:r>
              <a:rPr lang="en-GB" sz="2800" dirty="0">
                <a:latin typeface="+mj-lt"/>
                <a:ea typeface="+mj-ea"/>
                <a:cs typeface="+mj-cs"/>
              </a:rPr>
              <a:t>Table 2.7 </a:t>
            </a:r>
            <a:r>
              <a:rPr lang="en-GB" sz="2800" dirty="0" smtClean="0">
                <a:latin typeface="+mj-lt"/>
                <a:ea typeface="+mj-ea"/>
                <a:cs typeface="+mj-cs"/>
              </a:rPr>
              <a:t> Vector-borne </a:t>
            </a:r>
            <a:r>
              <a:rPr lang="en-GB" sz="2800" dirty="0">
                <a:latin typeface="+mj-lt"/>
                <a:ea typeface="+mj-ea"/>
                <a:cs typeface="+mj-cs"/>
              </a:rPr>
              <a:t>diseases of possible relevance to wastewater use in agriculture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96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34565788"/>
              </p:ext>
            </p:extLst>
          </p:nvPr>
        </p:nvGraphicFramePr>
        <p:xfrm>
          <a:off x="283780" y="1728650"/>
          <a:ext cx="10137228" cy="46290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1824"/>
                <a:gridCol w="1857019"/>
                <a:gridCol w="1913654"/>
                <a:gridCol w="2018308"/>
                <a:gridCol w="2586423"/>
              </a:tblGrid>
              <a:tr h="336495"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endParaRPr lang="en-US" sz="16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>
                    <a:solidFill>
                      <a:srgbClr val="72BBE8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1" dirty="0">
                          <a:effectLst/>
                        </a:rPr>
                        <a:t>Organism</a:t>
                      </a:r>
                      <a:endParaRPr lang="en-US" sz="16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>
                    <a:solidFill>
                      <a:srgbClr val="72BB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1" dirty="0">
                          <a:effectLst/>
                        </a:rPr>
                        <a:t>Survival times (days)</a:t>
                      </a:r>
                      <a:endParaRPr lang="en-US" sz="16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>
                    <a:solidFill>
                      <a:srgbClr val="72B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</a:tr>
              <a:tr h="369077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1" dirty="0" smtClean="0">
                          <a:effectLst/>
                        </a:rPr>
                        <a:t>Water </a:t>
                      </a:r>
                      <a:r>
                        <a:rPr lang="en-GB" sz="1600" b="1" dirty="0">
                          <a:effectLst/>
                        </a:rPr>
                        <a:t>and sewage</a:t>
                      </a:r>
                      <a:endParaRPr lang="en-US" sz="16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>
                    <a:solidFill>
                      <a:srgbClr val="72B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1" dirty="0">
                          <a:effectLst/>
                        </a:rPr>
                        <a:t>Soil</a:t>
                      </a:r>
                      <a:endParaRPr lang="en-US" sz="16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>
                    <a:solidFill>
                      <a:srgbClr val="72BB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1" dirty="0">
                          <a:effectLst/>
                        </a:rPr>
                        <a:t>Crops</a:t>
                      </a:r>
                      <a:endParaRPr lang="en-US" sz="16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>
                    <a:solidFill>
                      <a:srgbClr val="72BBE8"/>
                    </a:solidFill>
                  </a:tcPr>
                </a:tc>
              </a:tr>
              <a:tr h="575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>
                          <a:tab pos="154940" algn="l"/>
                          <a:tab pos="226695" algn="l"/>
                        </a:tabLst>
                        <a:defRPr/>
                      </a:pPr>
                      <a:r>
                        <a:rPr lang="en-GB" sz="1600" b="1" dirty="0" smtClean="0">
                          <a:effectLst/>
                        </a:rPr>
                        <a:t>Viruses	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54940" algn="l"/>
                          <a:tab pos="226695" algn="l"/>
                        </a:tabLst>
                      </a:pPr>
                      <a:r>
                        <a:rPr lang="en-GB" sz="1600" dirty="0" err="1">
                          <a:effectLst/>
                        </a:rPr>
                        <a:t>Enteroviruses</a:t>
                      </a:r>
                      <a:r>
                        <a:rPr lang="en-GB" sz="1600" baseline="30000" dirty="0" err="1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&lt;120, usually &lt;50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&lt;100, usually &lt;20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&lt;60, usually &lt;15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</a:tr>
              <a:tr h="13592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>
                          <a:tab pos="116840" algn="l"/>
                          <a:tab pos="154940" algn="l"/>
                          <a:tab pos="226695" algn="l"/>
                        </a:tabLst>
                        <a:defRPr/>
                      </a:pPr>
                      <a:r>
                        <a:rPr lang="en-GB" sz="1600" b="1" dirty="0" smtClean="0">
                          <a:effectLst/>
                        </a:rPr>
                        <a:t>Bacteria</a:t>
                      </a:r>
                      <a:endParaRPr lang="en-US" sz="1600" b="1" dirty="0" smtClean="0">
                        <a:effectLst/>
                        <a:latin typeface="Times New Roman"/>
                        <a:ea typeface="SimSun"/>
                      </a:endParaRPr>
                    </a:p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16840" algn="l"/>
                          <a:tab pos="154940" algn="l"/>
                          <a:tab pos="226695" algn="l"/>
                        </a:tabLst>
                      </a:pP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16840" algn="l"/>
                          <a:tab pos="154940" algn="l"/>
                          <a:tab pos="226695" algn="l"/>
                        </a:tabLst>
                      </a:pPr>
                      <a:r>
                        <a:rPr lang="en-GB" sz="1600" dirty="0" smtClean="0">
                          <a:effectLst/>
                        </a:rPr>
                        <a:t>Thermo. coliforms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16840" algn="l"/>
                          <a:tab pos="154940" algn="l"/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Salmonella spp</a:t>
                      </a:r>
                      <a:r>
                        <a:rPr lang="en-GB" sz="1600" dirty="0" smtClean="0">
                          <a:effectLst/>
                        </a:rPr>
                        <a:t>.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16840" algn="l"/>
                          <a:tab pos="154940" algn="l"/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V. </a:t>
                      </a:r>
                      <a:r>
                        <a:rPr lang="en-GB" sz="1600" dirty="0" err="1">
                          <a:effectLst/>
                        </a:rPr>
                        <a:t>cholerae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&lt;60, usually &lt;30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&lt;60, usually &lt;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&lt;70, usually &lt;20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&lt;70, usually &lt;20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 smtClean="0">
                          <a:effectLst/>
                        </a:rPr>
                        <a:t>&lt;</a:t>
                      </a:r>
                      <a:r>
                        <a:rPr lang="en-GB" sz="1600" dirty="0">
                          <a:effectLst/>
                        </a:rPr>
                        <a:t>20, usually &lt;10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&lt;30, usually &lt;15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&lt;30, usually &lt;15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 smtClean="0">
                          <a:effectLst/>
                        </a:rPr>
                        <a:t>&lt;</a:t>
                      </a:r>
                      <a:r>
                        <a:rPr lang="en-GB" sz="1600" dirty="0">
                          <a:effectLst/>
                        </a:rPr>
                        <a:t>5, usually &lt;2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</a:tr>
              <a:tr h="4762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>
                          <a:tab pos="154940" algn="l"/>
                          <a:tab pos="226695" algn="l"/>
                        </a:tabLst>
                        <a:defRPr/>
                      </a:pPr>
                      <a:r>
                        <a:rPr lang="en-GB" sz="1600" b="1" dirty="0" smtClean="0">
                          <a:effectLst/>
                        </a:rPr>
                        <a:t>Protozoan cysts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54940" algn="l"/>
                          <a:tab pos="226695" algn="l"/>
                        </a:tabLst>
                      </a:pPr>
                      <a:r>
                        <a:rPr lang="en-GB" sz="1600" dirty="0" smtClean="0">
                          <a:effectLst/>
                        </a:rPr>
                        <a:t>Cryptosporidium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&lt;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180, usually &lt;70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 smtClean="0">
                          <a:effectLst/>
                        </a:rPr>
                        <a:t>&lt;</a:t>
                      </a:r>
                      <a:r>
                        <a:rPr lang="en-GB" sz="1600" dirty="0">
                          <a:effectLst/>
                        </a:rPr>
                        <a:t>150, usually &lt;75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 smtClean="0">
                          <a:effectLst/>
                        </a:rPr>
                        <a:t>&lt;</a:t>
                      </a:r>
                      <a:r>
                        <a:rPr lang="en-GB" sz="1600" dirty="0">
                          <a:effectLst/>
                        </a:rPr>
                        <a:t>3, usually &lt;2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</a:tr>
              <a:tr h="654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>
                          <a:tab pos="154940" algn="l"/>
                          <a:tab pos="226695" algn="l"/>
                        </a:tabLst>
                        <a:defRPr/>
                      </a:pPr>
                      <a:r>
                        <a:rPr lang="en-GB" sz="1600" b="1" dirty="0" err="1" smtClean="0">
                          <a:effectLst/>
                        </a:rPr>
                        <a:t>Helminths</a:t>
                      </a:r>
                      <a:endParaRPr lang="en-US" sz="1600" b="1" dirty="0" smtClean="0">
                        <a:effectLst/>
                        <a:latin typeface="Times New Roman"/>
                        <a:ea typeface="SimSun"/>
                      </a:endParaRPr>
                    </a:p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54940" algn="l"/>
                          <a:tab pos="226695" algn="l"/>
                        </a:tabLst>
                      </a:pP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54940" algn="l"/>
                          <a:tab pos="226695" algn="l"/>
                        </a:tabLst>
                      </a:pPr>
                      <a:r>
                        <a:rPr lang="en-GB" sz="1600" dirty="0" err="1">
                          <a:effectLst/>
                        </a:rPr>
                        <a:t>Ascaris</a:t>
                      </a:r>
                      <a:r>
                        <a:rPr lang="en-GB" sz="1600" dirty="0">
                          <a:effectLst/>
                        </a:rPr>
                        <a:t> eggs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54940" algn="l"/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Tapeworm eggs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Years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Many months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Years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Many months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&lt;60, usually &lt;30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&lt;60, usually &lt;30</a:t>
                      </a:r>
                      <a:endParaRPr lang="en-US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35241" marR="35241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0439" y="677019"/>
            <a:ext cx="100617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7013" algn="l"/>
              </a:tabLst>
            </a:pPr>
            <a:r>
              <a:rPr lang="en-GB" sz="3200" dirty="0">
                <a:latin typeface="+mj-lt"/>
                <a:ea typeface="+mj-ea"/>
                <a:cs typeface="+mj-cs"/>
              </a:rPr>
              <a:t>Table 3.5 Survival of various organisms</a:t>
            </a:r>
            <a:endParaRPr lang="en-US" sz="3200" dirty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7013" algn="l"/>
              </a:tabLst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26124" y="5355021"/>
            <a:ext cx="10452538" cy="1171903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961586" y="2764221"/>
            <a:ext cx="2459422" cy="1618593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rot="16200000">
            <a:off x="6628307" y="-114078"/>
            <a:ext cx="730469" cy="4521634"/>
          </a:xfrm>
          <a:prstGeom prst="downArrow">
            <a:avLst/>
          </a:prstGeom>
          <a:solidFill>
            <a:srgbClr val="C00000">
              <a:alpha val="3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ContrastingLeftFacing" fov="7200000"/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86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Risks</a:t>
            </a:r>
            <a:endParaRPr lang="es-B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291" y="1774661"/>
            <a:ext cx="9696450" cy="5084762"/>
          </a:xfrm>
        </p:spPr>
        <p:txBody>
          <a:bodyPr/>
          <a:lstStyle/>
          <a:p>
            <a:r>
              <a:rPr lang="en-US" sz="2400" dirty="0" smtClean="0"/>
              <a:t>Use of waters with substantial industrial contamination is not recommended.</a:t>
            </a:r>
          </a:p>
          <a:p>
            <a:r>
              <a:rPr lang="en-US" sz="2400" dirty="0" smtClean="0"/>
              <a:t>Limited evidence of direct health impacts – </a:t>
            </a:r>
            <a:r>
              <a:rPr lang="en-US" sz="2400" dirty="0"/>
              <a:t>Effects are chronic rather than acute </a:t>
            </a:r>
            <a:r>
              <a:rPr lang="en-US" sz="2400" dirty="0" smtClean="0"/>
              <a:t>(over </a:t>
            </a:r>
            <a:r>
              <a:rPr lang="en-US" sz="2400" dirty="0"/>
              <a:t>many years of </a:t>
            </a:r>
            <a:r>
              <a:rPr lang="en-US" sz="2400" dirty="0" smtClean="0"/>
              <a:t>multiple exposures) therefore it is difficult </a:t>
            </a:r>
            <a:r>
              <a:rPr lang="en-US" sz="2400" dirty="0"/>
              <a:t>to attribute </a:t>
            </a:r>
            <a:r>
              <a:rPr lang="en-US" sz="2400" dirty="0" smtClean="0"/>
              <a:t>impacts to wastewater.</a:t>
            </a:r>
          </a:p>
          <a:p>
            <a:r>
              <a:rPr lang="en-US" sz="2400" dirty="0" smtClean="0"/>
              <a:t>Heavy metal uptake in plants is highly dependent on soil conditions.</a:t>
            </a:r>
          </a:p>
          <a:p>
            <a:r>
              <a:rPr lang="en-US" sz="2400" dirty="0" smtClean="0"/>
              <a:t>Indirect effects of wastewater contamination to drinking water due to poor irrigation practices leading to nitrate and toxic cyanobacteria poisoning.</a:t>
            </a:r>
            <a:endParaRPr lang="es-BO" sz="2400" dirty="0"/>
          </a:p>
        </p:txBody>
      </p:sp>
    </p:spTree>
    <p:extLst>
      <p:ext uri="{BB962C8B-B14F-4D97-AF65-F5344CB8AC3E}">
        <p14:creationId xmlns="" xmlns:p14="http://schemas.microsoft.com/office/powerpoint/2010/main" val="35403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2" t="6553" r="11238" b="11796"/>
          <a:stretch/>
        </p:blipFill>
        <p:spPr bwMode="auto">
          <a:xfrm>
            <a:off x="0" y="-352698"/>
            <a:ext cx="10672355" cy="699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635000"/>
            <a:ext cx="10693400" cy="1365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CH" dirty="0" smtClean="0">
                <a:solidFill>
                  <a:schemeClr val="bg1"/>
                </a:solidFill>
              </a:rPr>
              <a:t>2006 WHO Guidelines</a:t>
            </a:r>
          </a:p>
          <a:p>
            <a:r>
              <a:rPr lang="fr-CH" dirty="0" smtClean="0">
                <a:solidFill>
                  <a:schemeClr val="bg1"/>
                </a:solidFill>
              </a:rPr>
              <a:t>For the </a:t>
            </a:r>
            <a:r>
              <a:rPr lang="fr-CH" dirty="0" err="1" smtClean="0">
                <a:solidFill>
                  <a:schemeClr val="bg1"/>
                </a:solidFill>
              </a:rPr>
              <a:t>Safe</a:t>
            </a:r>
            <a:r>
              <a:rPr lang="fr-CH" dirty="0" smtClean="0">
                <a:solidFill>
                  <a:schemeClr val="bg1"/>
                </a:solidFill>
              </a:rPr>
              <a:t> Use of </a:t>
            </a:r>
            <a:r>
              <a:rPr lang="fr-CH" dirty="0" err="1" smtClean="0">
                <a:solidFill>
                  <a:schemeClr val="bg1"/>
                </a:solidFill>
              </a:rPr>
              <a:t>Wastewater</a:t>
            </a:r>
            <a:r>
              <a:rPr lang="fr-CH" dirty="0" smtClean="0">
                <a:solidFill>
                  <a:schemeClr val="bg1"/>
                </a:solidFill>
              </a:rPr>
              <a:t>, </a:t>
            </a:r>
            <a:r>
              <a:rPr lang="fr-CH" dirty="0" err="1" smtClean="0">
                <a:solidFill>
                  <a:schemeClr val="bg1"/>
                </a:solidFill>
              </a:rPr>
              <a:t>Excreta</a:t>
            </a:r>
            <a:r>
              <a:rPr lang="fr-CH" dirty="0" smtClean="0">
                <a:solidFill>
                  <a:schemeClr val="bg1"/>
                </a:solidFill>
              </a:rPr>
              <a:t> and </a:t>
            </a:r>
            <a:r>
              <a:rPr lang="fr-CH" dirty="0" err="1" smtClean="0">
                <a:solidFill>
                  <a:schemeClr val="bg1"/>
                </a:solidFill>
              </a:rPr>
              <a:t>Greywater</a:t>
            </a:r>
            <a:r>
              <a:rPr lang="fr-CH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703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67" y="1797269"/>
            <a:ext cx="6719412" cy="366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138" y="0"/>
            <a:ext cx="10299262" cy="136525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dirty="0" smtClean="0"/>
              <a:t> WHO Guidelines for Safe Use of Wastewater, Excreta and </a:t>
            </a:r>
            <a:r>
              <a:rPr lang="en-US" sz="2800" dirty="0" err="1" smtClean="0"/>
              <a:t>Greywater</a:t>
            </a:r>
            <a:r>
              <a:rPr lang="en-US" sz="2800" dirty="0" smtClean="0"/>
              <a:t>  (3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Edition)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65" y="5738219"/>
            <a:ext cx="9908004" cy="3330113"/>
          </a:xfrm>
        </p:spPr>
        <p:txBody>
          <a:bodyPr/>
          <a:lstStyle/>
          <a:p>
            <a:pPr marL="0" lvl="2" indent="0" eaLnBrk="1" hangingPunct="1">
              <a:spcBef>
                <a:spcPct val="50000"/>
              </a:spcBef>
              <a:buFontTx/>
              <a:buNone/>
            </a:pPr>
            <a:r>
              <a:rPr lang="en-GB" sz="2000" b="1" dirty="0" smtClean="0">
                <a:latin typeface="+mj-lt"/>
              </a:rPr>
              <a:t>Objective: To </a:t>
            </a:r>
            <a:r>
              <a:rPr lang="en-GB" sz="2000" dirty="0" smtClean="0">
                <a:latin typeface="+mj-lt"/>
              </a:rPr>
              <a:t>Maximize the </a:t>
            </a:r>
            <a:r>
              <a:rPr lang="en-GB" sz="2000" b="1" i="1" dirty="0" smtClean="0">
                <a:latin typeface="+mj-lt"/>
              </a:rPr>
              <a:t>protection of human health</a:t>
            </a:r>
            <a:r>
              <a:rPr lang="en-GB" sz="2000" dirty="0" smtClean="0">
                <a:latin typeface="+mj-lt"/>
              </a:rPr>
              <a:t> and the </a:t>
            </a:r>
            <a:r>
              <a:rPr lang="en-GB" sz="2000" b="1" i="1" dirty="0" smtClean="0">
                <a:latin typeface="+mj-lt"/>
              </a:rPr>
              <a:t>beneficial use</a:t>
            </a:r>
            <a:r>
              <a:rPr lang="en-GB" sz="2000" dirty="0" smtClean="0">
                <a:latin typeface="+mj-lt"/>
              </a:rPr>
              <a:t> of human waste.</a:t>
            </a:r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521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Some Lessons from the 1989 Guidelines</a:t>
            </a:r>
            <a:endParaRPr lang="en-US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98634" y="2120573"/>
            <a:ext cx="8655269" cy="3681138"/>
          </a:xfrm>
        </p:spPr>
        <p:txBody>
          <a:bodyPr/>
          <a:lstStyle/>
          <a:p>
            <a:pPr marL="630238" indent="-630238" eaLnBrk="1" hangingPunct="1"/>
            <a:r>
              <a:rPr lang="en-GB" sz="2400" dirty="0">
                <a:cs typeface="Times New Roman" pitchFamily="18" charset="0"/>
              </a:rPr>
              <a:t>S</a:t>
            </a:r>
            <a:r>
              <a:rPr lang="en-GB" sz="2400" dirty="0" smtClean="0">
                <a:cs typeface="Times New Roman" pitchFamily="18" charset="0"/>
              </a:rPr>
              <a:t>trict </a:t>
            </a:r>
            <a:r>
              <a:rPr lang="en-GB" sz="2400" dirty="0">
                <a:cs typeface="Times New Roman" pitchFamily="18" charset="0"/>
              </a:rPr>
              <a:t>standards borrowed from other countries often fail</a:t>
            </a:r>
          </a:p>
          <a:p>
            <a:pPr marL="630238" indent="-630238" eaLnBrk="1" hangingPunct="1"/>
            <a:r>
              <a:rPr lang="en-GB" sz="2400" dirty="0">
                <a:cs typeface="Times New Roman" pitchFamily="18" charset="0"/>
              </a:rPr>
              <a:t>Risk reduction is necessary (and possible) where wastes receive no or inadequate treatment</a:t>
            </a:r>
          </a:p>
          <a:p>
            <a:pPr marL="630238" indent="-630238" eaLnBrk="1" hangingPunct="1"/>
            <a:r>
              <a:rPr lang="en-GB" sz="2400" dirty="0" smtClean="0">
                <a:cs typeface="Times New Roman" pitchFamily="18" charset="0"/>
              </a:rPr>
              <a:t>Guidelines </a:t>
            </a:r>
            <a:r>
              <a:rPr lang="en-GB" sz="2400" dirty="0">
                <a:cs typeface="Times New Roman" pitchFamily="18" charset="0"/>
              </a:rPr>
              <a:t>are not just numbers; </a:t>
            </a:r>
            <a:r>
              <a:rPr lang="en-GB" sz="2400" dirty="0" smtClean="0">
                <a:cs typeface="Times New Roman" pitchFamily="18" charset="0"/>
              </a:rPr>
              <a:t/>
            </a:r>
            <a:br>
              <a:rPr lang="en-GB" sz="2400" dirty="0" smtClean="0">
                <a:cs typeface="Times New Roman" pitchFamily="18" charset="0"/>
              </a:rPr>
            </a:br>
            <a:r>
              <a:rPr lang="en-GB" sz="2400" dirty="0" smtClean="0">
                <a:cs typeface="Times New Roman" pitchFamily="18" charset="0"/>
              </a:rPr>
              <a:t>good </a:t>
            </a:r>
            <a:r>
              <a:rPr lang="en-GB" sz="2400" dirty="0">
                <a:cs typeface="Times New Roman" pitchFamily="18" charset="0"/>
              </a:rPr>
              <a:t>practice + microbial water quality </a:t>
            </a:r>
            <a:r>
              <a:rPr lang="en-GB" sz="2400" dirty="0" smtClean="0">
                <a:cs typeface="Times New Roman" pitchFamily="18" charset="0"/>
              </a:rPr>
              <a:t>standards</a:t>
            </a:r>
          </a:p>
          <a:p>
            <a:pPr marL="630238" indent="-630238" eaLnBrk="1" hangingPunct="1"/>
            <a:r>
              <a:rPr lang="en-GB" sz="2400" dirty="0" smtClean="0">
                <a:cs typeface="Times New Roman" pitchFamily="18" charset="0"/>
              </a:rPr>
              <a:t>Low-cost treatment options are needed</a:t>
            </a:r>
            <a:endParaRPr lang="en-GB" sz="2400" dirty="0">
              <a:cs typeface="Times New Roman" pitchFamily="18" charset="0"/>
            </a:endParaRPr>
          </a:p>
          <a:p>
            <a:pPr eaLnBrk="1" hangingPunct="1"/>
            <a:endParaRPr 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99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82" name="Group 42"/>
          <p:cNvGrpSpPr>
            <a:grpSpLocks/>
          </p:cNvGrpSpPr>
          <p:nvPr/>
        </p:nvGrpSpPr>
        <p:grpSpPr bwMode="auto">
          <a:xfrm>
            <a:off x="203393" y="1932323"/>
            <a:ext cx="10483617" cy="4580515"/>
            <a:chOff x="593" y="3000"/>
            <a:chExt cx="5647" cy="2617"/>
          </a:xfrm>
        </p:grpSpPr>
        <p:sp>
          <p:nvSpPr>
            <p:cNvPr id="35843" name="Rectangle 3"/>
            <p:cNvSpPr>
              <a:spLocks noChangeArrowheads="1"/>
            </p:cNvSpPr>
            <p:nvPr/>
          </p:nvSpPr>
          <p:spPr bwMode="auto">
            <a:xfrm>
              <a:off x="593" y="3000"/>
              <a:ext cx="5647" cy="25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91146" indent="-391146" eaLnBrk="0" hangingPunct="0">
                <a:spcBef>
                  <a:spcPct val="20000"/>
                </a:spcBef>
              </a:pPr>
              <a:endParaRPr lang="en-US" sz="3200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>
              <a:off x="1578" y="3336"/>
              <a:ext cx="0" cy="2178"/>
            </a:xfrm>
            <a:prstGeom prst="line">
              <a:avLst/>
            </a:prstGeom>
            <a:noFill/>
            <a:ln w="57150" cap="rnd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5" name="AutoShape 5"/>
            <p:cNvSpPr>
              <a:spLocks noChangeArrowheads="1"/>
            </p:cNvSpPr>
            <p:nvPr/>
          </p:nvSpPr>
          <p:spPr bwMode="auto">
            <a:xfrm>
              <a:off x="626" y="3624"/>
              <a:ext cx="902" cy="384"/>
            </a:xfrm>
            <a:prstGeom prst="homePlate">
              <a:avLst>
                <a:gd name="adj" fmla="val 58724"/>
              </a:avLst>
            </a:prstGeom>
            <a:solidFill>
              <a:srgbClr val="FFFF99"/>
            </a:solidFill>
            <a:ln w="28575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>
                  <a:cs typeface="Times New Roman" pitchFamily="18" charset="0"/>
                </a:rPr>
                <a:t>Wastewater </a:t>
              </a:r>
              <a:br>
                <a:rPr lang="en-GB" sz="1800">
                  <a:cs typeface="Times New Roman" pitchFamily="18" charset="0"/>
                </a:rPr>
              </a:br>
              <a:r>
                <a:rPr lang="en-GB" sz="1800">
                  <a:cs typeface="Times New Roman" pitchFamily="18" charset="0"/>
                </a:rPr>
                <a:t>generation</a:t>
              </a:r>
            </a:p>
          </p:txBody>
        </p:sp>
        <p:sp>
          <p:nvSpPr>
            <p:cNvPr id="35846" name="AutoShape 6"/>
            <p:cNvSpPr>
              <a:spLocks noChangeArrowheads="1"/>
            </p:cNvSpPr>
            <p:nvPr/>
          </p:nvSpPr>
          <p:spPr bwMode="auto">
            <a:xfrm>
              <a:off x="1779" y="3624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Farmer</a:t>
              </a:r>
              <a:r>
                <a:rPr lang="en-GB" sz="1800" dirty="0">
                  <a:cs typeface="Times New Roman" pitchFamily="18" charset="0"/>
                </a:rPr>
                <a:t>s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47" name="AutoShape 7"/>
            <p:cNvSpPr>
              <a:spLocks noChangeArrowheads="1"/>
            </p:cNvSpPr>
            <p:nvPr/>
          </p:nvSpPr>
          <p:spPr bwMode="auto">
            <a:xfrm>
              <a:off x="2832" y="3624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Traders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48" name="AutoShape 8"/>
            <p:cNvSpPr>
              <a:spLocks noChangeArrowheads="1"/>
            </p:cNvSpPr>
            <p:nvPr/>
          </p:nvSpPr>
          <p:spPr bwMode="auto">
            <a:xfrm>
              <a:off x="3884" y="3624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>
                  <a:cs typeface="Times New Roman" pitchFamily="18" charset="0"/>
                </a:rPr>
                <a:t>Kitchens</a:t>
              </a:r>
              <a:endParaRPr lang="de-DE" sz="1800">
                <a:cs typeface="Times New Roman" pitchFamily="18" charset="0"/>
              </a:endParaRPr>
            </a:p>
          </p:txBody>
        </p:sp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5037" y="3624"/>
              <a:ext cx="852" cy="384"/>
            </a:xfrm>
            <a:prstGeom prst="rect">
              <a:avLst/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Consumers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50" name="AutoShape 10"/>
            <p:cNvSpPr>
              <a:spLocks noChangeArrowheads="1"/>
            </p:cNvSpPr>
            <p:nvPr/>
          </p:nvSpPr>
          <p:spPr bwMode="auto">
            <a:xfrm>
              <a:off x="593" y="4129"/>
              <a:ext cx="902" cy="768"/>
            </a:xfrm>
            <a:prstGeom prst="flowChartPredefinedProcess">
              <a:avLst/>
            </a:prstGeom>
            <a:solidFill>
              <a:srgbClr val="99FF66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cs typeface="Times New Roman" pitchFamily="18" charset="0"/>
                </a:rPr>
                <a:t>Wastewater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treatment</a:t>
              </a:r>
            </a:p>
          </p:txBody>
        </p:sp>
        <p:sp>
          <p:nvSpPr>
            <p:cNvPr id="35851" name="AutoShape 11"/>
            <p:cNvSpPr>
              <a:spLocks noChangeArrowheads="1"/>
            </p:cNvSpPr>
            <p:nvPr/>
          </p:nvSpPr>
          <p:spPr bwMode="auto">
            <a:xfrm>
              <a:off x="1779" y="4056"/>
              <a:ext cx="802" cy="864"/>
            </a:xfrm>
            <a:prstGeom prst="flowChartMultidocument">
              <a:avLst/>
            </a:prstGeom>
            <a:solidFill>
              <a:srgbClr val="99FF66">
                <a:alpha val="50000"/>
              </a:srgb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cs typeface="Times New Roman" pitchFamily="18" charset="0"/>
                </a:rPr>
                <a:t>Safe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Irrigation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Practices</a:t>
              </a:r>
            </a:p>
          </p:txBody>
        </p:sp>
        <p:sp>
          <p:nvSpPr>
            <p:cNvPr id="35852" name="AutoShape 12"/>
            <p:cNvSpPr>
              <a:spLocks noChangeArrowheads="1"/>
            </p:cNvSpPr>
            <p:nvPr/>
          </p:nvSpPr>
          <p:spPr bwMode="auto">
            <a:xfrm>
              <a:off x="2832" y="4056"/>
              <a:ext cx="802" cy="841"/>
            </a:xfrm>
            <a:prstGeom prst="flowChartMultidocument">
              <a:avLst/>
            </a:prstGeom>
            <a:solidFill>
              <a:srgbClr val="99FF66">
                <a:alpha val="50000"/>
              </a:srgb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cs typeface="Times New Roman" pitchFamily="18" charset="0"/>
                </a:rPr>
                <a:t>Hygienic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Handling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Practices</a:t>
              </a:r>
            </a:p>
          </p:txBody>
        </p:sp>
        <p:sp>
          <p:nvSpPr>
            <p:cNvPr id="35853" name="AutoShape 13"/>
            <p:cNvSpPr>
              <a:spLocks noChangeArrowheads="1"/>
            </p:cNvSpPr>
            <p:nvPr/>
          </p:nvSpPr>
          <p:spPr bwMode="auto">
            <a:xfrm>
              <a:off x="3884" y="4056"/>
              <a:ext cx="802" cy="864"/>
            </a:xfrm>
            <a:prstGeom prst="flowChartMultidocument">
              <a:avLst/>
            </a:prstGeom>
            <a:solidFill>
              <a:srgbClr val="99FF66">
                <a:alpha val="50000"/>
              </a:srgb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>
                  <a:cs typeface="Times New Roman" pitchFamily="18" charset="0"/>
                </a:rPr>
                <a:t>Safe food </a:t>
              </a:r>
              <a:br>
                <a:rPr lang="en-GB" sz="1600">
                  <a:cs typeface="Times New Roman" pitchFamily="18" charset="0"/>
                </a:rPr>
              </a:br>
              <a:r>
                <a:rPr lang="en-GB" sz="1600">
                  <a:cs typeface="Times New Roman" pitchFamily="18" charset="0"/>
                </a:rPr>
                <a:t> washing and </a:t>
              </a:r>
              <a:br>
                <a:rPr lang="en-GB" sz="1600">
                  <a:cs typeface="Times New Roman" pitchFamily="18" charset="0"/>
                </a:rPr>
              </a:br>
              <a:r>
                <a:rPr lang="en-GB" sz="1600">
                  <a:cs typeface="Times New Roman" pitchFamily="18" charset="0"/>
                </a:rPr>
                <a:t>preparation </a:t>
              </a:r>
            </a:p>
          </p:txBody>
        </p:sp>
        <p:sp>
          <p:nvSpPr>
            <p:cNvPr id="35854" name="AutoShape 14"/>
            <p:cNvSpPr>
              <a:spLocks noChangeArrowheads="1"/>
            </p:cNvSpPr>
            <p:nvPr/>
          </p:nvSpPr>
          <p:spPr bwMode="auto">
            <a:xfrm>
              <a:off x="1796" y="5016"/>
              <a:ext cx="2957" cy="576"/>
            </a:xfrm>
            <a:prstGeom prst="flowChartMultidocument">
              <a:avLst/>
            </a:prstGeom>
            <a:solidFill>
              <a:srgbClr val="99FF66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1600">
                <a:cs typeface="Times New Roman" pitchFamily="18" charset="0"/>
              </a:endParaRPr>
            </a:p>
          </p:txBody>
        </p:sp>
        <p:sp>
          <p:nvSpPr>
            <p:cNvPr id="35855" name="AutoShape 15"/>
            <p:cNvSpPr>
              <a:spLocks noChangeArrowheads="1"/>
            </p:cNvSpPr>
            <p:nvPr/>
          </p:nvSpPr>
          <p:spPr bwMode="auto">
            <a:xfrm>
              <a:off x="4987" y="4104"/>
              <a:ext cx="952" cy="768"/>
            </a:xfrm>
            <a:prstGeom prst="flowChartPredefinedProcess">
              <a:avLst/>
            </a:prstGeom>
            <a:solidFill>
              <a:srgbClr val="96CCEE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cs typeface="Times New Roman" pitchFamily="18" charset="0"/>
                </a:rPr>
                <a:t>Awareness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creation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to create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demand for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safe produce</a:t>
              </a:r>
            </a:p>
          </p:txBody>
        </p:sp>
        <p:sp>
          <p:nvSpPr>
            <p:cNvPr id="35856" name="Text Box 16"/>
            <p:cNvSpPr txBox="1">
              <a:spLocks noChangeArrowheads="1"/>
            </p:cNvSpPr>
            <p:nvPr/>
          </p:nvSpPr>
          <p:spPr bwMode="auto">
            <a:xfrm>
              <a:off x="1946" y="5184"/>
              <a:ext cx="2857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cs typeface="Times New Roman" pitchFamily="18" charset="0"/>
                </a:rPr>
                <a:t>Facilitating behaviour change via education,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financial &amp; non-financial incentives, and </a:t>
              </a:r>
            </a:p>
            <a:p>
              <a:pPr>
                <a:lnSpc>
                  <a:spcPct val="90000"/>
                </a:lnSpc>
              </a:pPr>
              <a:r>
                <a:rPr lang="en-GB" sz="1600" dirty="0">
                  <a:cs typeface="Times New Roman" pitchFamily="18" charset="0"/>
                </a:rPr>
                <a:t>regular inspections</a:t>
              </a:r>
              <a:endParaRPr lang="en-US" sz="1600" dirty="0">
                <a:cs typeface="Times New Roman" pitchFamily="18" charset="0"/>
              </a:endParaRPr>
            </a:p>
          </p:txBody>
        </p:sp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>
              <a:off x="2698" y="3480"/>
              <a:ext cx="0" cy="14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dash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>
              <a:off x="3751" y="3501"/>
              <a:ext cx="0" cy="14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>
              <a:off x="4828" y="3496"/>
              <a:ext cx="0" cy="14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5881" name="Group 41"/>
          <p:cNvGrpSpPr>
            <a:grpSpLocks/>
          </p:cNvGrpSpPr>
          <p:nvPr/>
        </p:nvGrpSpPr>
        <p:grpSpPr bwMode="auto">
          <a:xfrm>
            <a:off x="234953" y="2781817"/>
            <a:ext cx="9800427" cy="2520421"/>
            <a:chOff x="161" y="1776"/>
            <a:chExt cx="5279" cy="1440"/>
          </a:xfrm>
        </p:grpSpPr>
        <p:sp>
          <p:nvSpPr>
            <p:cNvPr id="35863" name="AutoShape 23"/>
            <p:cNvSpPr>
              <a:spLocks noChangeArrowheads="1"/>
            </p:cNvSpPr>
            <p:nvPr/>
          </p:nvSpPr>
          <p:spPr bwMode="auto">
            <a:xfrm>
              <a:off x="163" y="1933"/>
              <a:ext cx="864" cy="384"/>
            </a:xfrm>
            <a:prstGeom prst="homePlate">
              <a:avLst>
                <a:gd name="adj" fmla="val 56250"/>
              </a:avLst>
            </a:prstGeom>
            <a:solidFill>
              <a:srgbClr val="FFFF99"/>
            </a:solidFill>
            <a:ln w="28575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>
                  <a:cs typeface="Times New Roman" pitchFamily="18" charset="0"/>
                </a:rPr>
                <a:t>Wastewater </a:t>
              </a:r>
              <a:br>
                <a:rPr lang="en-GB" sz="1800" dirty="0">
                  <a:cs typeface="Times New Roman" pitchFamily="18" charset="0"/>
                </a:rPr>
              </a:br>
              <a:r>
                <a:rPr lang="en-GB" sz="1800" dirty="0">
                  <a:cs typeface="Times New Roman" pitchFamily="18" charset="0"/>
                </a:rPr>
                <a:t>generation</a:t>
              </a:r>
            </a:p>
          </p:txBody>
        </p:sp>
        <p:sp>
          <p:nvSpPr>
            <p:cNvPr id="35864" name="AutoShape 24"/>
            <p:cNvSpPr>
              <a:spLocks noChangeArrowheads="1"/>
            </p:cNvSpPr>
            <p:nvPr/>
          </p:nvSpPr>
          <p:spPr bwMode="auto">
            <a:xfrm>
              <a:off x="161" y="2416"/>
              <a:ext cx="864" cy="768"/>
            </a:xfrm>
            <a:prstGeom prst="flowChartPredefinedProcess">
              <a:avLst/>
            </a:prstGeom>
            <a:solidFill>
              <a:srgbClr val="99FF66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 smtClean="0">
                  <a:cs typeface="Times New Roman" pitchFamily="18" charset="0"/>
                </a:rPr>
                <a:t>Wastewater </a:t>
              </a:r>
              <a:br>
                <a:rPr lang="en-GB" sz="1600" dirty="0" smtClean="0">
                  <a:cs typeface="Times New Roman" pitchFamily="18" charset="0"/>
                </a:rPr>
              </a:br>
              <a:r>
                <a:rPr lang="en-GB" sz="1600" dirty="0" smtClean="0">
                  <a:cs typeface="Times New Roman" pitchFamily="18" charset="0"/>
                </a:rPr>
                <a:t>treatment</a:t>
              </a:r>
              <a:endParaRPr lang="en-GB" sz="1600" dirty="0">
                <a:cs typeface="Times New Roman" pitchFamily="18" charset="0"/>
              </a:endParaRPr>
            </a:p>
          </p:txBody>
        </p:sp>
        <p:sp>
          <p:nvSpPr>
            <p:cNvPr id="35867" name="Line 27"/>
            <p:cNvSpPr>
              <a:spLocks noChangeShapeType="1"/>
            </p:cNvSpPr>
            <p:nvPr/>
          </p:nvSpPr>
          <p:spPr bwMode="auto">
            <a:xfrm>
              <a:off x="1144" y="1776"/>
              <a:ext cx="0" cy="14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77" name="AutoShape 37"/>
            <p:cNvSpPr>
              <a:spLocks noChangeArrowheads="1"/>
            </p:cNvSpPr>
            <p:nvPr/>
          </p:nvSpPr>
          <p:spPr bwMode="auto">
            <a:xfrm>
              <a:off x="1330" y="1909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Farmer</a:t>
              </a:r>
              <a:r>
                <a:rPr lang="en-GB" sz="1800" dirty="0">
                  <a:cs typeface="Times New Roman" pitchFamily="18" charset="0"/>
                </a:rPr>
                <a:t>s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78" name="AutoShape 38"/>
            <p:cNvSpPr>
              <a:spLocks noChangeArrowheads="1"/>
            </p:cNvSpPr>
            <p:nvPr/>
          </p:nvSpPr>
          <p:spPr bwMode="auto">
            <a:xfrm>
              <a:off x="2400" y="1909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Traders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79" name="AutoShape 39"/>
            <p:cNvSpPr>
              <a:spLocks noChangeArrowheads="1"/>
            </p:cNvSpPr>
            <p:nvPr/>
          </p:nvSpPr>
          <p:spPr bwMode="auto">
            <a:xfrm>
              <a:off x="3472" y="1895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Kitchens</a:t>
              </a:r>
              <a:r>
                <a:rPr lang="en-GB" sz="1100" dirty="0" smtClean="0">
                  <a:cs typeface="Times New Roman" pitchFamily="18" charset="0"/>
                </a:rPr>
                <a:t> 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80" name="Rectangle 40"/>
            <p:cNvSpPr>
              <a:spLocks noChangeArrowheads="1"/>
            </p:cNvSpPr>
            <p:nvPr/>
          </p:nvSpPr>
          <p:spPr bwMode="auto">
            <a:xfrm>
              <a:off x="4588" y="1895"/>
              <a:ext cx="852" cy="384"/>
            </a:xfrm>
            <a:prstGeom prst="rect">
              <a:avLst/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Consumers</a:t>
              </a:r>
              <a:endParaRPr lang="de-DE" sz="1800" dirty="0">
                <a:cs typeface="Times New Roman" pitchFamily="18" charset="0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968637" y="273200"/>
            <a:ext cx="6831051" cy="87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en-US" sz="5000" dirty="0"/>
              <a:t>1989 WHO Guidelines</a:t>
            </a:r>
          </a:p>
        </p:txBody>
      </p:sp>
      <p:sp>
        <p:nvSpPr>
          <p:cNvPr id="35884" name="Text Box 44"/>
          <p:cNvSpPr txBox="1">
            <a:spLocks noChangeArrowheads="1"/>
          </p:cNvSpPr>
          <p:nvPr/>
        </p:nvSpPr>
        <p:spPr bwMode="auto">
          <a:xfrm>
            <a:off x="2056400" y="273200"/>
            <a:ext cx="6831051" cy="874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en-US" sz="5000" dirty="0"/>
              <a:t>2006 WHO Guidelines</a:t>
            </a:r>
          </a:p>
        </p:txBody>
      </p:sp>
      <p:grpSp>
        <p:nvGrpSpPr>
          <p:cNvPr id="35886" name="Group 46"/>
          <p:cNvGrpSpPr>
            <a:grpSpLocks/>
          </p:cNvGrpSpPr>
          <p:nvPr/>
        </p:nvGrpSpPr>
        <p:grpSpPr bwMode="auto">
          <a:xfrm>
            <a:off x="6521967" y="1436524"/>
            <a:ext cx="2808875" cy="1620770"/>
            <a:chOff x="3545" y="1019"/>
            <a:chExt cx="1513" cy="926"/>
          </a:xfrm>
        </p:grpSpPr>
        <p:sp>
          <p:nvSpPr>
            <p:cNvPr id="35875" name="Text Box 35"/>
            <p:cNvSpPr txBox="1">
              <a:spLocks noChangeArrowheads="1"/>
            </p:cNvSpPr>
            <p:nvPr/>
          </p:nvSpPr>
          <p:spPr bwMode="auto">
            <a:xfrm>
              <a:off x="3545" y="1019"/>
              <a:ext cx="1513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sz="2300" dirty="0" smtClean="0">
                  <a:sym typeface="Wingdings" pitchFamily="2" charset="2"/>
                </a:rPr>
                <a:t>Health-based targets </a:t>
              </a:r>
              <a:br>
                <a:rPr lang="en-US" sz="2300" dirty="0" smtClean="0">
                  <a:sym typeface="Wingdings" pitchFamily="2" charset="2"/>
                </a:rPr>
              </a:br>
              <a:r>
                <a:rPr lang="en-US" sz="2300" dirty="0" smtClean="0">
                  <a:sym typeface="Wingdings" pitchFamily="2" charset="2"/>
                </a:rPr>
                <a:t>(DALYs)</a:t>
              </a:r>
              <a:endParaRPr lang="en-US" sz="2300" dirty="0">
                <a:sym typeface="Wingdings" pitchFamily="2" charset="2"/>
              </a:endParaRPr>
            </a:p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endParaRPr lang="en-US" sz="2300" dirty="0"/>
            </a:p>
          </p:txBody>
        </p:sp>
        <p:sp>
          <p:nvSpPr>
            <p:cNvPr id="35885" name="Line 45"/>
            <p:cNvSpPr>
              <a:spLocks noChangeShapeType="1"/>
            </p:cNvSpPr>
            <p:nvPr/>
          </p:nvSpPr>
          <p:spPr bwMode="auto">
            <a:xfrm>
              <a:off x="4368" y="1657"/>
              <a:ext cx="0" cy="288"/>
            </a:xfrm>
            <a:prstGeom prst="line">
              <a:avLst/>
            </a:prstGeom>
            <a:noFill/>
            <a:ln w="76200">
              <a:solidFill>
                <a:srgbClr val="FE211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203393" y="5330753"/>
            <a:ext cx="10693400" cy="13321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1713" y="1353267"/>
            <a:ext cx="3009374" cy="1715744"/>
            <a:chOff x="551713" y="1353267"/>
            <a:chExt cx="3009374" cy="1715744"/>
          </a:xfrm>
        </p:grpSpPr>
        <p:sp>
          <p:nvSpPr>
            <p:cNvPr id="35874" name="Text Box 34"/>
            <p:cNvSpPr txBox="1">
              <a:spLocks noChangeArrowheads="1"/>
            </p:cNvSpPr>
            <p:nvPr/>
          </p:nvSpPr>
          <p:spPr bwMode="auto">
            <a:xfrm>
              <a:off x="551713" y="1353267"/>
              <a:ext cx="3009374" cy="1167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4306" tIns="52153" rIns="104306" bIns="52153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sz="2300" dirty="0" smtClean="0"/>
                <a:t>Irrigation </a:t>
              </a:r>
              <a:br>
                <a:rPr lang="en-US" sz="2300" dirty="0" smtClean="0"/>
              </a:br>
              <a:r>
                <a:rPr lang="en-US" sz="2300" dirty="0" smtClean="0"/>
                <a:t>water quality thresholds</a:t>
              </a:r>
              <a:endParaRPr lang="en-US" sz="2300" dirty="0"/>
            </a:p>
          </p:txBody>
        </p:sp>
        <p:sp>
          <p:nvSpPr>
            <p:cNvPr id="35" name="Line 45"/>
            <p:cNvSpPr>
              <a:spLocks noChangeShapeType="1"/>
            </p:cNvSpPr>
            <p:nvPr/>
          </p:nvSpPr>
          <p:spPr bwMode="auto">
            <a:xfrm>
              <a:off x="2054292" y="2564927"/>
              <a:ext cx="0" cy="504084"/>
            </a:xfrm>
            <a:prstGeom prst="line">
              <a:avLst/>
            </a:prstGeom>
            <a:noFill/>
            <a:ln w="76200">
              <a:solidFill>
                <a:srgbClr val="FE211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871611" y="5626442"/>
            <a:ext cx="9671299" cy="507457"/>
            <a:chOff x="-871611" y="5626442"/>
            <a:chExt cx="9671299" cy="507457"/>
          </a:xfrm>
        </p:grpSpPr>
        <p:grpSp>
          <p:nvGrpSpPr>
            <p:cNvPr id="5" name="Group 4"/>
            <p:cNvGrpSpPr/>
            <p:nvPr/>
          </p:nvGrpSpPr>
          <p:grpSpPr>
            <a:xfrm>
              <a:off x="-871611" y="5626442"/>
              <a:ext cx="9560847" cy="370390"/>
              <a:chOff x="-871611" y="5626442"/>
              <a:chExt cx="9560847" cy="37039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3008741" y="5626442"/>
                <a:ext cx="568049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Behaviour</a:t>
                </a:r>
                <a:r>
                  <a:rPr lang="en-US" sz="1600" dirty="0" smtClean="0"/>
                  <a:t> barriers</a:t>
                </a:r>
                <a:endParaRPr lang="es-BO" sz="16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-871611" y="5658278"/>
                <a:ext cx="568049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Technology barriers</a:t>
                </a:r>
                <a:endParaRPr lang="es-BO" sz="1600" dirty="0"/>
              </a:p>
            </p:txBody>
          </p:sp>
        </p:grpSp>
        <p:sp>
          <p:nvSpPr>
            <p:cNvPr id="6" name="Right Arrow 5"/>
            <p:cNvSpPr/>
            <p:nvPr/>
          </p:nvSpPr>
          <p:spPr bwMode="auto">
            <a:xfrm>
              <a:off x="1005398" y="5939794"/>
              <a:ext cx="7794290" cy="194105"/>
            </a:xfrm>
            <a:prstGeom prst="rightArrow">
              <a:avLst/>
            </a:prstGeom>
            <a:solidFill>
              <a:srgbClr val="C00000">
                <a:alpha val="3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BO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090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82" name="Group 42"/>
          <p:cNvGrpSpPr>
            <a:grpSpLocks/>
          </p:cNvGrpSpPr>
          <p:nvPr/>
        </p:nvGrpSpPr>
        <p:grpSpPr bwMode="auto">
          <a:xfrm>
            <a:off x="203393" y="1932323"/>
            <a:ext cx="10483617" cy="4580515"/>
            <a:chOff x="593" y="3000"/>
            <a:chExt cx="5647" cy="2617"/>
          </a:xfrm>
        </p:grpSpPr>
        <p:sp>
          <p:nvSpPr>
            <p:cNvPr id="35843" name="Rectangle 3"/>
            <p:cNvSpPr>
              <a:spLocks noChangeArrowheads="1"/>
            </p:cNvSpPr>
            <p:nvPr/>
          </p:nvSpPr>
          <p:spPr bwMode="auto">
            <a:xfrm>
              <a:off x="593" y="3000"/>
              <a:ext cx="5647" cy="25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91146" indent="-391146" eaLnBrk="0" hangingPunct="0">
                <a:spcBef>
                  <a:spcPct val="20000"/>
                </a:spcBef>
              </a:pPr>
              <a:endParaRPr lang="en-US" sz="3200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>
              <a:off x="1578" y="3336"/>
              <a:ext cx="0" cy="2178"/>
            </a:xfrm>
            <a:prstGeom prst="line">
              <a:avLst/>
            </a:prstGeom>
            <a:noFill/>
            <a:ln w="57150" cap="rnd">
              <a:solidFill>
                <a:schemeClr val="accent2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5" name="AutoShape 5"/>
            <p:cNvSpPr>
              <a:spLocks noChangeArrowheads="1"/>
            </p:cNvSpPr>
            <p:nvPr/>
          </p:nvSpPr>
          <p:spPr bwMode="auto">
            <a:xfrm>
              <a:off x="626" y="3624"/>
              <a:ext cx="902" cy="384"/>
            </a:xfrm>
            <a:prstGeom prst="homePlate">
              <a:avLst>
                <a:gd name="adj" fmla="val 58724"/>
              </a:avLst>
            </a:prstGeom>
            <a:solidFill>
              <a:srgbClr val="FFFF99"/>
            </a:solidFill>
            <a:ln w="28575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>
                  <a:cs typeface="Times New Roman" pitchFamily="18" charset="0"/>
                </a:rPr>
                <a:t>Wastewater </a:t>
              </a:r>
              <a:br>
                <a:rPr lang="en-GB" sz="1800">
                  <a:cs typeface="Times New Roman" pitchFamily="18" charset="0"/>
                </a:rPr>
              </a:br>
              <a:r>
                <a:rPr lang="en-GB" sz="1800">
                  <a:cs typeface="Times New Roman" pitchFamily="18" charset="0"/>
                </a:rPr>
                <a:t>generation</a:t>
              </a:r>
            </a:p>
          </p:txBody>
        </p:sp>
        <p:sp>
          <p:nvSpPr>
            <p:cNvPr id="35846" name="AutoShape 6"/>
            <p:cNvSpPr>
              <a:spLocks noChangeArrowheads="1"/>
            </p:cNvSpPr>
            <p:nvPr/>
          </p:nvSpPr>
          <p:spPr bwMode="auto">
            <a:xfrm>
              <a:off x="1779" y="3624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Farmer</a:t>
              </a:r>
              <a:r>
                <a:rPr lang="en-GB" sz="1800" dirty="0">
                  <a:cs typeface="Times New Roman" pitchFamily="18" charset="0"/>
                </a:rPr>
                <a:t>s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47" name="AutoShape 7"/>
            <p:cNvSpPr>
              <a:spLocks noChangeArrowheads="1"/>
            </p:cNvSpPr>
            <p:nvPr/>
          </p:nvSpPr>
          <p:spPr bwMode="auto">
            <a:xfrm>
              <a:off x="2832" y="3624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Traders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48" name="AutoShape 8"/>
            <p:cNvSpPr>
              <a:spLocks noChangeArrowheads="1"/>
            </p:cNvSpPr>
            <p:nvPr/>
          </p:nvSpPr>
          <p:spPr bwMode="auto">
            <a:xfrm>
              <a:off x="3884" y="3624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>
                  <a:cs typeface="Times New Roman" pitchFamily="18" charset="0"/>
                </a:rPr>
                <a:t>Kitchens</a:t>
              </a:r>
              <a:endParaRPr lang="de-DE" sz="1800">
                <a:cs typeface="Times New Roman" pitchFamily="18" charset="0"/>
              </a:endParaRPr>
            </a:p>
          </p:txBody>
        </p:sp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5037" y="3624"/>
              <a:ext cx="852" cy="384"/>
            </a:xfrm>
            <a:prstGeom prst="rect">
              <a:avLst/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Consumers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50" name="AutoShape 10"/>
            <p:cNvSpPr>
              <a:spLocks noChangeArrowheads="1"/>
            </p:cNvSpPr>
            <p:nvPr/>
          </p:nvSpPr>
          <p:spPr bwMode="auto">
            <a:xfrm>
              <a:off x="593" y="4129"/>
              <a:ext cx="902" cy="768"/>
            </a:xfrm>
            <a:prstGeom prst="flowChartPredefinedProcess">
              <a:avLst/>
            </a:prstGeom>
            <a:solidFill>
              <a:srgbClr val="99FF66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cs typeface="Times New Roman" pitchFamily="18" charset="0"/>
                </a:rPr>
                <a:t>Wastewater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treatment</a:t>
              </a:r>
            </a:p>
          </p:txBody>
        </p:sp>
        <p:sp>
          <p:nvSpPr>
            <p:cNvPr id="35851" name="AutoShape 11"/>
            <p:cNvSpPr>
              <a:spLocks noChangeArrowheads="1"/>
            </p:cNvSpPr>
            <p:nvPr/>
          </p:nvSpPr>
          <p:spPr bwMode="auto">
            <a:xfrm>
              <a:off x="1779" y="4056"/>
              <a:ext cx="802" cy="864"/>
            </a:xfrm>
            <a:prstGeom prst="flowChartMultidocument">
              <a:avLst/>
            </a:prstGeom>
            <a:solidFill>
              <a:srgbClr val="99FF66">
                <a:alpha val="50000"/>
              </a:srgb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cs typeface="Times New Roman" pitchFamily="18" charset="0"/>
                </a:rPr>
                <a:t>Safe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Irrigation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Practices</a:t>
              </a:r>
            </a:p>
          </p:txBody>
        </p:sp>
        <p:sp>
          <p:nvSpPr>
            <p:cNvPr id="35852" name="AutoShape 12"/>
            <p:cNvSpPr>
              <a:spLocks noChangeArrowheads="1"/>
            </p:cNvSpPr>
            <p:nvPr/>
          </p:nvSpPr>
          <p:spPr bwMode="auto">
            <a:xfrm>
              <a:off x="2832" y="4056"/>
              <a:ext cx="802" cy="841"/>
            </a:xfrm>
            <a:prstGeom prst="flowChartMultidocument">
              <a:avLst/>
            </a:prstGeom>
            <a:solidFill>
              <a:srgbClr val="99FF66">
                <a:alpha val="50000"/>
              </a:srgb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cs typeface="Times New Roman" pitchFamily="18" charset="0"/>
                </a:rPr>
                <a:t>Hygienic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Handling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Practices</a:t>
              </a:r>
            </a:p>
          </p:txBody>
        </p:sp>
        <p:sp>
          <p:nvSpPr>
            <p:cNvPr id="35853" name="AutoShape 13"/>
            <p:cNvSpPr>
              <a:spLocks noChangeArrowheads="1"/>
            </p:cNvSpPr>
            <p:nvPr/>
          </p:nvSpPr>
          <p:spPr bwMode="auto">
            <a:xfrm>
              <a:off x="3884" y="4056"/>
              <a:ext cx="802" cy="864"/>
            </a:xfrm>
            <a:prstGeom prst="flowChartMultidocument">
              <a:avLst/>
            </a:prstGeom>
            <a:solidFill>
              <a:srgbClr val="99FF66">
                <a:alpha val="50000"/>
              </a:srgb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cs typeface="Times New Roman" pitchFamily="18" charset="0"/>
                </a:rPr>
                <a:t>Safe food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 washing and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preparation </a:t>
              </a:r>
            </a:p>
          </p:txBody>
        </p:sp>
        <p:sp>
          <p:nvSpPr>
            <p:cNvPr id="35854" name="AutoShape 14"/>
            <p:cNvSpPr>
              <a:spLocks noChangeArrowheads="1"/>
            </p:cNvSpPr>
            <p:nvPr/>
          </p:nvSpPr>
          <p:spPr bwMode="auto">
            <a:xfrm>
              <a:off x="1796" y="5016"/>
              <a:ext cx="2957" cy="576"/>
            </a:xfrm>
            <a:prstGeom prst="flowChartMultidocument">
              <a:avLst/>
            </a:prstGeom>
            <a:solidFill>
              <a:srgbClr val="99FF66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en-US" sz="1600">
                <a:cs typeface="Times New Roman" pitchFamily="18" charset="0"/>
              </a:endParaRPr>
            </a:p>
          </p:txBody>
        </p:sp>
        <p:sp>
          <p:nvSpPr>
            <p:cNvPr id="35855" name="AutoShape 15"/>
            <p:cNvSpPr>
              <a:spLocks noChangeArrowheads="1"/>
            </p:cNvSpPr>
            <p:nvPr/>
          </p:nvSpPr>
          <p:spPr bwMode="auto">
            <a:xfrm>
              <a:off x="4987" y="4104"/>
              <a:ext cx="952" cy="768"/>
            </a:xfrm>
            <a:prstGeom prst="flowChartPredefinedProcess">
              <a:avLst/>
            </a:prstGeom>
            <a:solidFill>
              <a:srgbClr val="96CCEE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cs typeface="Times New Roman" pitchFamily="18" charset="0"/>
                </a:rPr>
                <a:t>Awareness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creation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to create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demand for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safe produce</a:t>
              </a:r>
            </a:p>
          </p:txBody>
        </p:sp>
        <p:sp>
          <p:nvSpPr>
            <p:cNvPr id="35856" name="Text Box 16"/>
            <p:cNvSpPr txBox="1">
              <a:spLocks noChangeArrowheads="1"/>
            </p:cNvSpPr>
            <p:nvPr/>
          </p:nvSpPr>
          <p:spPr bwMode="auto">
            <a:xfrm>
              <a:off x="1946" y="5184"/>
              <a:ext cx="2857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cs typeface="Times New Roman" pitchFamily="18" charset="0"/>
                </a:rPr>
                <a:t>Facilitating behaviour change via education,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financial &amp; non-financial incentives, and </a:t>
              </a:r>
            </a:p>
            <a:p>
              <a:pPr>
                <a:lnSpc>
                  <a:spcPct val="90000"/>
                </a:lnSpc>
              </a:pPr>
              <a:r>
                <a:rPr lang="en-GB" sz="1600" dirty="0">
                  <a:cs typeface="Times New Roman" pitchFamily="18" charset="0"/>
                </a:rPr>
                <a:t>regular inspections</a:t>
              </a:r>
              <a:endParaRPr lang="en-US" sz="1600" dirty="0">
                <a:cs typeface="Times New Roman" pitchFamily="18" charset="0"/>
              </a:endParaRPr>
            </a:p>
          </p:txBody>
        </p:sp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>
              <a:off x="2698" y="3480"/>
              <a:ext cx="0" cy="14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dash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>
              <a:off x="3751" y="3501"/>
              <a:ext cx="0" cy="14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>
              <a:off x="4828" y="3496"/>
              <a:ext cx="0" cy="14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5881" name="Group 41"/>
          <p:cNvGrpSpPr>
            <a:grpSpLocks/>
          </p:cNvGrpSpPr>
          <p:nvPr/>
        </p:nvGrpSpPr>
        <p:grpSpPr bwMode="auto">
          <a:xfrm>
            <a:off x="234953" y="2781817"/>
            <a:ext cx="9800427" cy="2520421"/>
            <a:chOff x="161" y="1776"/>
            <a:chExt cx="5279" cy="1440"/>
          </a:xfrm>
        </p:grpSpPr>
        <p:sp>
          <p:nvSpPr>
            <p:cNvPr id="35863" name="AutoShape 23"/>
            <p:cNvSpPr>
              <a:spLocks noChangeArrowheads="1"/>
            </p:cNvSpPr>
            <p:nvPr/>
          </p:nvSpPr>
          <p:spPr bwMode="auto">
            <a:xfrm>
              <a:off x="163" y="1933"/>
              <a:ext cx="864" cy="384"/>
            </a:xfrm>
            <a:prstGeom prst="homePlate">
              <a:avLst>
                <a:gd name="adj" fmla="val 56250"/>
              </a:avLst>
            </a:prstGeom>
            <a:solidFill>
              <a:srgbClr val="FFFF99"/>
            </a:solidFill>
            <a:ln w="28575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>
                  <a:cs typeface="Times New Roman" pitchFamily="18" charset="0"/>
                </a:rPr>
                <a:t>Wastewater </a:t>
              </a:r>
              <a:br>
                <a:rPr lang="en-GB" sz="1800" dirty="0">
                  <a:cs typeface="Times New Roman" pitchFamily="18" charset="0"/>
                </a:rPr>
              </a:br>
              <a:r>
                <a:rPr lang="en-GB" sz="1800" dirty="0">
                  <a:cs typeface="Times New Roman" pitchFamily="18" charset="0"/>
                </a:rPr>
                <a:t>generation</a:t>
              </a:r>
            </a:p>
          </p:txBody>
        </p:sp>
        <p:sp>
          <p:nvSpPr>
            <p:cNvPr id="35864" name="AutoShape 24"/>
            <p:cNvSpPr>
              <a:spLocks noChangeArrowheads="1"/>
            </p:cNvSpPr>
            <p:nvPr/>
          </p:nvSpPr>
          <p:spPr bwMode="auto">
            <a:xfrm>
              <a:off x="161" y="2416"/>
              <a:ext cx="864" cy="768"/>
            </a:xfrm>
            <a:prstGeom prst="flowChartPredefinedProcess">
              <a:avLst/>
            </a:prstGeom>
            <a:solidFill>
              <a:srgbClr val="99FF66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cs typeface="Times New Roman" pitchFamily="18" charset="0"/>
                </a:rPr>
                <a:t>Wastewater </a:t>
              </a:r>
              <a:br>
                <a:rPr lang="en-GB" sz="1600" dirty="0">
                  <a:cs typeface="Times New Roman" pitchFamily="18" charset="0"/>
                </a:rPr>
              </a:br>
              <a:r>
                <a:rPr lang="en-GB" sz="1600" dirty="0">
                  <a:cs typeface="Times New Roman" pitchFamily="18" charset="0"/>
                </a:rPr>
                <a:t>treatment</a:t>
              </a:r>
            </a:p>
          </p:txBody>
        </p:sp>
        <p:sp>
          <p:nvSpPr>
            <p:cNvPr id="35867" name="Line 27"/>
            <p:cNvSpPr>
              <a:spLocks noChangeShapeType="1"/>
            </p:cNvSpPr>
            <p:nvPr/>
          </p:nvSpPr>
          <p:spPr bwMode="auto">
            <a:xfrm>
              <a:off x="1144" y="1776"/>
              <a:ext cx="0" cy="14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77" name="AutoShape 37"/>
            <p:cNvSpPr>
              <a:spLocks noChangeArrowheads="1"/>
            </p:cNvSpPr>
            <p:nvPr/>
          </p:nvSpPr>
          <p:spPr bwMode="auto">
            <a:xfrm>
              <a:off x="1330" y="1909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Farmer</a:t>
              </a:r>
              <a:r>
                <a:rPr lang="en-GB" sz="1800" dirty="0">
                  <a:cs typeface="Times New Roman" pitchFamily="18" charset="0"/>
                </a:rPr>
                <a:t>s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78" name="AutoShape 38"/>
            <p:cNvSpPr>
              <a:spLocks noChangeArrowheads="1"/>
            </p:cNvSpPr>
            <p:nvPr/>
          </p:nvSpPr>
          <p:spPr bwMode="auto">
            <a:xfrm>
              <a:off x="2400" y="1909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Traders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79" name="AutoShape 39"/>
            <p:cNvSpPr>
              <a:spLocks noChangeArrowheads="1"/>
            </p:cNvSpPr>
            <p:nvPr/>
          </p:nvSpPr>
          <p:spPr bwMode="auto">
            <a:xfrm>
              <a:off x="3472" y="1895"/>
              <a:ext cx="852" cy="384"/>
            </a:xfrm>
            <a:prstGeom prst="homePlate">
              <a:avLst>
                <a:gd name="adj" fmla="val 55469"/>
              </a:avLst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Kitchens</a:t>
              </a:r>
              <a:r>
                <a:rPr lang="en-GB" sz="1100" dirty="0" smtClean="0">
                  <a:cs typeface="Times New Roman" pitchFamily="18" charset="0"/>
                </a:rPr>
                <a:t> </a:t>
              </a:r>
              <a:endParaRPr lang="de-DE" sz="1800" dirty="0">
                <a:cs typeface="Times New Roman" pitchFamily="18" charset="0"/>
              </a:endParaRPr>
            </a:p>
          </p:txBody>
        </p:sp>
        <p:sp>
          <p:nvSpPr>
            <p:cNvPr id="35880" name="Rectangle 40"/>
            <p:cNvSpPr>
              <a:spLocks noChangeArrowheads="1"/>
            </p:cNvSpPr>
            <p:nvPr/>
          </p:nvSpPr>
          <p:spPr bwMode="auto">
            <a:xfrm>
              <a:off x="4588" y="1895"/>
              <a:ext cx="852" cy="384"/>
            </a:xfrm>
            <a:prstGeom prst="rect">
              <a:avLst/>
            </a:prstGeom>
            <a:solidFill>
              <a:srgbClr val="FFFF99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en-GB" sz="1800" dirty="0" smtClean="0">
                  <a:cs typeface="Times New Roman" pitchFamily="18" charset="0"/>
                </a:rPr>
                <a:t>Consumers</a:t>
              </a:r>
              <a:endParaRPr lang="de-DE" sz="1800" dirty="0">
                <a:cs typeface="Times New Roman" pitchFamily="18" charset="0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968637" y="273200"/>
            <a:ext cx="6831051" cy="87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en-US" sz="5000" dirty="0"/>
              <a:t>1989 WHO Guidelines</a:t>
            </a:r>
          </a:p>
        </p:txBody>
      </p:sp>
      <p:sp>
        <p:nvSpPr>
          <p:cNvPr id="35884" name="Text Box 44"/>
          <p:cNvSpPr txBox="1">
            <a:spLocks noChangeArrowheads="1"/>
          </p:cNvSpPr>
          <p:nvPr/>
        </p:nvSpPr>
        <p:spPr bwMode="auto">
          <a:xfrm>
            <a:off x="2056400" y="273200"/>
            <a:ext cx="6831051" cy="874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>
            <a:spAutoFit/>
          </a:bodyPr>
          <a:lstStyle/>
          <a:p>
            <a:r>
              <a:rPr lang="en-US" sz="5000" dirty="0"/>
              <a:t>2006 WHO Guidelines</a:t>
            </a:r>
          </a:p>
        </p:txBody>
      </p:sp>
      <p:grpSp>
        <p:nvGrpSpPr>
          <p:cNvPr id="35886" name="Group 46"/>
          <p:cNvGrpSpPr>
            <a:grpSpLocks/>
          </p:cNvGrpSpPr>
          <p:nvPr/>
        </p:nvGrpSpPr>
        <p:grpSpPr bwMode="auto">
          <a:xfrm>
            <a:off x="6521967" y="1436524"/>
            <a:ext cx="2808875" cy="1620770"/>
            <a:chOff x="3545" y="1019"/>
            <a:chExt cx="1513" cy="926"/>
          </a:xfrm>
        </p:grpSpPr>
        <p:sp>
          <p:nvSpPr>
            <p:cNvPr id="35875" name="Text Box 35"/>
            <p:cNvSpPr txBox="1">
              <a:spLocks noChangeArrowheads="1"/>
            </p:cNvSpPr>
            <p:nvPr/>
          </p:nvSpPr>
          <p:spPr bwMode="auto">
            <a:xfrm>
              <a:off x="3545" y="1019"/>
              <a:ext cx="1513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sz="2300" dirty="0" smtClean="0">
                  <a:sym typeface="Wingdings" pitchFamily="2" charset="2"/>
                </a:rPr>
                <a:t>Health-based targets </a:t>
              </a:r>
              <a:br>
                <a:rPr lang="en-US" sz="2300" dirty="0" smtClean="0">
                  <a:sym typeface="Wingdings" pitchFamily="2" charset="2"/>
                </a:rPr>
              </a:br>
              <a:r>
                <a:rPr lang="en-US" sz="2300" dirty="0" smtClean="0">
                  <a:sym typeface="Wingdings" pitchFamily="2" charset="2"/>
                </a:rPr>
                <a:t>(DALYs)</a:t>
              </a:r>
              <a:endParaRPr lang="en-US" sz="2300" dirty="0">
                <a:sym typeface="Wingdings" pitchFamily="2" charset="2"/>
              </a:endParaRPr>
            </a:p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endParaRPr lang="en-US" sz="2300" dirty="0"/>
            </a:p>
          </p:txBody>
        </p:sp>
        <p:sp>
          <p:nvSpPr>
            <p:cNvPr id="35885" name="Line 45"/>
            <p:cNvSpPr>
              <a:spLocks noChangeShapeType="1"/>
            </p:cNvSpPr>
            <p:nvPr/>
          </p:nvSpPr>
          <p:spPr bwMode="auto">
            <a:xfrm>
              <a:off x="4368" y="1657"/>
              <a:ext cx="0" cy="288"/>
            </a:xfrm>
            <a:prstGeom prst="line">
              <a:avLst/>
            </a:prstGeom>
            <a:noFill/>
            <a:ln w="76200">
              <a:solidFill>
                <a:srgbClr val="FE211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203393" y="5330753"/>
            <a:ext cx="10693400" cy="13321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1713" y="1353267"/>
            <a:ext cx="3009374" cy="1715744"/>
            <a:chOff x="551713" y="1353267"/>
            <a:chExt cx="3009374" cy="1715744"/>
          </a:xfrm>
        </p:grpSpPr>
        <p:sp>
          <p:nvSpPr>
            <p:cNvPr id="35874" name="Text Box 34"/>
            <p:cNvSpPr txBox="1">
              <a:spLocks noChangeArrowheads="1"/>
            </p:cNvSpPr>
            <p:nvPr/>
          </p:nvSpPr>
          <p:spPr bwMode="auto">
            <a:xfrm>
              <a:off x="551713" y="1353267"/>
              <a:ext cx="3009374" cy="1167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4306" tIns="52153" rIns="104306" bIns="52153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sz="2300" dirty="0" smtClean="0"/>
                <a:t>Irrigation </a:t>
              </a:r>
              <a:br>
                <a:rPr lang="en-US" sz="2300" dirty="0" smtClean="0"/>
              </a:br>
              <a:r>
                <a:rPr lang="en-US" sz="2300" dirty="0" smtClean="0"/>
                <a:t>water quality thresholds</a:t>
              </a:r>
              <a:endParaRPr lang="en-US" sz="2300" dirty="0"/>
            </a:p>
          </p:txBody>
        </p:sp>
        <p:sp>
          <p:nvSpPr>
            <p:cNvPr id="35" name="Line 45"/>
            <p:cNvSpPr>
              <a:spLocks noChangeShapeType="1"/>
            </p:cNvSpPr>
            <p:nvPr/>
          </p:nvSpPr>
          <p:spPr bwMode="auto">
            <a:xfrm>
              <a:off x="2054292" y="2564927"/>
              <a:ext cx="0" cy="504084"/>
            </a:xfrm>
            <a:prstGeom prst="line">
              <a:avLst/>
            </a:prstGeom>
            <a:noFill/>
            <a:ln w="76200">
              <a:solidFill>
                <a:srgbClr val="FE211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39928" y="5593894"/>
            <a:ext cx="9683301" cy="1077218"/>
            <a:chOff x="339928" y="5593894"/>
            <a:chExt cx="9683301" cy="1077218"/>
          </a:xfrm>
        </p:grpSpPr>
        <p:sp>
          <p:nvSpPr>
            <p:cNvPr id="43" name="TextBox 42"/>
            <p:cNvSpPr txBox="1"/>
            <p:nvPr/>
          </p:nvSpPr>
          <p:spPr>
            <a:xfrm>
              <a:off x="363052" y="5593894"/>
              <a:ext cx="15148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Wastewater treatment operators</a:t>
              </a:r>
              <a:endParaRPr lang="es-BO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9928" y="6332558"/>
              <a:ext cx="96833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INSTITUTIONS INVOLVED IN ENSURING SAFETY</a:t>
              </a:r>
              <a:endParaRPr lang="es-BO" sz="16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79204" y="5701294"/>
            <a:ext cx="6865311" cy="307779"/>
            <a:chOff x="2379204" y="5701294"/>
            <a:chExt cx="6865311" cy="307779"/>
          </a:xfrm>
        </p:grpSpPr>
        <p:sp>
          <p:nvSpPr>
            <p:cNvPr id="46" name="TextBox 45"/>
            <p:cNvSpPr txBox="1"/>
            <p:nvPr/>
          </p:nvSpPr>
          <p:spPr>
            <a:xfrm>
              <a:off x="2379204" y="5701296"/>
              <a:ext cx="15148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Agriculture</a:t>
              </a:r>
              <a:endParaRPr lang="es-BO" sz="1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943295" y="5701295"/>
              <a:ext cx="15148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Environment</a:t>
              </a:r>
              <a:endParaRPr lang="es-BO" sz="1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36800" y="5701296"/>
              <a:ext cx="15148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Urban planning</a:t>
              </a:r>
              <a:endParaRPr lang="es-BO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729617" y="5701294"/>
              <a:ext cx="15148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Health</a:t>
              </a:r>
              <a:endParaRPr lang="es-BO" sz="1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56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Has anyone heard of DALYs?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 descr="http://upload.wikimedia.org/wikipedia/commons/b/b5/DALY_disability_affected_life_year_infographic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26" b="6628"/>
          <a:stretch/>
        </p:blipFill>
        <p:spPr bwMode="auto">
          <a:xfrm>
            <a:off x="504497" y="1481958"/>
            <a:ext cx="9794845" cy="5092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8150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Why health based targets (DALYs)?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7461" y="2286537"/>
            <a:ext cx="8671035" cy="3093154"/>
          </a:xfrm>
          <a:prstGeom prst="rect">
            <a:avLst/>
          </a:prstGeom>
          <a:solidFill>
            <a:srgbClr val="1E7FB8"/>
          </a:solidFill>
        </p:spPr>
        <p:txBody>
          <a:bodyPr wrap="square" rtlCol="0">
            <a:spAutoFit/>
          </a:bodyPr>
          <a:lstStyle/>
          <a:p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"The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judgement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safety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matter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society has a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play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fr-CH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The final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judgement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whether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benefits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of a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target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justifies the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cost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country to </a:t>
            </a:r>
            <a:r>
              <a:rPr lang="fr-CH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decide</a:t>
            </a:r>
            <a:r>
              <a:rPr lang="fr-CH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en-US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82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70" y="1066599"/>
            <a:ext cx="8071423" cy="440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Rounded Rectangle 6"/>
          <p:cNvSpPr/>
          <p:nvPr/>
        </p:nvSpPr>
        <p:spPr bwMode="auto">
          <a:xfrm>
            <a:off x="740979" y="861645"/>
            <a:ext cx="3894083" cy="4813939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24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Why health based targets (DALYs)?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5476" y="2886701"/>
            <a:ext cx="867103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2006 guidelines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adopts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fr-CH" i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-6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DALYs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equivalant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1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excess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case of cancer per 100,000 people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exposed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wastewater</a:t>
            </a:r>
            <a:endPara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82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Why health based targets (DALYs)?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1144" y="2586619"/>
            <a:ext cx="867103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Countries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choose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fr-CH" i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-4 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or 10 </a:t>
            </a:r>
            <a:r>
              <a:rPr lang="fr-CH" i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-5 </a:t>
            </a:r>
            <a:r>
              <a:rPr lang="fr-CH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DALYs</a:t>
            </a:r>
            <a:r>
              <a:rPr lang="fr-CH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disease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burden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high and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WASH intervention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fr-CH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more effective </a:t>
            </a:r>
            <a:endPara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82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300"/>
            <a:ext cx="10693400" cy="13652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How can we reach that target?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853" y="2093521"/>
            <a:ext cx="9614887" cy="499909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68" t="14636" r="16150" b="22989"/>
          <a:stretch/>
        </p:blipFill>
        <p:spPr bwMode="auto">
          <a:xfrm>
            <a:off x="483474" y="1888569"/>
            <a:ext cx="7441325" cy="447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99327" y="2237375"/>
            <a:ext cx="9676526" cy="1323439"/>
            <a:chOff x="764626" y="1751937"/>
            <a:chExt cx="9676526" cy="1323439"/>
          </a:xfrm>
        </p:grpSpPr>
        <p:grpSp>
          <p:nvGrpSpPr>
            <p:cNvPr id="13" name="Group 12"/>
            <p:cNvGrpSpPr/>
            <p:nvPr/>
          </p:nvGrpSpPr>
          <p:grpSpPr>
            <a:xfrm>
              <a:off x="764626" y="1820694"/>
              <a:ext cx="7133898" cy="1091329"/>
              <a:chOff x="764627" y="1931272"/>
              <a:chExt cx="6471746" cy="835573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>
                <a:off x="1174532" y="2380591"/>
                <a:ext cx="6061841" cy="0"/>
              </a:xfrm>
              <a:prstGeom prst="line">
                <a:avLst/>
              </a:prstGeom>
              <a:solidFill>
                <a:schemeClr val="accent1"/>
              </a:solidFill>
              <a:ln w="381000" cap="flat" cmpd="sng" algn="ctr">
                <a:solidFill>
                  <a:srgbClr val="92D050">
                    <a:alpha val="4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Isosceles Triangle 11"/>
              <p:cNvSpPr/>
              <p:nvPr/>
            </p:nvSpPr>
            <p:spPr bwMode="auto">
              <a:xfrm rot="16200000">
                <a:off x="551793" y="2144106"/>
                <a:ext cx="835573" cy="409905"/>
              </a:xfrm>
              <a:prstGeom prst="triangle">
                <a:avLst/>
              </a:prstGeom>
              <a:solidFill>
                <a:srgbClr val="92D050">
                  <a:alpha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898524" y="1751937"/>
              <a:ext cx="25426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2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Aiming</a:t>
              </a:r>
              <a:r>
                <a:rPr lang="fr-C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for total of 6-7 log </a:t>
              </a:r>
              <a:r>
                <a:rPr lang="fr-CH" sz="2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reductions</a:t>
              </a:r>
              <a:r>
                <a:rPr lang="fr-C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by </a:t>
              </a:r>
              <a:r>
                <a:rPr lang="fr-CH" sz="2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adding</a:t>
              </a:r>
              <a:r>
                <a:rPr lang="fr-C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fr-CH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up multiple </a:t>
              </a:r>
              <a:r>
                <a:rPr lang="fr-CH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barriers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45932" y="3914002"/>
            <a:ext cx="425668" cy="1623849"/>
            <a:chOff x="930166" y="3428564"/>
            <a:chExt cx="425668" cy="1623849"/>
          </a:xfrm>
        </p:grpSpPr>
        <p:sp>
          <p:nvSpPr>
            <p:cNvPr id="5" name="Rectangle 4"/>
            <p:cNvSpPr/>
            <p:nvPr/>
          </p:nvSpPr>
          <p:spPr bwMode="auto">
            <a:xfrm>
              <a:off x="930166" y="3428564"/>
              <a:ext cx="425668" cy="1623849"/>
            </a:xfrm>
            <a:prstGeom prst="rect">
              <a:avLst/>
            </a:prstGeom>
            <a:solidFill>
              <a:srgbClr val="4189D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465083" y="4071211"/>
              <a:ext cx="1355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fr-CH" sz="1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reatment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5932" y="2998727"/>
            <a:ext cx="425668" cy="962133"/>
            <a:chOff x="930166" y="2513289"/>
            <a:chExt cx="425668" cy="962133"/>
          </a:xfrm>
        </p:grpSpPr>
        <p:sp>
          <p:nvSpPr>
            <p:cNvPr id="18" name="Rectangle 17"/>
            <p:cNvSpPr/>
            <p:nvPr/>
          </p:nvSpPr>
          <p:spPr bwMode="auto">
            <a:xfrm>
              <a:off x="930166" y="2616639"/>
              <a:ext cx="425668" cy="8119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686112" y="2825079"/>
              <a:ext cx="962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Die-off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48493" y="2696114"/>
            <a:ext cx="967170" cy="405963"/>
            <a:chOff x="832727" y="2210676"/>
            <a:chExt cx="967170" cy="40596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930166" y="2210676"/>
              <a:ext cx="425668" cy="405963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2727" y="2259768"/>
              <a:ext cx="967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Wash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4719" y="2696114"/>
            <a:ext cx="8585347" cy="3054532"/>
            <a:chOff x="1728953" y="2210676"/>
            <a:chExt cx="8585347" cy="3054532"/>
          </a:xfrm>
        </p:grpSpPr>
        <p:grpSp>
          <p:nvGrpSpPr>
            <p:cNvPr id="30" name="Group 29"/>
            <p:cNvGrpSpPr/>
            <p:nvPr/>
          </p:nvGrpSpPr>
          <p:grpSpPr>
            <a:xfrm>
              <a:off x="1728953" y="2210676"/>
              <a:ext cx="5307723" cy="2841737"/>
              <a:chOff x="1728953" y="2210676"/>
              <a:chExt cx="5307723" cy="2841737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1728953" y="3846787"/>
                <a:ext cx="425668" cy="1205626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2548759" y="4240488"/>
                <a:ext cx="425668" cy="811925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379077" y="3428564"/>
                <a:ext cx="425668" cy="1623849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4188371" y="2210676"/>
                <a:ext cx="425668" cy="2841737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950373" y="3416522"/>
                <a:ext cx="425668" cy="1623849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812221" y="3846787"/>
                <a:ext cx="425668" cy="1205625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6611008" y="4545288"/>
                <a:ext cx="425668" cy="507124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7863246" y="3633992"/>
              <a:ext cx="245105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2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Different</a:t>
              </a:r>
              <a:r>
                <a:rPr lang="fr-C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fr-CH" sz="2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levels</a:t>
              </a:r>
              <a:r>
                <a:rPr lang="fr-C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br>
                <a:rPr lang="fr-C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fr-C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of </a:t>
              </a:r>
              <a:r>
                <a:rPr lang="fr-CH" sz="2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treatment</a:t>
              </a:r>
              <a:r>
                <a:rPr lang="fr-C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fr-CH" sz="2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depending</a:t>
              </a:r>
              <a:r>
                <a:rPr lang="fr-C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on use and post </a:t>
              </a:r>
              <a:r>
                <a:rPr lang="fr-CH" sz="2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treatment</a:t>
              </a:r>
              <a:r>
                <a:rPr lang="fr-C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fr-CH" sz="2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barriers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6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853" y="2093521"/>
            <a:ext cx="9614887" cy="42724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568" t="14636" r="16150" b="22989"/>
          <a:stretch/>
        </p:blipFill>
        <p:spPr bwMode="auto">
          <a:xfrm>
            <a:off x="99848" y="1888569"/>
            <a:ext cx="7441325" cy="447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63821" y="2711880"/>
            <a:ext cx="6099736" cy="2841737"/>
            <a:chOff x="563821" y="2711880"/>
            <a:chExt cx="6099736" cy="2841737"/>
          </a:xfrm>
        </p:grpSpPr>
        <p:grpSp>
          <p:nvGrpSpPr>
            <p:cNvPr id="22" name="Group 21"/>
            <p:cNvGrpSpPr/>
            <p:nvPr/>
          </p:nvGrpSpPr>
          <p:grpSpPr>
            <a:xfrm>
              <a:off x="563821" y="3929768"/>
              <a:ext cx="425668" cy="1623849"/>
              <a:chOff x="930166" y="3428564"/>
              <a:chExt cx="425668" cy="1623849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930166" y="3428564"/>
                <a:ext cx="425668" cy="1623849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6200000">
                <a:off x="465083" y="4071211"/>
                <a:ext cx="13558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6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T</a:t>
                </a:r>
                <a:r>
                  <a:rPr lang="fr-CH" sz="16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reatment</a:t>
                </a:r>
                <a:endPara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355834" y="2711880"/>
              <a:ext cx="5307723" cy="2841737"/>
              <a:chOff x="1728953" y="2210676"/>
              <a:chExt cx="5307723" cy="2841737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1728953" y="3846787"/>
                <a:ext cx="425668" cy="1205626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2548759" y="4240488"/>
                <a:ext cx="425668" cy="811925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379077" y="3428564"/>
                <a:ext cx="425668" cy="1623849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4188371" y="2210676"/>
                <a:ext cx="425668" cy="2841737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950373" y="3416522"/>
                <a:ext cx="425668" cy="1623849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812221" y="3846787"/>
                <a:ext cx="425668" cy="1205625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6611008" y="4545288"/>
                <a:ext cx="425668" cy="507124"/>
              </a:xfrm>
              <a:prstGeom prst="rect">
                <a:avLst/>
              </a:prstGeom>
              <a:solidFill>
                <a:srgbClr val="4189D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900" b="1" i="0" u="none" strike="noStrike" cap="none" normalizeH="0" baseline="0" smtClean="0">
                  <a:ln>
                    <a:noFill/>
                  </a:ln>
                  <a:solidFill>
                    <a:srgbClr val="000066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93400" cy="13652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Are effluent guideline values included?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2415669"/>
            <a:ext cx="7015655" cy="2603022"/>
            <a:chOff x="0" y="2415669"/>
            <a:chExt cx="7015655" cy="2603022"/>
          </a:xfrm>
        </p:grpSpPr>
        <p:sp>
          <p:nvSpPr>
            <p:cNvPr id="8" name="TextBox 7"/>
            <p:cNvSpPr txBox="1"/>
            <p:nvPr/>
          </p:nvSpPr>
          <p:spPr>
            <a:xfrm>
              <a:off x="0" y="3434360"/>
              <a:ext cx="1367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≤1,000 </a:t>
              </a:r>
              <a:r>
                <a:rPr lang="en-US" sz="1200" b="0" dirty="0" err="1" smtClean="0">
                  <a:solidFill>
                    <a:srgbClr val="C00000"/>
                  </a:solidFill>
                </a:rPr>
                <a:t>e.coli</a:t>
              </a:r>
              <a:r>
                <a:rPr lang="en-US" sz="1200" b="0" dirty="0" smtClean="0">
                  <a:solidFill>
                    <a:srgbClr val="C00000"/>
                  </a:solidFill>
                </a:rPr>
                <a:t>/100ml</a:t>
              </a:r>
              <a:endParaRPr lang="en-US" sz="1200" b="0" dirty="0">
                <a:solidFill>
                  <a:srgbClr val="C0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8453" y="4037297"/>
              <a:ext cx="1166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≤</a:t>
              </a:r>
              <a:r>
                <a:rPr lang="en-US" sz="1200" b="0" dirty="0" smtClean="0">
                  <a:solidFill>
                    <a:srgbClr val="C00000"/>
                  </a:solidFill>
                </a:rPr>
                <a:t>10,000</a:t>
              </a:r>
              <a:endParaRPr lang="en-US" sz="1200" b="0" dirty="0">
                <a:solidFill>
                  <a:srgbClr val="C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39308" y="4441401"/>
              <a:ext cx="1166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≤</a:t>
              </a:r>
              <a:r>
                <a:rPr lang="en-US" sz="1200" b="0" dirty="0" smtClean="0">
                  <a:solidFill>
                    <a:srgbClr val="C00000"/>
                  </a:solidFill>
                </a:rPr>
                <a:t>100,000</a:t>
              </a:r>
              <a:endParaRPr lang="en-US" sz="1200" b="0" dirty="0">
                <a:solidFill>
                  <a:srgbClr val="C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35467" y="3619026"/>
              <a:ext cx="1166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≤</a:t>
              </a:r>
              <a:r>
                <a:rPr lang="en-US" sz="1200" b="0" dirty="0" smtClean="0">
                  <a:solidFill>
                    <a:srgbClr val="C00000"/>
                  </a:solidFill>
                </a:rPr>
                <a:t>1,000</a:t>
              </a:r>
              <a:endParaRPr lang="en-US" sz="1200" b="0" dirty="0">
                <a:solidFill>
                  <a:srgbClr val="C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0604" y="2415669"/>
              <a:ext cx="1166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≤1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06763" y="3619026"/>
              <a:ext cx="1166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≤</a:t>
              </a:r>
              <a:r>
                <a:rPr lang="en-US" sz="1200" b="0" dirty="0" smtClean="0">
                  <a:solidFill>
                    <a:srgbClr val="C00000"/>
                  </a:solidFill>
                </a:rPr>
                <a:t>1,000</a:t>
              </a:r>
              <a:endParaRPr lang="en-US" sz="1200" b="0" dirty="0">
                <a:solidFill>
                  <a:srgbClr val="C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8611" y="4057573"/>
              <a:ext cx="1166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≤</a:t>
              </a:r>
              <a:r>
                <a:rPr lang="en-US" sz="1200" b="0" dirty="0" smtClean="0">
                  <a:solidFill>
                    <a:srgbClr val="C00000"/>
                  </a:solidFill>
                </a:rPr>
                <a:t>10,000</a:t>
              </a:r>
              <a:endParaRPr lang="en-US" sz="1200" b="0" dirty="0">
                <a:solidFill>
                  <a:srgbClr val="C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849005" y="4741692"/>
              <a:ext cx="1166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≤</a:t>
              </a:r>
              <a:r>
                <a:rPr lang="en-US" sz="1200" b="0" dirty="0" smtClean="0">
                  <a:solidFill>
                    <a:srgbClr val="C00000"/>
                  </a:solidFill>
                </a:rPr>
                <a:t>100,000</a:t>
              </a:r>
              <a:endParaRPr lang="en-US" sz="1200" b="0" dirty="0">
                <a:solidFill>
                  <a:srgbClr val="C00000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141780" y="2024900"/>
            <a:ext cx="36777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2000" dirty="0"/>
          </a:p>
          <a:p>
            <a:r>
              <a:rPr lang="fr-CH" sz="2000" dirty="0" smtClean="0"/>
              <a:t>In </a:t>
            </a:r>
            <a:r>
              <a:rPr lang="fr-CH" sz="2000" dirty="0" err="1" smtClean="0"/>
              <a:t>summary</a:t>
            </a:r>
            <a:r>
              <a:rPr lang="fr-CH" sz="2000" dirty="0" smtClean="0"/>
              <a:t>:</a:t>
            </a:r>
          </a:p>
          <a:p>
            <a:endParaRPr lang="fr-CH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≤1,000 </a:t>
            </a:r>
            <a:r>
              <a:rPr lang="en-US" sz="2000" dirty="0" err="1" smtClean="0"/>
              <a:t>e.coli</a:t>
            </a:r>
            <a:r>
              <a:rPr lang="en-US" sz="2000" dirty="0" smtClean="0"/>
              <a:t>/100ml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≤</a:t>
            </a:r>
            <a:r>
              <a:rPr lang="en-US" sz="2000" dirty="0" smtClean="0"/>
              <a:t>1 helminth egg per </a:t>
            </a:r>
            <a:r>
              <a:rPr lang="en-US" sz="2000" dirty="0" err="1" smtClean="0"/>
              <a:t>litre</a:t>
            </a: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r-CH" sz="2000" dirty="0" err="1" smtClean="0"/>
              <a:t>Chemical</a:t>
            </a:r>
            <a:r>
              <a:rPr lang="fr-CH" sz="2000" dirty="0" smtClean="0"/>
              <a:t> </a:t>
            </a:r>
            <a:r>
              <a:rPr lang="fr-CH" sz="2000" dirty="0" err="1" smtClean="0"/>
              <a:t>limits</a:t>
            </a:r>
            <a:r>
              <a:rPr lang="fr-CH" sz="2000" dirty="0" smtClean="0"/>
              <a:t> for </a:t>
            </a:r>
            <a:r>
              <a:rPr lang="fr-CH" sz="2000" dirty="0" err="1" smtClean="0"/>
              <a:t>soils</a:t>
            </a:r>
            <a:r>
              <a:rPr lang="fr-CH" sz="2000" dirty="0" smtClean="0"/>
              <a:t> (</a:t>
            </a:r>
            <a:r>
              <a:rPr lang="fr-CH" sz="2000" dirty="0" err="1" smtClean="0"/>
              <a:t>health</a:t>
            </a:r>
            <a:r>
              <a:rPr lang="fr-CH" sz="20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fr-CH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r-CH" sz="2000" dirty="0" err="1" smtClean="0"/>
              <a:t>Chemical</a:t>
            </a:r>
            <a:r>
              <a:rPr lang="fr-CH" sz="2000" dirty="0" smtClean="0"/>
              <a:t> </a:t>
            </a:r>
            <a:r>
              <a:rPr lang="fr-CH" sz="2000" dirty="0" err="1" smtClean="0"/>
              <a:t>limits</a:t>
            </a:r>
            <a:r>
              <a:rPr lang="fr-CH" sz="2000" dirty="0" smtClean="0"/>
              <a:t> for WW (</a:t>
            </a:r>
            <a:r>
              <a:rPr lang="fr-CH" sz="2000" dirty="0" err="1" smtClean="0"/>
              <a:t>crop</a:t>
            </a:r>
            <a:r>
              <a:rPr lang="fr-CH" sz="2000" dirty="0" smtClean="0"/>
              <a:t> </a:t>
            </a:r>
            <a:r>
              <a:rPr lang="fr-CH" sz="2000" dirty="0" err="1" smtClean="0"/>
              <a:t>requirements</a:t>
            </a:r>
            <a:r>
              <a:rPr lang="fr-CH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6013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52248" y="867103"/>
            <a:ext cx="11792607" cy="11035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43052" name="Group 4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81139454"/>
              </p:ext>
            </p:extLst>
          </p:nvPr>
        </p:nvGraphicFramePr>
        <p:xfrm>
          <a:off x="178074" y="0"/>
          <a:ext cx="10247312" cy="6492911"/>
        </p:xfrm>
        <a:graphic>
          <a:graphicData uri="http://schemas.openxmlformats.org/drawingml/2006/table">
            <a:tbl>
              <a:tblPr/>
              <a:tblGrid>
                <a:gridCol w="3167062"/>
                <a:gridCol w="212725"/>
                <a:gridCol w="1500188"/>
                <a:gridCol w="5367337"/>
              </a:tblGrid>
              <a:tr h="6643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Control measure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Pathogen reduction </a:t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(log units)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Notes</a:t>
                      </a:r>
                      <a:b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92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A. Wastewater treatment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s-BO" dirty="0"/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BO" dirty="0"/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93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Treatment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up to 6−7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Pathogen reduction depends on type and degree of treatment selected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3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B. On-farm options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643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Crop restriction (i.e., no food crops eaten uncooked)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6−7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Depends on (a) effectiveness of enforcement and (b) comparative profit margin of the alternative crop(s)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5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On-farm treatment: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7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(a) Three-tank system 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 1−2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Very effective for helminth egg sedimentation. 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7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(b) Simple sedimentation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0.5−1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If ca.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 hours; more effective for helminth eggs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7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(c) Simple filtration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 1−3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Value depends on filtration system used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712"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6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Safer wastewater application:</a:t>
                      </a:r>
                    </a:p>
                  </a:txBody>
                  <a:tcPr marL="104306" marR="104306" marT="52153" marB="521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6712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(a) Furrow irrigation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1−2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Crop density and yield may be reduced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520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(b) Low-cost drip irrigation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2−4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2-log unit reduction for low-growing crops, and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4-log unit reduction for high-growing crops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15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(c) Reduction of splashing 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1−2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Farmers trained to reduce splashing when watering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0520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Pathogen die-off (cessation)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0.5−2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per day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Die-off between last irrigation and harvest (value depends on climate, crop type, etc.) 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9493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89" name="Group 3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2131282271"/>
              </p:ext>
            </p:extLst>
          </p:nvPr>
        </p:nvGraphicFramePr>
        <p:xfrm>
          <a:off x="362608" y="441435"/>
          <a:ext cx="9995335" cy="5857737"/>
        </p:xfrm>
        <a:graphic>
          <a:graphicData uri="http://schemas.openxmlformats.org/drawingml/2006/table">
            <a:tbl>
              <a:tblPr/>
              <a:tblGrid>
                <a:gridCol w="2691230"/>
                <a:gridCol w="354598"/>
                <a:gridCol w="215236"/>
                <a:gridCol w="949209"/>
                <a:gridCol w="230721"/>
                <a:gridCol w="269433"/>
                <a:gridCol w="5284908"/>
              </a:tblGrid>
              <a:tr h="806922">
                <a:tc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Control measure</a:t>
                      </a:r>
                    </a:p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Pathogen</a:t>
                      </a:r>
                    </a:p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reduction </a:t>
                      </a:r>
                    </a:p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(log units)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Notes</a:t>
                      </a:r>
                    </a:p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060">
                <a:tc gridSpan="7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C. Post-harvest options at local markets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8774">
                <a:tc gridSpan="3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Overnight storage in baskets  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0.5−1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Selling produce after overnight storage in baskets (rather than overnight storage in sacks or selling fresh produce without overnight storage)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4917">
                <a:tc gridSpan="3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Produce preparation prior to sale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1−2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(a) Washing salad crops, vegetables and fruit with clean water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4917"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2−3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(b) Washing salad crops, vegetables and fruit with running tap water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9863"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8000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1−3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(c) Removing the outer leaves on cabbages, lettuces, etc. 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1060">
                <a:tc gridSpan="7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D. In-kitchen produce-preparation options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104306" marR="104306" marT="52153" marB="5215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8774">
                <a:tc gridSpan="2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Produce disinfection/washing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2−3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Washing salad crops, vegetables and fruit with an </a:t>
                      </a:r>
                    </a:p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appropriate disinfectant solution and rinsing with clean water.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Produce peeling 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90525" marR="0" lvl="0" indent="-390525" algn="just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Fruits, root crops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4917">
                <a:tc gridSpan="2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Produce cooking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90525" marR="0" lvl="0" indent="-390525" algn="ctr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5−6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Option depends on local diet and preference for cooked</a:t>
                      </a:r>
                    </a:p>
                    <a:p>
                      <a:pPr marL="390525" marR="0" lvl="0" indent="-390525" algn="l" defTabSz="104298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E7FB8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food. </a:t>
                      </a:r>
                    </a:p>
                  </a:txBody>
                  <a:tcPr marL="104306" marR="104306" marT="52153" marB="521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081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2" t="6553" r="11238" b="11796"/>
          <a:stretch/>
        </p:blipFill>
        <p:spPr bwMode="auto">
          <a:xfrm>
            <a:off x="0" y="-352698"/>
            <a:ext cx="10672355" cy="699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1045" y="2117616"/>
            <a:ext cx="10693400" cy="15557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Implementation of the guideline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78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865967" y="1844567"/>
            <a:ext cx="3755549" cy="1564562"/>
            <a:chOff x="3159758" y="1977355"/>
            <a:chExt cx="3104513" cy="1345510"/>
          </a:xfrm>
        </p:grpSpPr>
        <p:pic>
          <p:nvPicPr>
            <p:cNvPr id="1742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34812" y="1977355"/>
              <a:ext cx="2029459" cy="1345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422" name="Straight Arrow Connector 6"/>
            <p:cNvCxnSpPr>
              <a:cxnSpLocks noChangeShapeType="1"/>
            </p:cNvCxnSpPr>
            <p:nvPr/>
          </p:nvCxnSpPr>
          <p:spPr bwMode="auto">
            <a:xfrm>
              <a:off x="3159758" y="2650110"/>
              <a:ext cx="965200" cy="0"/>
            </a:xfrm>
            <a:prstGeom prst="straightConnector1">
              <a:avLst/>
            </a:prstGeom>
            <a:noFill/>
            <a:ln w="1016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Various WHO </a:t>
            </a:r>
            <a:r>
              <a:rPr lang="en-US" dirty="0"/>
              <a:t>Water </a:t>
            </a:r>
            <a:r>
              <a:rPr lang="en-US" dirty="0" smtClean="0"/>
              <a:t>Quality Guidelines</a:t>
            </a:r>
            <a:endParaRPr lang="en-US" dirty="0"/>
          </a:p>
        </p:txBody>
      </p:sp>
      <p:pic>
        <p:nvPicPr>
          <p:cNvPr id="2201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5475" y="1540621"/>
            <a:ext cx="1825443" cy="273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464649" y="4632604"/>
            <a:ext cx="3318495" cy="1436687"/>
            <a:chOff x="4013253" y="4659993"/>
            <a:chExt cx="3317295" cy="1436688"/>
          </a:xfrm>
        </p:grpSpPr>
        <p:grpSp>
          <p:nvGrpSpPr>
            <p:cNvPr id="17416" name="Group 9"/>
            <p:cNvGrpSpPr>
              <a:grpSpLocks/>
            </p:cNvGrpSpPr>
            <p:nvPr/>
          </p:nvGrpSpPr>
          <p:grpSpPr bwMode="auto">
            <a:xfrm>
              <a:off x="4903248" y="4659993"/>
              <a:ext cx="2427300" cy="1436688"/>
              <a:chOff x="4903248" y="4659993"/>
              <a:chExt cx="2427300" cy="1436688"/>
            </a:xfrm>
          </p:grpSpPr>
          <p:pic>
            <p:nvPicPr>
              <p:cNvPr id="17418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78453" y="4659993"/>
                <a:ext cx="2166985" cy="1436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19" name="TextBox 7"/>
              <p:cNvSpPr txBox="1">
                <a:spLocks noChangeArrowheads="1"/>
              </p:cNvSpPr>
              <p:nvPr/>
            </p:nvSpPr>
            <p:spPr bwMode="auto">
              <a:xfrm>
                <a:off x="5249541" y="5330252"/>
                <a:ext cx="208100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/>
                <a:r>
                  <a:rPr lang="en-US" sz="1200"/>
                  <a:t>Sanitation Safety Plan</a:t>
                </a:r>
              </a:p>
              <a:p>
                <a:pPr algn="r" rtl="1"/>
                <a:r>
                  <a:rPr lang="en-US" sz="1200"/>
                  <a:t>Manual</a:t>
                </a:r>
              </a:p>
            </p:txBody>
          </p:sp>
          <p:sp>
            <p:nvSpPr>
              <p:cNvPr id="17420" name="TextBox 8"/>
              <p:cNvSpPr txBox="1">
                <a:spLocks noChangeArrowheads="1"/>
              </p:cNvSpPr>
              <p:nvPr/>
            </p:nvSpPr>
            <p:spPr bwMode="auto">
              <a:xfrm rot="-2214706">
                <a:off x="4903248" y="4789070"/>
                <a:ext cx="231759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1"/>
                <a:r>
                  <a:rPr lang="en-US" sz="1400" dirty="0">
                    <a:solidFill>
                      <a:srgbClr val="FF0000"/>
                    </a:solidFill>
                  </a:rPr>
                  <a:t>UNDER DEVELOPMENT 2012/13</a:t>
                </a:r>
              </a:p>
            </p:txBody>
          </p:sp>
        </p:grpSp>
        <p:cxnSp>
          <p:nvCxnSpPr>
            <p:cNvPr id="17417" name="Straight Arrow Connector 22"/>
            <p:cNvCxnSpPr>
              <a:cxnSpLocks noChangeShapeType="1"/>
            </p:cNvCxnSpPr>
            <p:nvPr/>
          </p:nvCxnSpPr>
          <p:spPr bwMode="auto">
            <a:xfrm>
              <a:off x="4013253" y="5378338"/>
              <a:ext cx="965200" cy="0"/>
            </a:xfrm>
            <a:prstGeom prst="straightConnector1">
              <a:avLst/>
            </a:prstGeom>
            <a:noFill/>
            <a:ln w="1016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4145737" y="3767073"/>
            <a:ext cx="2334281" cy="2716304"/>
            <a:chOff x="6984124" y="3484178"/>
            <a:chExt cx="2159876" cy="2827035"/>
          </a:xfrm>
        </p:grpSpPr>
        <p:pic>
          <p:nvPicPr>
            <p:cNvPr id="21" name="Picture 3" descr="18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0065" y="3954028"/>
              <a:ext cx="1713935" cy="23571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" descr="41BNvYxi9w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17410" y="3834978"/>
              <a:ext cx="1709174" cy="23032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47583" y="3688943"/>
              <a:ext cx="1571107" cy="2282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84124" y="3484178"/>
              <a:ext cx="1525085" cy="2242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Key </a:t>
            </a:r>
            <a:r>
              <a:rPr lang="es-BO" dirty="0" err="1" smtClean="0"/>
              <a:t>Concepts</a:t>
            </a:r>
            <a:endParaRPr lang="es-B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6518" y="2011144"/>
            <a:ext cx="9696450" cy="5084762"/>
          </a:xfrm>
        </p:spPr>
        <p:txBody>
          <a:bodyPr/>
          <a:lstStyle/>
          <a:p>
            <a:r>
              <a:rPr lang="es-BO" dirty="0" err="1" smtClean="0"/>
              <a:t>System</a:t>
            </a:r>
            <a:r>
              <a:rPr lang="es-BO" dirty="0" smtClean="0"/>
              <a:t> </a:t>
            </a:r>
            <a:r>
              <a:rPr lang="es-BO" dirty="0" err="1" smtClean="0"/>
              <a:t>assessment</a:t>
            </a:r>
            <a:endParaRPr lang="es-BO" dirty="0" smtClean="0"/>
          </a:p>
          <a:p>
            <a:r>
              <a:rPr lang="es-BO" dirty="0" err="1" smtClean="0"/>
              <a:t>Hazard</a:t>
            </a:r>
            <a:r>
              <a:rPr lang="es-BO" dirty="0" smtClean="0"/>
              <a:t> </a:t>
            </a:r>
            <a:r>
              <a:rPr lang="es-BO" dirty="0" err="1" smtClean="0"/>
              <a:t>identification</a:t>
            </a:r>
            <a:endParaRPr lang="es-BO" dirty="0" smtClean="0"/>
          </a:p>
          <a:p>
            <a:r>
              <a:rPr lang="es-BO" dirty="0" err="1" smtClean="0"/>
              <a:t>Risk</a:t>
            </a:r>
            <a:r>
              <a:rPr lang="es-BO" dirty="0" smtClean="0"/>
              <a:t> </a:t>
            </a:r>
            <a:r>
              <a:rPr lang="es-BO" dirty="0" err="1" smtClean="0"/>
              <a:t>assessment</a:t>
            </a:r>
            <a:endParaRPr lang="es-BO" dirty="0" smtClean="0"/>
          </a:p>
          <a:p>
            <a:r>
              <a:rPr lang="es-BO" dirty="0" err="1" smtClean="0"/>
              <a:t>Multiple</a:t>
            </a:r>
            <a:r>
              <a:rPr lang="es-BO" dirty="0" smtClean="0"/>
              <a:t> </a:t>
            </a:r>
            <a:r>
              <a:rPr lang="es-BO" dirty="0" err="1" smtClean="0"/>
              <a:t>barriers</a:t>
            </a:r>
            <a:r>
              <a:rPr lang="es-BO" dirty="0" smtClean="0"/>
              <a:t> </a:t>
            </a:r>
            <a:r>
              <a:rPr lang="es-BO" dirty="0" err="1" smtClean="0"/>
              <a:t>for</a:t>
            </a:r>
            <a:r>
              <a:rPr lang="es-BO" dirty="0" smtClean="0"/>
              <a:t> </a:t>
            </a:r>
            <a:r>
              <a:rPr lang="es-BO" dirty="0" err="1" smtClean="0"/>
              <a:t>risk</a:t>
            </a:r>
            <a:r>
              <a:rPr lang="es-BO" dirty="0" smtClean="0"/>
              <a:t> </a:t>
            </a:r>
            <a:r>
              <a:rPr lang="es-BO" dirty="0" err="1" smtClean="0"/>
              <a:t>management</a:t>
            </a:r>
            <a:endParaRPr lang="es-BO" dirty="0" smtClean="0"/>
          </a:p>
          <a:p>
            <a:r>
              <a:rPr lang="es-BO" dirty="0" err="1" smtClean="0"/>
              <a:t>Monitoring</a:t>
            </a:r>
            <a:r>
              <a:rPr lang="es-BO" dirty="0" smtClean="0"/>
              <a:t> (</a:t>
            </a:r>
            <a:r>
              <a:rPr lang="es-BO" dirty="0" err="1" smtClean="0"/>
              <a:t>operational</a:t>
            </a:r>
            <a:r>
              <a:rPr lang="es-BO" dirty="0" smtClean="0"/>
              <a:t> and </a:t>
            </a:r>
            <a:r>
              <a:rPr lang="es-BO" dirty="0" err="1" smtClean="0"/>
              <a:t>verification</a:t>
            </a:r>
            <a:r>
              <a:rPr lang="es-BO" dirty="0" smtClean="0"/>
              <a:t>)</a:t>
            </a:r>
          </a:p>
          <a:p>
            <a:r>
              <a:rPr lang="es-BO" dirty="0" smtClean="0"/>
              <a:t>Incremental </a:t>
            </a:r>
            <a:r>
              <a:rPr lang="es-BO" dirty="0" err="1" smtClean="0"/>
              <a:t>improvement</a:t>
            </a:r>
            <a:endParaRPr lang="es-BO" dirty="0"/>
          </a:p>
        </p:txBody>
      </p:sp>
    </p:spTree>
    <p:extLst>
      <p:ext uri="{BB962C8B-B14F-4D97-AF65-F5344CB8AC3E}">
        <p14:creationId xmlns="" xmlns:p14="http://schemas.microsoft.com/office/powerpoint/2010/main" val="17037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656"/>
            <a:ext cx="10693400" cy="1365250"/>
          </a:xfrm>
        </p:spPr>
        <p:txBody>
          <a:bodyPr/>
          <a:lstStyle/>
          <a:p>
            <a:r>
              <a:rPr lang="fr-CH" sz="3200" dirty="0" smtClean="0"/>
              <a:t> </a:t>
            </a:r>
            <a:br>
              <a:rPr lang="fr-CH" sz="3200" dirty="0" smtClean="0"/>
            </a:br>
            <a:r>
              <a:rPr lang="fr-CH" sz="3200" dirty="0" smtClean="0"/>
              <a:t>Water and </a:t>
            </a:r>
            <a:r>
              <a:rPr lang="fr-CH" sz="3200" dirty="0" err="1" smtClean="0"/>
              <a:t>Sanitation</a:t>
            </a:r>
            <a:r>
              <a:rPr lang="fr-CH" sz="3200" dirty="0" smtClean="0"/>
              <a:t> </a:t>
            </a:r>
            <a:r>
              <a:rPr lang="fr-CH" sz="3200" dirty="0" err="1" smtClean="0"/>
              <a:t>Safety</a:t>
            </a:r>
            <a:r>
              <a:rPr lang="fr-CH" sz="3200" dirty="0" smtClean="0"/>
              <a:t> Plans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95248" y="3090041"/>
            <a:ext cx="8923282" cy="3551783"/>
            <a:chOff x="1119352" y="3090041"/>
            <a:chExt cx="8923282" cy="3551783"/>
          </a:xfrm>
          <a:solidFill>
            <a:schemeClr val="bg1"/>
          </a:solidFill>
        </p:grpSpPr>
        <p:sp>
          <p:nvSpPr>
            <p:cNvPr id="4" name="Rounded Rectangle 3"/>
            <p:cNvSpPr/>
            <p:nvPr/>
          </p:nvSpPr>
          <p:spPr bwMode="auto">
            <a:xfrm>
              <a:off x="1119352" y="3878317"/>
              <a:ext cx="8923282" cy="2763507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605752" y="3531476"/>
              <a:ext cx="599089" cy="498884"/>
            </a:xfrm>
            <a:prstGeom prst="roundRect">
              <a:avLst>
                <a:gd name="adj" fmla="val 29308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1686910" y="3090041"/>
              <a:ext cx="1387366" cy="1119352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2508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09" t="17334" r="9815" b="5220"/>
          <a:stretch/>
        </p:blipFill>
        <p:spPr bwMode="auto">
          <a:xfrm>
            <a:off x="2350274" y="1418896"/>
            <a:ext cx="8241022" cy="522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0904" name="Group 250903"/>
          <p:cNvGrpSpPr/>
          <p:nvPr/>
        </p:nvGrpSpPr>
        <p:grpSpPr>
          <a:xfrm>
            <a:off x="2541256" y="3058973"/>
            <a:ext cx="8355724" cy="3551783"/>
            <a:chOff x="1662806" y="3090041"/>
            <a:chExt cx="8355724" cy="3551783"/>
          </a:xfrm>
          <a:solidFill>
            <a:schemeClr val="bg1"/>
          </a:solidFill>
        </p:grpSpPr>
        <p:sp>
          <p:nvSpPr>
            <p:cNvPr id="250901" name="Rounded Rectangle 250900"/>
            <p:cNvSpPr/>
            <p:nvPr/>
          </p:nvSpPr>
          <p:spPr bwMode="auto">
            <a:xfrm>
              <a:off x="1844566" y="3878317"/>
              <a:ext cx="8173964" cy="2763507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50902" name="Rounded Rectangle 250901"/>
            <p:cNvSpPr/>
            <p:nvPr/>
          </p:nvSpPr>
          <p:spPr bwMode="auto">
            <a:xfrm>
              <a:off x="6581648" y="3531476"/>
              <a:ext cx="612590" cy="570742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50903" name="Rounded Rectangle 250902"/>
            <p:cNvSpPr/>
            <p:nvPr/>
          </p:nvSpPr>
          <p:spPr bwMode="auto">
            <a:xfrm>
              <a:off x="1662806" y="3090041"/>
              <a:ext cx="1387366" cy="1093820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96613" y="1495848"/>
            <a:ext cx="3464166" cy="1356410"/>
            <a:chOff x="3927234" y="1500449"/>
            <a:chExt cx="3464166" cy="135641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3927234" y="1933395"/>
              <a:ext cx="394324" cy="4010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>
              <a:off x="5763199" y="1500449"/>
              <a:ext cx="173081" cy="5566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 flipV="1">
              <a:off x="4601232" y="1540327"/>
              <a:ext cx="265280" cy="5168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 flipH="1">
              <a:off x="5881553" y="1523659"/>
              <a:ext cx="173081" cy="5566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 flipH="1">
              <a:off x="6001352" y="1544069"/>
              <a:ext cx="173081" cy="5566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 flipH="1">
              <a:off x="6951491" y="2685326"/>
              <a:ext cx="439909" cy="17153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="" xmlns:p14="http://schemas.microsoft.com/office/powerpoint/2010/main" val="28644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" y="-127000"/>
            <a:ext cx="10746792" cy="68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92" y="810611"/>
            <a:ext cx="10693400" cy="1365250"/>
          </a:xfrm>
          <a:prstGeom prst="rect">
            <a:avLst/>
          </a:prstGeom>
        </p:spPr>
        <p:txBody>
          <a:bodyPr/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CH" dirty="0" err="1" smtClean="0">
                <a:solidFill>
                  <a:srgbClr val="002060"/>
                </a:solidFill>
              </a:rPr>
              <a:t>Wastewater</a:t>
            </a:r>
            <a:r>
              <a:rPr lang="fr-CH" dirty="0" smtClean="0">
                <a:solidFill>
                  <a:srgbClr val="002060"/>
                </a:solidFill>
              </a:rPr>
              <a:t> Use </a:t>
            </a:r>
            <a:r>
              <a:rPr lang="fr-CH" dirty="0" err="1" smtClean="0">
                <a:solidFill>
                  <a:srgbClr val="002060"/>
                </a:solidFill>
              </a:rPr>
              <a:t>at</a:t>
            </a:r>
            <a:r>
              <a:rPr lang="fr-CH" dirty="0" smtClean="0">
                <a:solidFill>
                  <a:srgbClr val="002060"/>
                </a:solidFill>
              </a:rPr>
              <a:t> a </a:t>
            </a:r>
            <a:r>
              <a:rPr lang="fr-CH" dirty="0" err="1" smtClean="0">
                <a:solidFill>
                  <a:srgbClr val="002060"/>
                </a:solidFill>
              </a:rPr>
              <a:t>Glance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38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656"/>
            <a:ext cx="10693400" cy="1365250"/>
          </a:xfrm>
        </p:spPr>
        <p:txBody>
          <a:bodyPr/>
          <a:lstStyle/>
          <a:p>
            <a:r>
              <a:rPr lang="fr-CH" sz="3200" dirty="0" smtClean="0"/>
              <a:t> </a:t>
            </a:r>
            <a:br>
              <a:rPr lang="fr-CH" sz="3200" dirty="0" smtClean="0"/>
            </a:br>
            <a:r>
              <a:rPr lang="fr-CH" sz="3200" dirty="0" smtClean="0"/>
              <a:t>Water and </a:t>
            </a:r>
            <a:r>
              <a:rPr lang="fr-CH" sz="3200" dirty="0" err="1" smtClean="0"/>
              <a:t>Sanitation</a:t>
            </a:r>
            <a:r>
              <a:rPr lang="fr-CH" sz="3200" dirty="0" smtClean="0"/>
              <a:t> </a:t>
            </a:r>
            <a:r>
              <a:rPr lang="fr-CH" sz="3200" dirty="0" err="1" smtClean="0"/>
              <a:t>Safety</a:t>
            </a:r>
            <a:r>
              <a:rPr lang="fr-CH" sz="3200" dirty="0" smtClean="0"/>
              <a:t> Plans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95248" y="3090041"/>
            <a:ext cx="8923282" cy="3551783"/>
            <a:chOff x="1119352" y="3090041"/>
            <a:chExt cx="8923282" cy="3551783"/>
          </a:xfrm>
          <a:solidFill>
            <a:schemeClr val="bg1"/>
          </a:solidFill>
        </p:grpSpPr>
        <p:sp>
          <p:nvSpPr>
            <p:cNvPr id="4" name="Rounded Rectangle 3"/>
            <p:cNvSpPr/>
            <p:nvPr/>
          </p:nvSpPr>
          <p:spPr bwMode="auto">
            <a:xfrm>
              <a:off x="1119352" y="3878317"/>
              <a:ext cx="8923282" cy="2763507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605752" y="3531476"/>
              <a:ext cx="599089" cy="498884"/>
            </a:xfrm>
            <a:prstGeom prst="roundRect">
              <a:avLst>
                <a:gd name="adj" fmla="val 29308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1686910" y="3090041"/>
              <a:ext cx="1387366" cy="1119352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2508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09" t="17334" r="9815" b="5220"/>
          <a:stretch/>
        </p:blipFill>
        <p:spPr bwMode="auto">
          <a:xfrm>
            <a:off x="2350274" y="1418896"/>
            <a:ext cx="8241022" cy="522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37"/>
          <p:cNvGrpSpPr/>
          <p:nvPr/>
        </p:nvGrpSpPr>
        <p:grpSpPr>
          <a:xfrm>
            <a:off x="4796613" y="1495848"/>
            <a:ext cx="3464166" cy="1356410"/>
            <a:chOff x="3927234" y="1500449"/>
            <a:chExt cx="3464166" cy="135641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3927234" y="1933395"/>
              <a:ext cx="394324" cy="4010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>
              <a:off x="5763199" y="1500449"/>
              <a:ext cx="173081" cy="5566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 flipV="1">
              <a:off x="4601232" y="1540327"/>
              <a:ext cx="265280" cy="5168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 flipH="1">
              <a:off x="5881553" y="1523659"/>
              <a:ext cx="173081" cy="5566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 flipH="1">
              <a:off x="6001352" y="1544069"/>
              <a:ext cx="173081" cy="5566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 flipH="1">
              <a:off x="6951491" y="2685326"/>
              <a:ext cx="439909" cy="17153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ctangle 2"/>
          <p:cNvSpPr/>
          <p:nvPr/>
        </p:nvSpPr>
        <p:spPr>
          <a:xfrm>
            <a:off x="-26511" y="3938121"/>
            <a:ext cx="2243518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fr-CH" sz="1400" dirty="0" smtClean="0">
                <a:solidFill>
                  <a:schemeClr val="tx1"/>
                </a:solidFill>
              </a:rPr>
              <a:t> </a:t>
            </a:r>
            <a:r>
              <a:rPr lang="fr-CH" sz="1400" dirty="0" err="1" smtClean="0">
                <a:solidFill>
                  <a:schemeClr val="tx1"/>
                </a:solidFill>
              </a:rPr>
              <a:t>Example</a:t>
            </a:r>
            <a:r>
              <a:rPr lang="fr-CH" sz="1400" dirty="0" smtClean="0">
                <a:solidFill>
                  <a:schemeClr val="tx1"/>
                </a:solidFill>
              </a:rPr>
              <a:t> </a:t>
            </a:r>
            <a:r>
              <a:rPr lang="fr-CH" sz="1400" dirty="0" err="1" smtClean="0">
                <a:solidFill>
                  <a:schemeClr val="tx1"/>
                </a:solidFill>
              </a:rPr>
              <a:t>barriers</a:t>
            </a:r>
            <a:r>
              <a:rPr lang="fr-CH" sz="1400" dirty="0" smtClean="0">
                <a:solidFill>
                  <a:schemeClr val="tx1"/>
                </a:solidFill>
              </a:rPr>
              <a:t>: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361950" lvl="1" indent="-2667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b="0" dirty="0" smtClean="0">
                <a:solidFill>
                  <a:schemeClr val="tx1"/>
                </a:solidFill>
              </a:rPr>
              <a:t>Wastewater </a:t>
            </a:r>
            <a:r>
              <a:rPr lang="en-US" sz="1400" b="0" dirty="0">
                <a:solidFill>
                  <a:schemeClr val="tx1"/>
                </a:solidFill>
              </a:rPr>
              <a:t>treatment </a:t>
            </a:r>
          </a:p>
          <a:p>
            <a:pPr marL="361950" lvl="1" indent="-2667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b="0" dirty="0">
                <a:solidFill>
                  <a:schemeClr val="tx1"/>
                </a:solidFill>
              </a:rPr>
              <a:t>Crop restriction</a:t>
            </a:r>
          </a:p>
          <a:p>
            <a:pPr marL="361950" lvl="1" indent="-2667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b="0" dirty="0">
                <a:solidFill>
                  <a:schemeClr val="tx1"/>
                </a:solidFill>
              </a:rPr>
              <a:t>The method of irrigation</a:t>
            </a:r>
          </a:p>
          <a:p>
            <a:pPr marL="361950" lvl="1" indent="-2667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b="0" dirty="0" smtClean="0">
                <a:solidFill>
                  <a:schemeClr val="tx1"/>
                </a:solidFill>
              </a:rPr>
              <a:t>Washing</a:t>
            </a:r>
          </a:p>
          <a:p>
            <a:pPr marL="361950" lvl="1" indent="-2667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b="0" dirty="0" smtClean="0">
                <a:solidFill>
                  <a:schemeClr val="tx1"/>
                </a:solidFill>
              </a:rPr>
              <a:t>Peeling</a:t>
            </a:r>
          </a:p>
          <a:p>
            <a:pPr marL="361950" lvl="1" indent="-2667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b="0" dirty="0" smtClean="0">
                <a:solidFill>
                  <a:schemeClr val="tx1"/>
                </a:solidFill>
              </a:rPr>
              <a:t>Cooking</a:t>
            </a:r>
            <a:endParaRPr lang="en-US" sz="1400" b="0" dirty="0">
              <a:solidFill>
                <a:schemeClr val="tx1"/>
              </a:solidFill>
            </a:endParaRPr>
          </a:p>
          <a:p>
            <a:pPr marL="361950" lvl="1" indent="-2667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b="0" dirty="0" smtClean="0">
                <a:solidFill>
                  <a:schemeClr val="tx1"/>
                </a:solidFill>
              </a:rPr>
              <a:t>Market hygiene</a:t>
            </a:r>
          </a:p>
          <a:p>
            <a:pPr marL="361950" lvl="1" indent="-266700" eaLnBrk="1" hangingPunct="1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b="0" dirty="0" smtClean="0">
                <a:solidFill>
                  <a:schemeClr val="tx1"/>
                </a:solidFill>
              </a:rPr>
              <a:t>Vaccines</a:t>
            </a:r>
            <a:endParaRPr lang="en-US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44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Risk</a:t>
            </a:r>
            <a:r>
              <a:rPr lang="fr-CH" dirty="0" smtClean="0"/>
              <a:t> Management (SSP) </a:t>
            </a:r>
            <a:r>
              <a:rPr lang="fr-CH" dirty="0" err="1" smtClean="0"/>
              <a:t>Tasks</a:t>
            </a:r>
            <a:endParaRPr lang="en-US" dirty="0"/>
          </a:p>
        </p:txBody>
      </p:sp>
      <p:pic>
        <p:nvPicPr>
          <p:cNvPr id="205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9" y="2784310"/>
            <a:ext cx="2654626" cy="1380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239177" y="2784310"/>
            <a:ext cx="3146282" cy="1380522"/>
            <a:chOff x="3200274" y="1851172"/>
            <a:chExt cx="3146282" cy="1380522"/>
          </a:xfrm>
        </p:grpSpPr>
        <p:pic>
          <p:nvPicPr>
            <p:cNvPr id="2053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5512" y="1851172"/>
              <a:ext cx="2761044" cy="13805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ight Arrow 1"/>
            <p:cNvSpPr/>
            <p:nvPr/>
          </p:nvSpPr>
          <p:spPr bwMode="auto">
            <a:xfrm>
              <a:off x="3200274" y="2301766"/>
              <a:ext cx="353792" cy="425668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10081537" y="2727645"/>
            <a:ext cx="650766" cy="15793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499" y="1710419"/>
            <a:ext cx="9065536" cy="461665"/>
          </a:xfrm>
          <a:prstGeom prst="rect">
            <a:avLst/>
          </a:prstGeom>
          <a:solidFill>
            <a:srgbClr val="72BBE8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CH" sz="2400" dirty="0" smtClean="0">
                <a:solidFill>
                  <a:schemeClr val="bg1"/>
                </a:solidFill>
              </a:rPr>
              <a:t>Start by </a:t>
            </a:r>
            <a:r>
              <a:rPr lang="fr-CH" sz="2400" dirty="0" err="1" smtClean="0">
                <a:solidFill>
                  <a:schemeClr val="bg1"/>
                </a:solidFill>
              </a:rPr>
              <a:t>identifying</a:t>
            </a:r>
            <a:r>
              <a:rPr lang="fr-CH" sz="2400" dirty="0" smtClean="0">
                <a:solidFill>
                  <a:schemeClr val="bg1"/>
                </a:solidFill>
              </a:rPr>
              <a:t> </a:t>
            </a:r>
            <a:r>
              <a:rPr lang="fr-CH" sz="2400" dirty="0" err="1" smtClean="0">
                <a:solidFill>
                  <a:schemeClr val="bg1"/>
                </a:solidFill>
              </a:rPr>
              <a:t>priority</a:t>
            </a:r>
            <a:r>
              <a:rPr lang="fr-CH" sz="2400" dirty="0" smtClean="0">
                <a:solidFill>
                  <a:schemeClr val="bg1"/>
                </a:solidFill>
              </a:rPr>
              <a:t> high </a:t>
            </a:r>
            <a:r>
              <a:rPr lang="fr-CH" sz="2400" dirty="0" err="1" smtClean="0">
                <a:solidFill>
                  <a:schemeClr val="bg1"/>
                </a:solidFill>
              </a:rPr>
              <a:t>risk</a:t>
            </a:r>
            <a:r>
              <a:rPr lang="fr-CH" sz="2400" dirty="0" smtClean="0">
                <a:solidFill>
                  <a:schemeClr val="bg1"/>
                </a:solidFill>
              </a:rPr>
              <a:t> areas in the city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567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Rectangle 3"/>
          <p:cNvSpPr/>
          <p:nvPr/>
        </p:nvSpPr>
        <p:spPr bwMode="auto">
          <a:xfrm>
            <a:off x="-662153" y="993228"/>
            <a:ext cx="11855669" cy="9459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67" t="16002" r="13970" b="2532"/>
          <a:stretch/>
        </p:blipFill>
        <p:spPr bwMode="auto">
          <a:xfrm>
            <a:off x="945931" y="362607"/>
            <a:ext cx="9207063" cy="595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668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Risk</a:t>
            </a:r>
            <a:r>
              <a:rPr lang="fr-CH" dirty="0" smtClean="0"/>
              <a:t> Management (SSP) </a:t>
            </a:r>
            <a:r>
              <a:rPr lang="fr-CH" dirty="0" err="1" smtClean="0"/>
              <a:t>Tasks</a:t>
            </a:r>
            <a:endParaRPr lang="en-US" dirty="0"/>
          </a:p>
        </p:txBody>
      </p:sp>
      <p:pic>
        <p:nvPicPr>
          <p:cNvPr id="205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9" y="2784310"/>
            <a:ext cx="2654626" cy="1380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239177" y="2784310"/>
            <a:ext cx="3146282" cy="1380522"/>
            <a:chOff x="3200274" y="1851172"/>
            <a:chExt cx="3146282" cy="1380522"/>
          </a:xfrm>
        </p:grpSpPr>
        <p:pic>
          <p:nvPicPr>
            <p:cNvPr id="2053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5512" y="1851172"/>
              <a:ext cx="2761044" cy="13805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ight Arrow 1"/>
            <p:cNvSpPr/>
            <p:nvPr/>
          </p:nvSpPr>
          <p:spPr bwMode="auto">
            <a:xfrm>
              <a:off x="3200274" y="2301766"/>
              <a:ext cx="353792" cy="425668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82106" y="2727645"/>
            <a:ext cx="3249832" cy="1437185"/>
            <a:chOff x="6443203" y="1794507"/>
            <a:chExt cx="3249832" cy="1437185"/>
          </a:xfrm>
        </p:grpSpPr>
        <p:pic>
          <p:nvPicPr>
            <p:cNvPr id="2052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665" y="1794507"/>
              <a:ext cx="2874370" cy="143718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Arrow 10"/>
            <p:cNvSpPr/>
            <p:nvPr/>
          </p:nvSpPr>
          <p:spPr bwMode="auto">
            <a:xfrm>
              <a:off x="6443203" y="2257654"/>
              <a:ext cx="353792" cy="425668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38755" y="4393535"/>
            <a:ext cx="3114836" cy="1439255"/>
            <a:chOff x="3238755" y="4381206"/>
            <a:chExt cx="3114836" cy="1439255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547" y="4381206"/>
              <a:ext cx="2761044" cy="143925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ight Arrow 11"/>
            <p:cNvSpPr/>
            <p:nvPr/>
          </p:nvSpPr>
          <p:spPr bwMode="auto">
            <a:xfrm>
              <a:off x="3238755" y="4808946"/>
              <a:ext cx="353792" cy="425668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43203" y="4393535"/>
            <a:ext cx="3249832" cy="1437185"/>
            <a:chOff x="6443203" y="4383277"/>
            <a:chExt cx="3249832" cy="1437185"/>
          </a:xfrm>
        </p:grpSpPr>
        <p:pic>
          <p:nvPicPr>
            <p:cNvPr id="9" name="Picture 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665" y="4383277"/>
              <a:ext cx="2874370" cy="143718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ight Arrow 12"/>
            <p:cNvSpPr/>
            <p:nvPr/>
          </p:nvSpPr>
          <p:spPr bwMode="auto">
            <a:xfrm>
              <a:off x="6443203" y="4832029"/>
              <a:ext cx="353792" cy="425668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944441" y="5820462"/>
            <a:ext cx="2312190" cy="769593"/>
            <a:chOff x="6195848" y="5820462"/>
            <a:chExt cx="4060783" cy="769593"/>
          </a:xfrm>
        </p:grpSpPr>
        <p:sp>
          <p:nvSpPr>
            <p:cNvPr id="29" name="Circular Arrow 28"/>
            <p:cNvSpPr/>
            <p:nvPr/>
          </p:nvSpPr>
          <p:spPr>
            <a:xfrm>
              <a:off x="6620098" y="5820462"/>
              <a:ext cx="3636533" cy="769593"/>
            </a:xfrm>
            <a:prstGeom prst="circularArrow">
              <a:avLst>
                <a:gd name="adj1" fmla="val 5274"/>
                <a:gd name="adj2" fmla="val 312630"/>
                <a:gd name="adj3" fmla="val 14216508"/>
                <a:gd name="adj4" fmla="val 17133823"/>
                <a:gd name="adj5" fmla="val 5477"/>
              </a:avLst>
            </a:prstGeom>
            <a:solidFill>
              <a:srgbClr val="C00000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6195848" y="5866704"/>
              <a:ext cx="34971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CH" sz="1600" dirty="0" err="1" smtClean="0"/>
                <a:t>Continuous</a:t>
              </a:r>
              <a:r>
                <a:rPr lang="fr-CH" sz="1600" dirty="0" smtClean="0"/>
                <a:t> </a:t>
              </a:r>
              <a:r>
                <a:rPr lang="fr-CH" sz="1600" dirty="0" err="1" smtClean="0"/>
                <a:t>improvement</a:t>
              </a:r>
              <a:endParaRPr lang="en-US" sz="16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-894032" y="3280246"/>
            <a:ext cx="11525606" cy="2522725"/>
            <a:chOff x="-976306" y="3070839"/>
            <a:chExt cx="11525606" cy="2522725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25" y="4154310"/>
              <a:ext cx="2654626" cy="14392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ight Arrow 13"/>
            <p:cNvSpPr/>
            <p:nvPr/>
          </p:nvSpPr>
          <p:spPr bwMode="auto">
            <a:xfrm>
              <a:off x="9613773" y="3070839"/>
              <a:ext cx="935527" cy="406501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Right Arrow 31"/>
            <p:cNvSpPr/>
            <p:nvPr/>
          </p:nvSpPr>
          <p:spPr bwMode="auto">
            <a:xfrm>
              <a:off x="-976306" y="4670685"/>
              <a:ext cx="1550381" cy="406501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10081537" y="2727645"/>
            <a:ext cx="650766" cy="15793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499" y="1710419"/>
            <a:ext cx="9065536" cy="461665"/>
          </a:xfrm>
          <a:prstGeom prst="rect">
            <a:avLst/>
          </a:prstGeom>
          <a:solidFill>
            <a:srgbClr val="72BBE8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CH" sz="2400" dirty="0" smtClean="0">
                <a:solidFill>
                  <a:schemeClr val="bg1"/>
                </a:solidFill>
              </a:rPr>
              <a:t>Start by </a:t>
            </a:r>
            <a:r>
              <a:rPr lang="fr-CH" sz="2400" dirty="0" err="1" smtClean="0">
                <a:solidFill>
                  <a:schemeClr val="bg1"/>
                </a:solidFill>
              </a:rPr>
              <a:t>identifying</a:t>
            </a:r>
            <a:r>
              <a:rPr lang="fr-CH" sz="2400" dirty="0" smtClean="0">
                <a:solidFill>
                  <a:schemeClr val="bg1"/>
                </a:solidFill>
              </a:rPr>
              <a:t> </a:t>
            </a:r>
            <a:r>
              <a:rPr lang="fr-CH" sz="2400" dirty="0" err="1" smtClean="0">
                <a:solidFill>
                  <a:schemeClr val="bg1"/>
                </a:solidFill>
              </a:rPr>
              <a:t>priority</a:t>
            </a:r>
            <a:r>
              <a:rPr lang="fr-CH" sz="2400" dirty="0" smtClean="0">
                <a:solidFill>
                  <a:schemeClr val="bg1"/>
                </a:solidFill>
              </a:rPr>
              <a:t> high </a:t>
            </a:r>
            <a:r>
              <a:rPr lang="fr-CH" sz="2400" dirty="0" err="1" smtClean="0">
                <a:solidFill>
                  <a:schemeClr val="bg1"/>
                </a:solidFill>
              </a:rPr>
              <a:t>risk</a:t>
            </a:r>
            <a:r>
              <a:rPr lang="fr-CH" sz="2400" dirty="0" smtClean="0">
                <a:solidFill>
                  <a:schemeClr val="bg1"/>
                </a:solidFill>
              </a:rPr>
              <a:t> areas in the city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819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SSP </a:t>
            </a:r>
            <a:r>
              <a:rPr lang="fr-CH" dirty="0" err="1"/>
              <a:t>O</a:t>
            </a:r>
            <a:r>
              <a:rPr lang="fr-CH" dirty="0" err="1" smtClean="0"/>
              <a:t>utline</a:t>
            </a:r>
            <a:r>
              <a:rPr lang="fr-CH" dirty="0" smtClean="0"/>
              <a:t> </a:t>
            </a:r>
            <a:r>
              <a:rPr lang="fr-CH" dirty="0" err="1" smtClean="0"/>
              <a:t>Tasks</a:t>
            </a:r>
            <a:endParaRPr lang="en-US" dirty="0"/>
          </a:p>
        </p:txBody>
      </p:sp>
      <p:pic>
        <p:nvPicPr>
          <p:cNvPr id="205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3" y="1435100"/>
            <a:ext cx="2609789" cy="1304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3" y="3066614"/>
            <a:ext cx="2553126" cy="1276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31091"/>
            <a:ext cx="2666452" cy="1333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81097536"/>
              </p:ext>
            </p:extLst>
          </p:nvPr>
        </p:nvGraphicFramePr>
        <p:xfrm>
          <a:off x="3405352" y="1435101"/>
          <a:ext cx="7110249" cy="52450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0249"/>
              </a:tblGrid>
              <a:tr h="1271043">
                <a:tc>
                  <a:txBody>
                    <a:bodyPr/>
                    <a:lstStyle/>
                    <a:p>
                      <a:pPr marL="536575" lvl="0" indent="-5365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1590" algn="l"/>
                        </a:tabLs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1.1	Define the System Boundary and lead institution</a:t>
                      </a:r>
                      <a:endParaRPr lang="en-US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536575" lvl="0" indent="-5365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1590" algn="l"/>
                        </a:tabLst>
                      </a:pPr>
                      <a:r>
                        <a:rPr lang="en-GB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1.2	Engage senior management support and secure financial and resource support</a:t>
                      </a:r>
                      <a:endParaRPr lang="en-US" sz="1600" dirty="0" smtClean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536575" lvl="0" indent="-5365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1590" algn="l"/>
                        </a:tabLst>
                      </a:pPr>
                      <a:r>
                        <a:rPr lang="en-GB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1.3	Assemble the SSP team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1590" algn="l"/>
                        </a:tabLst>
                      </a:pPr>
                      <a:endParaRPr lang="en-GB" sz="1600" dirty="0" smtClean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88008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536575" algn="l"/>
                        </a:tabLs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2.1 	Map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the system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536575" algn="l"/>
                        </a:tabLs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2.2	Characterise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waste / Characterise disease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536575" algn="l"/>
                        </a:tabLs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2.3 	Identify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all potential exposure groups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536575" algn="l"/>
                        </a:tabLst>
                      </a:pPr>
                      <a:r>
                        <a:rPr lang="en-GB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2.4	Validate </a:t>
                      </a:r>
                      <a:r>
                        <a:rPr lang="en-GB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the system  through field investigations</a:t>
                      </a:r>
                      <a:endParaRPr lang="en-US" sz="16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536575" algn="l"/>
                        </a:tabLst>
                      </a:pPr>
                      <a:r>
                        <a:rPr lang="en-GB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2.5	Gather </a:t>
                      </a:r>
                      <a:r>
                        <a:rPr lang="en-GB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relevant contextual </a:t>
                      </a:r>
                      <a:r>
                        <a:rPr lang="en-GB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information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536575" algn="l"/>
                        </a:tabLst>
                      </a:pPr>
                      <a:endParaRPr lang="en-US" sz="16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2324">
                <a:tc>
                  <a:txBody>
                    <a:bodyPr/>
                    <a:lstStyle/>
                    <a:p>
                      <a:pPr marL="536575" lvl="0" indent="-5365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536575" algn="l"/>
                        </a:tabLst>
                      </a:pPr>
                      <a:r>
                        <a:rPr lang="en-GB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3.1	Identify </a:t>
                      </a:r>
                      <a:r>
                        <a:rPr lang="en-GB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hazards/ hazardous events within the s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ystem for each exposure group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536575" lvl="0" indent="-5365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536575" algn="l"/>
                        </a:tabLs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3.2	Identify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exposure routes associated with each hazard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536575" lvl="0" indent="-5365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536575" algn="l"/>
                        </a:tabLst>
                      </a:pPr>
                      <a:r>
                        <a:rPr lang="en-GB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3.3	Assess and prioritize the risk associated with each hazard or hazardous event </a:t>
                      </a:r>
                      <a:endParaRPr lang="en-US" sz="1600" dirty="0" smtClean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536575" lvl="0" indent="-53657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536575" algn="l"/>
                        </a:tabLst>
                      </a:pPr>
                      <a:r>
                        <a:rPr lang="en-GB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3.4	Identify </a:t>
                      </a:r>
                      <a:r>
                        <a:rPr lang="en-GB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and assess existing control measures </a:t>
                      </a:r>
                      <a:endParaRPr lang="en-GB" sz="1600" dirty="0" smtClean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1590" algn="l"/>
                        </a:tabLst>
                      </a:pPr>
                      <a:endParaRPr lang="en-US" sz="16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1056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SSP </a:t>
            </a:r>
            <a:r>
              <a:rPr lang="fr-CH" dirty="0" err="1"/>
              <a:t>O</a:t>
            </a:r>
            <a:r>
              <a:rPr lang="fr-CH" dirty="0" err="1" smtClean="0"/>
              <a:t>utline</a:t>
            </a:r>
            <a:r>
              <a:rPr lang="fr-CH" dirty="0" smtClean="0"/>
              <a:t> </a:t>
            </a:r>
            <a:r>
              <a:rPr lang="fr-CH" dirty="0" err="1" smtClean="0"/>
              <a:t>Tasks</a:t>
            </a:r>
            <a:endParaRPr lang="en-US" dirty="0"/>
          </a:p>
        </p:txBody>
      </p:sp>
      <p:pic>
        <p:nvPicPr>
          <p:cNvPr id="205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6" y="1762729"/>
            <a:ext cx="2402376" cy="1201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6" y="3128414"/>
            <a:ext cx="2382674" cy="1191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85" y="4726644"/>
            <a:ext cx="2276254" cy="1138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14283223"/>
              </p:ext>
            </p:extLst>
          </p:nvPr>
        </p:nvGraphicFramePr>
        <p:xfrm>
          <a:off x="2900855" y="1833601"/>
          <a:ext cx="7256078" cy="44118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56078"/>
              </a:tblGrid>
              <a:tr h="1351033">
                <a:tc>
                  <a:txBody>
                    <a:bodyPr/>
                    <a:lstStyle/>
                    <a:p>
                      <a:pPr marL="630238" lvl="0" indent="-6302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630238" algn="l"/>
                        </a:tabLs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4.1 	Review 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and rank options to control identified risks</a:t>
                      </a:r>
                    </a:p>
                    <a:p>
                      <a:pPr marL="630238" lvl="0" indent="-6302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630238" algn="l"/>
                        </a:tabLs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4.2	Select 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control measures, and develop an 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improvement 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plan </a:t>
                      </a:r>
                      <a:endParaRPr lang="en-US" sz="1600" dirty="0" smtClean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630238" lvl="0" indent="-6302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630238" algn="l"/>
                        </a:tabLst>
                      </a:pPr>
                      <a:endParaRPr lang="en-US" sz="16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08083">
                <a:tc>
                  <a:txBody>
                    <a:bodyPr/>
                    <a:lstStyle/>
                    <a:p>
                      <a:pPr marL="630238" lvl="0" indent="-6302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630238" algn="l"/>
                        </a:tabLs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5.1	Define 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operational monitoring of control measures against 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limits</a:t>
                      </a:r>
                      <a:endParaRPr lang="en-US" sz="16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630238" lvl="0" indent="-6302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630238" algn="l"/>
                        </a:tabLs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5.2 	Verify 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system performance against health 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indicators</a:t>
                      </a:r>
                      <a:endParaRPr lang="en-US" sz="16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630238" lvl="0" indent="-6302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630238" algn="l"/>
                        </a:tabLs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5.3	External 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assessment of SSP performance</a:t>
                      </a:r>
                    </a:p>
                    <a:p>
                      <a:pPr marL="630238" lvl="0" indent="-6302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630238" algn="l"/>
                        </a:tabLs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5.4	SSP 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Audit and Certification </a:t>
                      </a:r>
                      <a:endParaRPr lang="en-US" sz="1600" dirty="0" smtClean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marL="630238" lvl="0" indent="-6302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630238" algn="l"/>
                        </a:tabLst>
                      </a:pPr>
                      <a:endParaRPr lang="en-US" sz="16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452703">
                <a:tc>
                  <a:txBody>
                    <a:bodyPr/>
                    <a:lstStyle/>
                    <a:p>
                      <a:pPr marL="630238" lvl="0" indent="-609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1590" algn="l"/>
                        </a:tabLs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6.1	Document 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and implement management procedures</a:t>
                      </a:r>
                    </a:p>
                    <a:p>
                      <a:pPr marL="630238" lvl="0" indent="-609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1590" algn="l"/>
                        </a:tabLs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6.2	Identify 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and implement supporting </a:t>
                      </a:r>
                      <a:r>
                        <a:rPr lang="en-US" sz="1600" dirty="0" err="1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programmes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marL="630238" lvl="0" indent="-609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21590" algn="l"/>
                        </a:tabLs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6.3	Regularly </a:t>
                      </a: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review and update the SSP</a:t>
                      </a:r>
                    </a:p>
                    <a:p>
                      <a:pPr marL="630238" indent="-6096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r>
                        <a:rPr lang="en-US" sz="16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3447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19" t="12517" r="11207" b="10840"/>
          <a:stretch/>
        </p:blipFill>
        <p:spPr bwMode="auto">
          <a:xfrm>
            <a:off x="0" y="-1"/>
            <a:ext cx="10693400" cy="663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1045" y="3583809"/>
            <a:ext cx="10693400" cy="1365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All publications can be found at: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www.who.int</a:t>
            </a:r>
          </a:p>
        </p:txBody>
      </p:sp>
    </p:spTree>
    <p:extLst>
      <p:ext uri="{BB962C8B-B14F-4D97-AF65-F5344CB8AC3E}">
        <p14:creationId xmlns="" xmlns:p14="http://schemas.microsoft.com/office/powerpoint/2010/main" val="39125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SC0055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5" t="-3621" r="905" b="8620"/>
          <a:stretch/>
        </p:blipFill>
        <p:spPr bwMode="auto">
          <a:xfrm>
            <a:off x="0" y="-343694"/>
            <a:ext cx="10807700" cy="6998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150" y="955347"/>
            <a:ext cx="10693400" cy="1365250"/>
          </a:xfrm>
          <a:prstGeom prst="rect">
            <a:avLst/>
          </a:prstGeom>
        </p:spPr>
        <p:txBody>
          <a:bodyPr/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CH" dirty="0" err="1" smtClean="0">
                <a:solidFill>
                  <a:srgbClr val="002060"/>
                </a:solidFill>
              </a:rPr>
              <a:t>Wastewater</a:t>
            </a:r>
            <a:r>
              <a:rPr lang="fr-CH" dirty="0" smtClean="0">
                <a:solidFill>
                  <a:srgbClr val="002060"/>
                </a:solidFill>
              </a:rPr>
              <a:t> Use </a:t>
            </a:r>
            <a:r>
              <a:rPr lang="fr-CH" dirty="0" err="1" smtClean="0">
                <a:solidFill>
                  <a:srgbClr val="002060"/>
                </a:solidFill>
              </a:rPr>
              <a:t>at</a:t>
            </a:r>
            <a:r>
              <a:rPr lang="fr-CH" dirty="0" smtClean="0">
                <a:solidFill>
                  <a:srgbClr val="002060"/>
                </a:solidFill>
              </a:rPr>
              <a:t> a </a:t>
            </a:r>
            <a:r>
              <a:rPr lang="fr-CH" dirty="0" err="1" smtClean="0">
                <a:solidFill>
                  <a:srgbClr val="002060"/>
                </a:solidFill>
              </a:rPr>
              <a:t>Glance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11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Most </a:t>
            </a:r>
            <a:r>
              <a:rPr lang="fr-CH" dirty="0" err="1" smtClean="0"/>
              <a:t>wastewater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untreated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544239" y="2270837"/>
            <a:ext cx="9696450" cy="4576127"/>
          </a:xfrm>
        </p:spPr>
        <p:txBody>
          <a:bodyPr/>
          <a:lstStyle/>
          <a:p>
            <a:r>
              <a:rPr lang="en-US" dirty="0" smtClean="0"/>
              <a:t>Up to 90 % of all wastewater in developing countries is discharged untreated directly into rivers, lakes or the oceans</a:t>
            </a:r>
          </a:p>
          <a:p>
            <a:pPr eaLnBrk="1" hangingPunct="1"/>
            <a:r>
              <a:rPr lang="en-GB" dirty="0" smtClean="0"/>
              <a:t>Wastewater use is extensive worldwide and increasing</a:t>
            </a:r>
          </a:p>
          <a:p>
            <a:r>
              <a:rPr lang="en-GB" dirty="0"/>
              <a:t>T</a:t>
            </a:r>
            <a:r>
              <a:rPr lang="en-GB" dirty="0" smtClean="0"/>
              <a:t>he extent is difficult to quantified due to the informal nature of the practice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960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96" y="1721791"/>
            <a:ext cx="8512503" cy="48917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355600"/>
            <a:ext cx="10693400" cy="1365250"/>
          </a:xfrm>
          <a:prstGeom prst="rect">
            <a:avLst/>
          </a:prstGeom>
        </p:spPr>
        <p:txBody>
          <a:bodyPr/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CH" dirty="0" err="1" smtClean="0"/>
              <a:t>Demand</a:t>
            </a:r>
            <a:r>
              <a:rPr lang="fr-CH" dirty="0" smtClean="0"/>
              <a:t> to use </a:t>
            </a:r>
            <a:r>
              <a:rPr lang="fr-CH" dirty="0" err="1" smtClean="0"/>
              <a:t>wastewater</a:t>
            </a:r>
            <a:r>
              <a:rPr lang="fr-CH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grow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18896" y="1374511"/>
            <a:ext cx="4051738" cy="347280"/>
          </a:xfrm>
          <a:prstGeom prst="rect">
            <a:avLst/>
          </a:prstGeom>
        </p:spPr>
        <p:txBody>
          <a:bodyPr/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fr-CH" sz="1800" dirty="0" err="1" smtClean="0"/>
              <a:t>Bluewater</a:t>
            </a:r>
            <a:r>
              <a:rPr lang="fr-CH" sz="1800" dirty="0" smtClean="0"/>
              <a:t> </a:t>
            </a:r>
            <a:r>
              <a:rPr lang="fr-CH" sz="1800" dirty="0" err="1" smtClean="0"/>
              <a:t>scarcity</a:t>
            </a:r>
            <a:r>
              <a:rPr lang="fr-CH" sz="1800" dirty="0" smtClean="0"/>
              <a:t> by 2025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7216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36" t="9994" r="11199" b="14734"/>
          <a:stretch/>
        </p:blipFill>
        <p:spPr bwMode="auto">
          <a:xfrm>
            <a:off x="0" y="-1"/>
            <a:ext cx="10693400" cy="669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27050"/>
            <a:ext cx="10693400" cy="1365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4572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144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716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28800" algn="ctr" defTabSz="1042988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CH" dirty="0" smtClean="0"/>
              <a:t>Health </a:t>
            </a:r>
            <a:r>
              <a:rPr lang="fr-CH" dirty="0" err="1" smtClean="0"/>
              <a:t>Risks</a:t>
            </a:r>
            <a:r>
              <a:rPr lang="fr-CH" dirty="0" smtClean="0"/>
              <a:t> and </a:t>
            </a:r>
            <a:r>
              <a:rPr lang="fr-CH" dirty="0" err="1" smtClean="0"/>
              <a:t>Benefits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313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Health risk and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64" y="1515843"/>
            <a:ext cx="7256462" cy="275569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GB" sz="2400" b="1" dirty="0" smtClean="0"/>
              <a:t>Direct Health Effects</a:t>
            </a:r>
          </a:p>
          <a:p>
            <a:pPr marL="0" indent="361950" eaLnBrk="1" hangingPunct="1"/>
            <a:r>
              <a:rPr lang="en-GB" sz="2000" b="1" dirty="0" smtClean="0"/>
              <a:t>Disease outbreaks </a:t>
            </a:r>
            <a:r>
              <a:rPr lang="en-GB" sz="2000" dirty="0" smtClean="0"/>
              <a:t>(food, water and vector borne)</a:t>
            </a:r>
          </a:p>
          <a:p>
            <a:pPr marL="361950" indent="-361950" eaLnBrk="1" hangingPunct="1"/>
            <a:r>
              <a:rPr lang="en-GB" sz="2000" b="1" dirty="0" smtClean="0"/>
              <a:t>Persistent diseases </a:t>
            </a:r>
            <a:r>
              <a:rPr lang="en-GB" sz="2000" dirty="0" smtClean="0"/>
              <a:t>(e.g. intestinal helminth infections, diarrhoeal diseases)</a:t>
            </a:r>
          </a:p>
          <a:p>
            <a:pPr marL="361950" indent="-361950" eaLnBrk="1" hangingPunct="1"/>
            <a:r>
              <a:rPr lang="en-GB" sz="2000" b="1" dirty="0" smtClean="0"/>
              <a:t>Non-communicable </a:t>
            </a:r>
            <a:r>
              <a:rPr lang="en-GB" sz="2000" b="1" dirty="0"/>
              <a:t>diseases </a:t>
            </a:r>
            <a:r>
              <a:rPr lang="en-GB" sz="2000" dirty="0" smtClean="0"/>
              <a:t>(</a:t>
            </a:r>
            <a:r>
              <a:rPr lang="en-GB" sz="2000" dirty="0" err="1" smtClean="0"/>
              <a:t>eg</a:t>
            </a:r>
            <a:r>
              <a:rPr lang="en-GB" sz="2000" dirty="0" smtClean="0"/>
              <a:t> from industrial waste)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240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49002" y="4207851"/>
            <a:ext cx="6678612" cy="415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marL="390525" indent="-390525" algn="l" defTabSz="1042988" rtl="0" fontAlgn="base">
              <a:spcBef>
                <a:spcPct val="80000"/>
              </a:spcBef>
              <a:spcAft>
                <a:spcPct val="0"/>
              </a:spcAft>
              <a:buClr>
                <a:srgbClr val="1E7FB8"/>
              </a:buClr>
              <a:buFont typeface="Wingdings" pitchFamily="2" charset="2"/>
              <a:buChar char="l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919163" indent="-322263" algn="l" defTabSz="1042988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Font typeface="Arial" charset="0"/>
              <a:buChar char="–"/>
              <a:defRPr sz="2400">
                <a:solidFill>
                  <a:srgbClr val="000066"/>
                </a:solidFill>
                <a:latin typeface="+mn-lt"/>
                <a:cs typeface="+mn-cs"/>
              </a:defRPr>
            </a:lvl2pPr>
            <a:lvl3pPr marL="1433513" indent="-307975" algn="l" defTabSz="1042988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•"/>
              <a:defRPr sz="2400">
                <a:solidFill>
                  <a:srgbClr val="000066"/>
                </a:solidFill>
                <a:latin typeface="Arial Narrow" pitchFamily="34" charset="0"/>
                <a:cs typeface="+mn-cs"/>
              </a:defRPr>
            </a:lvl3pPr>
            <a:lvl4pPr marL="1898650" indent="-258763" algn="l" defTabSz="1042988" rtl="0" fontAlgn="base">
              <a:spcBef>
                <a:spcPct val="20000"/>
              </a:spcBef>
              <a:spcAft>
                <a:spcPct val="0"/>
              </a:spcAft>
              <a:buClr>
                <a:srgbClr val="1E7FB8"/>
              </a:buClr>
              <a:buChar char="–"/>
              <a:defRPr sz="2400">
                <a:solidFill>
                  <a:srgbClr val="000066"/>
                </a:solidFill>
                <a:latin typeface="Arial Narrow" pitchFamily="34" charset="0"/>
                <a:cs typeface="+mn-cs"/>
              </a:defRPr>
            </a:lvl4pPr>
            <a:lvl5pPr marL="2268538" indent="-165100" algn="r" defTabSz="1042988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5pPr>
            <a:lvl6pPr marL="2725738" indent="-165100" algn="r" defTabSz="1042988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6pPr>
            <a:lvl7pPr marL="3182938" indent="-165100" algn="r" defTabSz="1042988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7pPr>
            <a:lvl8pPr marL="3640138" indent="-165100" algn="r" defTabSz="1042988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8pPr>
            <a:lvl9pPr marL="4097338" indent="-165100" algn="r" defTabSz="1042988" rtl="1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rgbClr val="000066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sz="2400" dirty="0" smtClean="0"/>
              <a:t>Indirect Health Effects</a:t>
            </a:r>
          </a:p>
          <a:p>
            <a:pPr>
              <a:defRPr/>
            </a:pPr>
            <a:r>
              <a:rPr lang="en-GB" sz="2000" dirty="0" smtClean="0"/>
              <a:t>Adverse impacts on the safety of drinking water, food and recreational water.</a:t>
            </a:r>
          </a:p>
          <a:p>
            <a:pPr>
              <a:defRPr/>
            </a:pPr>
            <a:r>
              <a:rPr lang="en-GB" sz="2000" dirty="0" smtClean="0"/>
              <a:t>Positive impacts on household food security and nutrition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7520153" y="1639614"/>
            <a:ext cx="2979682" cy="4644688"/>
            <a:chOff x="7520153" y="1639614"/>
            <a:chExt cx="2979682" cy="4644688"/>
          </a:xfrm>
        </p:grpSpPr>
        <p:sp>
          <p:nvSpPr>
            <p:cNvPr id="6" name="Down Arrow 5"/>
            <p:cNvSpPr/>
            <p:nvPr/>
          </p:nvSpPr>
          <p:spPr bwMode="auto">
            <a:xfrm>
              <a:off x="7520153" y="1639614"/>
              <a:ext cx="2979682" cy="4644688"/>
            </a:xfrm>
            <a:prstGeom prst="downArrow">
              <a:avLst/>
            </a:prstGeom>
            <a:solidFill>
              <a:srgbClr val="C00000">
                <a:alpha val="3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BO" sz="3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490" name="TextBox 9"/>
            <p:cNvSpPr txBox="1">
              <a:spLocks noChangeArrowheads="1"/>
            </p:cNvSpPr>
            <p:nvPr/>
          </p:nvSpPr>
          <p:spPr bwMode="auto">
            <a:xfrm>
              <a:off x="8048428" y="2113828"/>
              <a:ext cx="1923132" cy="34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1"/>
              <a:r>
                <a:rPr lang="en-US" sz="2000" i="1" dirty="0" smtClean="0">
                  <a:solidFill>
                    <a:srgbClr val="0070C0"/>
                  </a:solidFill>
                </a:rPr>
                <a:t>Workers</a:t>
              </a:r>
              <a:endParaRPr lang="en-US" sz="2000" i="1" dirty="0">
                <a:solidFill>
                  <a:srgbClr val="0070C0"/>
                </a:solidFill>
              </a:endParaRPr>
            </a:p>
            <a:p>
              <a:pPr algn="ctr" rtl="1"/>
              <a:endParaRPr lang="en-US" sz="2000" i="1" dirty="0">
                <a:solidFill>
                  <a:srgbClr val="0070C0"/>
                </a:solidFill>
              </a:endParaRPr>
            </a:p>
            <a:p>
              <a:pPr algn="ctr" rtl="1"/>
              <a:endParaRPr lang="en-US" sz="2000" i="1" dirty="0" smtClean="0">
                <a:solidFill>
                  <a:srgbClr val="0070C0"/>
                </a:solidFill>
              </a:endParaRPr>
            </a:p>
            <a:p>
              <a:pPr algn="ctr" rtl="1"/>
              <a:endParaRPr lang="en-US" sz="2000" i="1" dirty="0" smtClean="0">
                <a:solidFill>
                  <a:srgbClr val="0070C0"/>
                </a:solidFill>
              </a:endParaRPr>
            </a:p>
            <a:p>
              <a:pPr algn="ctr" rtl="1"/>
              <a:endParaRPr lang="en-US" sz="2000" i="1" dirty="0">
                <a:solidFill>
                  <a:srgbClr val="0070C0"/>
                </a:solidFill>
              </a:endParaRPr>
            </a:p>
            <a:p>
              <a:pPr algn="ctr" rtl="1"/>
              <a:r>
                <a:rPr lang="en-US" sz="2000" i="1" dirty="0">
                  <a:solidFill>
                    <a:srgbClr val="0070C0"/>
                  </a:solidFill>
                </a:rPr>
                <a:t>C</a:t>
              </a:r>
              <a:r>
                <a:rPr lang="en-US" sz="2000" i="1" dirty="0" smtClean="0">
                  <a:solidFill>
                    <a:srgbClr val="0070C0"/>
                  </a:solidFill>
                </a:rPr>
                <a:t>ommunity</a:t>
              </a:r>
              <a:endParaRPr lang="en-US" sz="2000" i="1" dirty="0">
                <a:solidFill>
                  <a:srgbClr val="0070C0"/>
                </a:solidFill>
              </a:endParaRPr>
            </a:p>
            <a:p>
              <a:pPr algn="ctr" rtl="1"/>
              <a:endParaRPr lang="en-US" sz="2000" i="1" dirty="0">
                <a:solidFill>
                  <a:srgbClr val="0070C0"/>
                </a:solidFill>
              </a:endParaRPr>
            </a:p>
            <a:p>
              <a:pPr algn="ctr" rtl="1"/>
              <a:endParaRPr lang="en-US" sz="2000" i="1" dirty="0">
                <a:solidFill>
                  <a:srgbClr val="0070C0"/>
                </a:solidFill>
              </a:endParaRPr>
            </a:p>
            <a:p>
              <a:pPr algn="ctr" rtl="1"/>
              <a:endParaRPr lang="en-US" sz="2000" i="1" dirty="0">
                <a:solidFill>
                  <a:srgbClr val="0070C0"/>
                </a:solidFill>
              </a:endParaRPr>
            </a:p>
            <a:p>
              <a:pPr algn="ctr" rtl="1"/>
              <a:endParaRPr lang="en-US" sz="2000" i="1" dirty="0" smtClean="0">
                <a:solidFill>
                  <a:srgbClr val="0070C0"/>
                </a:solidFill>
              </a:endParaRPr>
            </a:p>
            <a:p>
              <a:pPr algn="ctr" rtl="1"/>
              <a:r>
                <a:rPr lang="en-US" sz="2000" i="1" dirty="0" smtClean="0">
                  <a:solidFill>
                    <a:srgbClr val="0070C0"/>
                  </a:solidFill>
                </a:rPr>
                <a:t>Consumers</a:t>
              </a:r>
              <a:endParaRPr lang="en-US" sz="2000" i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93400" cy="1365250"/>
          </a:xfrm>
        </p:spPr>
        <p:txBody>
          <a:bodyPr/>
          <a:lstStyle/>
          <a:p>
            <a:r>
              <a:rPr lang="en-US" dirty="0" smtClean="0"/>
              <a:t>Major wastewater related diseases</a:t>
            </a:r>
            <a:endParaRPr lang="es-B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97829359"/>
              </p:ext>
            </p:extLst>
          </p:nvPr>
        </p:nvGraphicFramePr>
        <p:xfrm>
          <a:off x="354175" y="1465153"/>
          <a:ext cx="10177192" cy="5172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4885"/>
                <a:gridCol w="1744169"/>
                <a:gridCol w="2131631"/>
                <a:gridCol w="4216507"/>
              </a:tblGrid>
              <a:tr h="63477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1" dirty="0">
                          <a:effectLst/>
                        </a:rPr>
                        <a:t>Disease</a:t>
                      </a:r>
                      <a:endParaRPr lang="en-U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6CC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1" dirty="0">
                          <a:effectLst/>
                        </a:rPr>
                        <a:t>Mortality (deaths/year)</a:t>
                      </a:r>
                      <a:endParaRPr lang="en-U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6CC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1" dirty="0">
                          <a:effectLst/>
                        </a:rPr>
                        <a:t>Burden of Disease</a:t>
                      </a:r>
                      <a:endParaRPr lang="en-US" sz="1600" b="1" dirty="0">
                        <a:effectLst/>
                      </a:endParaRP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1" dirty="0">
                          <a:effectLst/>
                        </a:rPr>
                        <a:t>(DALYs/year)</a:t>
                      </a:r>
                      <a:endParaRPr lang="en-U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6C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b="1" dirty="0">
                          <a:effectLst/>
                        </a:rPr>
                        <a:t>Comments</a:t>
                      </a:r>
                      <a:endParaRPr lang="en-U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6CCEE"/>
                    </a:solidFill>
                  </a:tcPr>
                </a:tc>
              </a:tr>
              <a:tr h="571292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Diarrhoea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1 798 000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61 966 000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400" dirty="0">
                          <a:effectLst/>
                        </a:rPr>
                        <a:t>99.8% of deaths occur in developing countries; 90% of deaths occur in children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90431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 smtClean="0">
                          <a:effectLst/>
                        </a:rPr>
                        <a:t>Typhoid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600 000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37155" algn="ctr"/>
                          <a:tab pos="5274310" algn="r"/>
                          <a:tab pos="226695" algn="l"/>
                          <a:tab pos="2637155" algn="ctr"/>
                          <a:tab pos="5274310" algn="r"/>
                        </a:tabLst>
                      </a:pPr>
                      <a:r>
                        <a:rPr lang="en-GB" sz="1400" dirty="0">
                          <a:effectLst/>
                        </a:rPr>
                        <a:t>Estimated 16 million cases per year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6172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Schistosomiasis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37155" algn="ctr"/>
                          <a:tab pos="5274310" algn="r"/>
                          <a:tab pos="226695" algn="l"/>
                          <a:tab pos="2637155" algn="ctr"/>
                          <a:tab pos="5274310" algn="r"/>
                        </a:tabLst>
                      </a:pPr>
                      <a:r>
                        <a:rPr lang="en-GB" sz="1600">
                          <a:effectLst/>
                        </a:rPr>
                        <a:t>15 000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1 702 000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400" dirty="0">
                          <a:effectLst/>
                        </a:rPr>
                        <a:t>Found in 74 countries; 200 million people worldwide are estimated to be infected, 20 million with severe consequences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1292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Ascariasis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637155" algn="ctr"/>
                          <a:tab pos="5274310" algn="r"/>
                          <a:tab pos="226695" algn="l"/>
                          <a:tab pos="2637155" algn="ctr"/>
                          <a:tab pos="5274310" algn="r"/>
                        </a:tabLst>
                      </a:pPr>
                      <a:r>
                        <a:rPr lang="en-GB" sz="1600">
                          <a:effectLst/>
                        </a:rPr>
                        <a:t>3 000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1 817 000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400" dirty="0">
                          <a:effectLst/>
                        </a:rPr>
                        <a:t>Estimated 1.45 billion infections, of which 350 million suffer adverse health effects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1292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Hookworm disease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3 000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59 000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400" dirty="0">
                          <a:effectLst/>
                        </a:rPr>
                        <a:t>Estimated 1.3 billion infections, of which 150 million suffer adverse health effects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6172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Lymphatic filariasis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5 777 000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400" dirty="0" smtClean="0">
                          <a:effectLst/>
                        </a:rPr>
                        <a:t>Mosquito</a:t>
                      </a:r>
                      <a:r>
                        <a:rPr lang="en-GB" sz="1400" baseline="0" dirty="0" smtClean="0">
                          <a:effectLst/>
                        </a:rPr>
                        <a:t> </a:t>
                      </a:r>
                      <a:r>
                        <a:rPr lang="en-GB" sz="1400" dirty="0" smtClean="0">
                          <a:effectLst/>
                        </a:rPr>
                        <a:t>vectors </a:t>
                      </a:r>
                      <a:r>
                        <a:rPr lang="en-GB" sz="1400" dirty="0">
                          <a:effectLst/>
                        </a:rPr>
                        <a:t>of filariasis breed in organically polluted water; does not cause death but leads to severe disability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6172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Hepatitis A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600" dirty="0">
                          <a:effectLst/>
                        </a:rPr>
                        <a:t>N/A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226695" algn="l"/>
                        </a:tabLst>
                      </a:pPr>
                      <a:r>
                        <a:rPr lang="en-GB" sz="1400" dirty="0">
                          <a:effectLst/>
                        </a:rPr>
                        <a:t>Estimated 1.4 million cases per year worldwide; serological evidence of prior infection ranges from 15% to nearly 100%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126124" y="2096814"/>
            <a:ext cx="10452538" cy="536027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26124" y="3888828"/>
            <a:ext cx="10452538" cy="536027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sz="3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706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5096</TotalTime>
  <Words>1630</Words>
  <Application>Microsoft Office PowerPoint</Application>
  <PresentationFormat>Custom</PresentationFormat>
  <Paragraphs>382</Paragraphs>
  <Slides>36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master</vt:lpstr>
      <vt:lpstr>Slide 1</vt:lpstr>
      <vt:lpstr>Slide 2</vt:lpstr>
      <vt:lpstr>Slide 3</vt:lpstr>
      <vt:lpstr>Slide 4</vt:lpstr>
      <vt:lpstr>Most wastewater is untreated</vt:lpstr>
      <vt:lpstr>Slide 6</vt:lpstr>
      <vt:lpstr>Slide 7</vt:lpstr>
      <vt:lpstr>Health risk and benefits</vt:lpstr>
      <vt:lpstr>Major wastewater related diseases</vt:lpstr>
      <vt:lpstr>Slide 10</vt:lpstr>
      <vt:lpstr>Slide 11</vt:lpstr>
      <vt:lpstr>Chemical Risks</vt:lpstr>
      <vt:lpstr>Slide 13</vt:lpstr>
      <vt:lpstr> WHO Guidelines for Safe Use of Wastewater, Excreta and Greywater  (3rd Edition)</vt:lpstr>
      <vt:lpstr>Some Lessons from the 1989 Guidelines</vt:lpstr>
      <vt:lpstr>Slide 16</vt:lpstr>
      <vt:lpstr>Slide 17</vt:lpstr>
      <vt:lpstr>Has anyone heard of DALYs?</vt:lpstr>
      <vt:lpstr>Why health based targets (DALYs)?</vt:lpstr>
      <vt:lpstr>Why health based targets (DALYs)?</vt:lpstr>
      <vt:lpstr>Why health based targets (DALYs)?</vt:lpstr>
      <vt:lpstr>How can we reach that target?</vt:lpstr>
      <vt:lpstr>Are effluent guideline values included?</vt:lpstr>
      <vt:lpstr>Slide 24</vt:lpstr>
      <vt:lpstr>Slide 25</vt:lpstr>
      <vt:lpstr>Slide 26</vt:lpstr>
      <vt:lpstr>Various WHO Water Quality Guidelines</vt:lpstr>
      <vt:lpstr>Key Concepts</vt:lpstr>
      <vt:lpstr>  Water and Sanitation Safety Plans</vt:lpstr>
      <vt:lpstr>  Water and Sanitation Safety Plans</vt:lpstr>
      <vt:lpstr>Risk Management (SSP) Tasks</vt:lpstr>
      <vt:lpstr>Slide 32</vt:lpstr>
      <vt:lpstr>Risk Management (SSP) Tasks</vt:lpstr>
      <vt:lpstr>SSP Outline Tasks</vt:lpstr>
      <vt:lpstr>SSP Outline Tasks</vt:lpstr>
      <vt:lpstr>Slide 36</vt:lpstr>
    </vt:vector>
  </TitlesOfParts>
  <Company>World Health 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Guidelines</dc:title>
  <dc:subject>WHO template and recommendations</dc:subject>
  <dc:creator>Anne Guilloux</dc:creator>
  <cp:keywords>communication, photos, text</cp:keywords>
  <cp:lastModifiedBy>Srikanth</cp:lastModifiedBy>
  <cp:revision>190</cp:revision>
  <dcterms:created xsi:type="dcterms:W3CDTF">2005-03-01T08:26:43Z</dcterms:created>
  <dcterms:modified xsi:type="dcterms:W3CDTF">2013-03-27T11:51:14Z</dcterms:modified>
  <cp:category>Guidelines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