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9" r:id="rId4"/>
    <p:sldId id="260" r:id="rId5"/>
    <p:sldId id="257" r:id="rId6"/>
    <p:sldId id="275" r:id="rId7"/>
    <p:sldId id="280" r:id="rId8"/>
    <p:sldId id="262" r:id="rId9"/>
    <p:sldId id="281" r:id="rId10"/>
    <p:sldId id="277" r:id="rId11"/>
    <p:sldId id="282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19A3A-F890-4ED5-A9A8-656D59CA59C1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BFEA-09E8-4419-8712-5CAE6F3D3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7BFEA-09E8-4419-8712-5CAE6F3D32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A612-1768-4926-A61F-A9005360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8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123A-B51D-4583-B26C-236850AC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26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2AD2-CC37-4F17-B130-E173B4EF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24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8389-DE17-4CA2-A534-16B819E8D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3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2C63-6D4B-478D-A894-1E1C4724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56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0413-D125-42C6-AD6A-1E682F25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3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0026-006C-42BE-83E7-59C4F835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69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4250-3F55-4447-AA72-295BD4889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51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7EE1-F2A5-4615-A35C-B4AEA9B3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43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AA14-9A21-44FF-809E-65FAD487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D57-9488-48D2-8972-A00D0AFD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8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EED6EB-3BA0-46CF-AF1A-56BDF4044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farm3.static.flickr.com/2701/4250364985_3b23deb539_z.jpg?zz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2.png"/><Relationship Id="rId7" Type="http://schemas.openxmlformats.org/officeDocument/2006/relationships/hyperlink" Target="http://www.fao.org/docrep/003/T0234E/T0234E00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ao.org/docrep/008/y5009e/y5009e00.htm" TargetMode="External"/><Relationship Id="rId5" Type="http://schemas.openxmlformats.org/officeDocument/2006/relationships/hyperlink" Target="http://www.iwmi.cgiar.org/Publications/Books/PDF/Farmers_Guide-Low_res-Final2.pdf" TargetMode="External"/><Relationship Id="rId4" Type="http://schemas.openxmlformats.org/officeDocument/2006/relationships/hyperlink" Target="http://www.fao.org/docrep/016/i3041e/i3041e.pdf" TargetMode="Externa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16/i2800e/i2800e00.htm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hyperlink" Target="ftp://ftp.fao.org/agl/aglw/fwm/Manual9.pdf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5288" y="2105025"/>
            <a:ext cx="8353425" cy="18272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CA" sz="3200" b="1" smtClean="0">
                <a:latin typeface="Calibri" pitchFamily="34" charset="0"/>
              </a:rPr>
              <a:t>Maximizing Productivity from Wastewater: </a:t>
            </a:r>
            <a:r>
              <a:rPr lang="en-CA" sz="3100" b="1" smtClean="0">
                <a:latin typeface="Calibri" pitchFamily="34" charset="0"/>
              </a:rPr>
              <a:t>Irrigation, Soil, and Crop Management Strategies</a:t>
            </a:r>
            <a:endParaRPr lang="en-CA" sz="3100" b="1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6350"/>
            <a:ext cx="25574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http://farm3.static.flickr.com/2701/4250364985_3b23deb539_z.jpg?zz=1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87313"/>
            <a:ext cx="1177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450013"/>
            <a:ext cx="9144000" cy="42386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Fifth </a:t>
            </a:r>
            <a:r>
              <a:rPr lang="en-CA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Regional Workshop ‘Safe and Productive Use of Wastewater in Agriculture’, </a:t>
            </a:r>
            <a:r>
              <a:rPr lang="en-CA" sz="14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March 2013, Bali, Indonesia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en-US" sz="1400" kern="0" dirty="0">
              <a:solidFill>
                <a:sysClr val="windowText" lastClr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54" name="Subtitle 7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936625"/>
          </a:xfrm>
        </p:spPr>
        <p:txBody>
          <a:bodyPr/>
          <a:lstStyle/>
          <a:p>
            <a:pPr eaLnBrk="1" hangingPunct="1"/>
            <a:r>
              <a:rPr lang="en-CA" sz="2200" smtClean="0">
                <a:latin typeface="Calibri" pitchFamily="34" charset="0"/>
              </a:rPr>
              <a:t>Manzoor Qadir (UNU-INWEH)</a:t>
            </a:r>
          </a:p>
          <a:p>
            <a:pPr eaLnBrk="1" hangingPunct="1"/>
            <a:r>
              <a:rPr lang="en-CA" sz="2200" smtClean="0">
                <a:latin typeface="Calibri" pitchFamily="34" charset="0"/>
              </a:rPr>
              <a:t>Javier Mateo-Sagasta (FAO)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Soil Management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based on 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54475"/>
            <a:ext cx="334803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1771650"/>
            <a:ext cx="4705151" cy="1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Soil characteristics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(sandy soils, clay soils…) </a:t>
            </a:r>
            <a:endParaRPr lang="en-US" sz="2600" dirty="0">
              <a:latin typeface="Calibri" pitchFamily="34" charset="0"/>
              <a:cs typeface="Arial" charset="0"/>
            </a:endParaRPr>
          </a:p>
        </p:txBody>
      </p:sp>
      <p:pic>
        <p:nvPicPr>
          <p:cNvPr id="3074" name="Picture 2" descr="https://encrypted-tbn1.gstatic.com/images?q=tbn:ANd9GcS6tDz4n6Q5WJF05UtXR9ZTs-U_Os_TaaVdO36txqwA3RkNmiWG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38720"/>
            <a:ext cx="3347864" cy="2507667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1238" y="3140968"/>
            <a:ext cx="4705151" cy="15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Arial" charset="0"/>
              </a:rPr>
              <a:t>Soil amendment needs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(e.g. use </a:t>
            </a:r>
            <a:r>
              <a:rPr lang="en-US" sz="2600" dirty="0">
                <a:latin typeface="Calibri" pitchFamily="34" charset="0"/>
                <a:cs typeface="Arial" charset="0"/>
              </a:rPr>
              <a:t>of gypsum in case of highly </a:t>
            </a:r>
            <a:r>
              <a:rPr lang="en-US" sz="2600" dirty="0" err="1">
                <a:latin typeface="Calibri" pitchFamily="34" charset="0"/>
                <a:cs typeface="Arial" charset="0"/>
              </a:rPr>
              <a:t>sodic</a:t>
            </a:r>
            <a:r>
              <a:rPr lang="en-US" sz="2600" dirty="0">
                <a:latin typeface="Calibri" pitchFamily="34" charset="0"/>
                <a:cs typeface="Arial" charset="0"/>
              </a:rPr>
              <a:t>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wastewater)</a:t>
            </a:r>
            <a:endParaRPr lang="en-US" sz="2600" dirty="0">
              <a:latin typeface="Calibri" pitchFamily="34" charset="0"/>
              <a:cs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95536" y="4869160"/>
            <a:ext cx="47051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Arial" charset="0"/>
              </a:rPr>
              <a:t>Soil </a:t>
            </a:r>
            <a:r>
              <a:rPr lang="en-US" sz="2600" b="1" dirty="0">
                <a:latin typeface="Calibri" pitchFamily="34" charset="0"/>
                <a:cs typeface="Arial" charset="0"/>
              </a:rPr>
              <a:t>nutrient </a:t>
            </a:r>
            <a:r>
              <a:rPr lang="en-US" sz="2600" b="1" dirty="0" smtClean="0">
                <a:latin typeface="Calibri" pitchFamily="34" charset="0"/>
                <a:cs typeface="Arial" charset="0"/>
              </a:rPr>
              <a:t>availability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(fertilizer management)</a:t>
            </a:r>
            <a:endParaRPr lang="en-US" sz="26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325752" cy="33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2061956" cy="30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Some other selected publications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5892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http://www.fao.org/docrep/016/i3041e/i3041e.pdf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http://www.iwmi.cgiar.org/Publications/Books/PDF/Farmers_Guide-Low_res-Final2.pdf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http://www.fao.org/docrep/008/y5009e/y5009e00.htm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http://www.fao.org/docrep/003/T0234E/T0234E00.htm</a:t>
            </a: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2487522" cy="34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492896"/>
            <a:ext cx="2088232" cy="2965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72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549275"/>
            <a:ext cx="821372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Conclusions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438" y="1412875"/>
            <a:ext cx="71596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Recovery of water and nutrients from wastewater offers multiple opportunities for crop production.</a:t>
            </a:r>
          </a:p>
          <a:p>
            <a:pPr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These opportunities can translate into increased  productivity and income for farmers if appropriate irrigation, crop, and soil management strategies are implemented.</a:t>
            </a:r>
          </a:p>
          <a:p>
            <a:pPr>
              <a:defRPr/>
            </a:pPr>
            <a:r>
              <a:rPr lang="en-CA" sz="28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Wastewater: Opportunities for Crop Production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416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Stable source of water </a:t>
            </a:r>
            <a:r>
              <a:rPr lang="en-US" sz="2800">
                <a:latin typeface="Calibri" pitchFamily="34" charset="0"/>
                <a:cs typeface="Arial" charset="0"/>
              </a:rPr>
              <a:t>with reliable availability of irrigation water amid water scarcity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Savings on fertilizer use </a:t>
            </a:r>
            <a:r>
              <a:rPr lang="en-US" sz="2800">
                <a:latin typeface="Calibri" pitchFamily="34" charset="0"/>
                <a:cs typeface="Arial" charset="0"/>
              </a:rPr>
              <a:t>(wastewater contains nutrients), i.e. cheap source of nutrients with no or little amount of fertilizer needed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62075"/>
            <a:ext cx="3495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5613"/>
            <a:ext cx="1752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78738" y="4265613"/>
            <a:ext cx="0" cy="2089150"/>
          </a:xfrm>
          <a:prstGeom prst="straightConnector1">
            <a:avLst/>
          </a:prstGeom>
          <a:ln w="1016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Wastewater: Risks for Crop Production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4164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Salinity/sodicity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Specific ion toxicity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Suspend solids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428750"/>
            <a:ext cx="32400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079875"/>
            <a:ext cx="32400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6750050" y="6161088"/>
            <a:ext cx="153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 Boron toxicity</a:t>
            </a:r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92575"/>
            <a:ext cx="39798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2349500" y="618807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 Clogged drippers </a:t>
            </a:r>
            <a:endParaRPr lang="en-US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6684963" y="3627438"/>
            <a:ext cx="166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Salinity/sodicity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00063" y="1052513"/>
            <a:ext cx="8135937" cy="21161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CA" sz="3200" b="1" dirty="0" smtClean="0">
                <a:latin typeface="Calibri" pitchFamily="34" charset="0"/>
              </a:rPr>
              <a:t>How can we maximize agricultural productivity and benefits from wastewater while minimizing risks? </a:t>
            </a:r>
            <a:endParaRPr lang="en-CA" sz="3100" b="1" dirty="0" smtClean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63550" y="4005263"/>
            <a:ext cx="8208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CA" sz="3200" dirty="0">
                <a:solidFill>
                  <a:srgbClr val="0000FF"/>
                </a:solidFill>
                <a:latin typeface="Calibri" pitchFamily="34" charset="0"/>
              </a:rPr>
              <a:t>Some </a:t>
            </a:r>
            <a:r>
              <a:rPr lang="en-CA" sz="6000" dirty="0">
                <a:solidFill>
                  <a:srgbClr val="0000FF"/>
                </a:solidFill>
                <a:latin typeface="Calibri" pitchFamily="34" charset="0"/>
              </a:rPr>
              <a:t>on-farm</a:t>
            </a:r>
            <a:r>
              <a:rPr lang="en-CA" sz="32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CA" sz="3200" dirty="0" smtClean="0">
                <a:solidFill>
                  <a:srgbClr val="0000FF"/>
                </a:solidFill>
                <a:latin typeface="Calibri" pitchFamily="34" charset="0"/>
              </a:rPr>
              <a:t>strategies</a:t>
            </a:r>
            <a:endParaRPr lang="en-CA" sz="32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35375" y="3500487"/>
            <a:ext cx="2089150" cy="1731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Irrigation, soil, and crop management strategies for wastewater use in agriculture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63888" y="908720"/>
            <a:ext cx="2232025" cy="30777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Calibri" pitchFamily="34" charset="0"/>
                <a:ea typeface="ＭＳ Ｐゴシック" pitchFamily="34" charset="-128"/>
              </a:rPr>
              <a:t>Crop </a:t>
            </a:r>
            <a:r>
              <a:rPr lang="en-US" altLang="ja-JP" sz="1400" b="1" dirty="0" smtClean="0">
                <a:latin typeface="Calibri" pitchFamily="34" charset="0"/>
                <a:ea typeface="ＭＳ Ｐゴシック" pitchFamily="34" charset="-128"/>
              </a:rPr>
              <a:t>selection</a:t>
            </a:r>
            <a:endParaRPr lang="en-US" altLang="ja-JP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72200" y="3068960"/>
            <a:ext cx="2303462" cy="30777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ja-JP" sz="1400" b="1" dirty="0">
                <a:latin typeface="Calibri" pitchFamily="34" charset="0"/>
                <a:ea typeface="ＭＳ Ｐゴシック" pitchFamily="34" charset="-128"/>
              </a:rPr>
              <a:t>Soil </a:t>
            </a:r>
            <a:r>
              <a:rPr lang="en-US" altLang="ja-JP" sz="1400" b="1" dirty="0" smtClean="0">
                <a:latin typeface="Calibri" pitchFamily="34" charset="0"/>
                <a:ea typeface="ＭＳ Ｐゴシック" pitchFamily="34" charset="-128"/>
              </a:rPr>
              <a:t>management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3568" y="3068960"/>
            <a:ext cx="2303462" cy="30777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ja-JP" sz="1400" b="1" dirty="0">
                <a:latin typeface="Calibri" pitchFamily="34" charset="0"/>
                <a:ea typeface="ＭＳ Ｐゴシック" pitchFamily="34" charset="-128"/>
              </a:rPr>
              <a:t>Irrigation </a:t>
            </a:r>
            <a:r>
              <a:rPr lang="en-US" altLang="ja-JP" sz="1400" b="1" dirty="0" smtClean="0">
                <a:latin typeface="Calibri" pitchFamily="34" charset="0"/>
                <a:ea typeface="ＭＳ Ｐゴシック" pitchFamily="34" charset="-128"/>
              </a:rPr>
              <a:t>management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987824" y="4149775"/>
            <a:ext cx="647551" cy="341312"/>
          </a:xfrm>
          <a:prstGeom prst="rightArrow">
            <a:avLst>
              <a:gd name="adj1" fmla="val 50000"/>
              <a:gd name="adj2" fmla="val 3686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724524" y="4149775"/>
            <a:ext cx="647675" cy="341312"/>
          </a:xfrm>
          <a:prstGeom prst="leftArrow">
            <a:avLst>
              <a:gd name="adj1" fmla="val 50000"/>
              <a:gd name="adj2" fmla="val 3686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500563" y="2996952"/>
            <a:ext cx="360362" cy="503535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0" y="5949280"/>
            <a:ext cx="9144000" cy="28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250" dirty="0">
                <a:latin typeface="Calibri" pitchFamily="34" charset="0"/>
              </a:rPr>
              <a:t>Qadir, Drechsel, Raschid-Sally (2008) Wastewater use in agriculture: Agronomic considerations. Encyclopedia of Water Science: 1296-1299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37312"/>
            <a:ext cx="9144000" cy="28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250" dirty="0">
                <a:latin typeface="Calibri" pitchFamily="34" charset="0"/>
              </a:rPr>
              <a:t>FAO (2003) Users manual for irrigation with treated wastewater</a:t>
            </a:r>
            <a:r>
              <a:rPr lang="en-CA" sz="1250" dirty="0" smtClean="0">
                <a:latin typeface="Calibri" pitchFamily="34" charset="0"/>
              </a:rPr>
              <a:t>. FAO Regional Office for the Near East, Cairo, Egypt. </a:t>
            </a:r>
            <a:endParaRPr lang="en-CA" sz="1250" dirty="0">
              <a:latin typeface="Calibri" pitchFamily="34" charset="0"/>
            </a:endParaRPr>
          </a:p>
        </p:txBody>
      </p:sp>
      <p:pic>
        <p:nvPicPr>
          <p:cNvPr id="14" name="Picture 12" descr="http://www.treehugger.com/water-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235336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hands_in_com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37626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Administrador.WINDOWSXP\Escritorio\FOTOS PRESENTACIÓN NICARAGUA\CucurbitaceasIntroduccion                  18siologia_Página_51580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240711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9" grpId="0" animBg="1"/>
      <p:bldP spid="3080" grpId="0" animBg="1"/>
      <p:bldP spid="3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Crop Selection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based 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705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>
                <a:latin typeface="Calibri" pitchFamily="34" charset="0"/>
                <a:cs typeface="Arial" charset="0"/>
              </a:rPr>
              <a:t>Market value/demand 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>
                <a:latin typeface="Calibri" pitchFamily="34" charset="0"/>
                <a:cs typeface="Arial" charset="0"/>
              </a:rPr>
              <a:t>Crop irrigation requirement </a:t>
            </a:r>
            <a:r>
              <a:rPr lang="en-US" sz="2600">
                <a:latin typeface="Calibri" pitchFamily="34" charset="0"/>
                <a:cs typeface="Arial" charset="0"/>
              </a:rPr>
              <a:t>inline with water availability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>
                <a:latin typeface="Calibri" pitchFamily="34" charset="0"/>
                <a:cs typeface="Arial" charset="0"/>
              </a:rPr>
              <a:t>Crop diversification/restriction</a:t>
            </a:r>
            <a:r>
              <a:rPr lang="en-US" sz="2600">
                <a:latin typeface="Calibri" pitchFamily="34" charset="0"/>
                <a:cs typeface="Arial" charset="0"/>
              </a:rPr>
              <a:t> where untreated wastewater is used for irrigation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>
                <a:latin typeface="Calibri" pitchFamily="34" charset="0"/>
                <a:cs typeface="Arial" charset="0"/>
              </a:rPr>
              <a:t>Stress tolerance </a:t>
            </a:r>
            <a:r>
              <a:rPr lang="en-US" sz="2600">
                <a:latin typeface="Calibri" pitchFamily="34" charset="0"/>
                <a:cs typeface="Arial" charset="0"/>
              </a:rPr>
              <a:t>for salts, heavy metals, boron, etc.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3448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3448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333375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Crop Selection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based on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Stress Tolerance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41425" y="1162050"/>
            <a:ext cx="6919913" cy="2951163"/>
            <a:chOff x="827584" y="1628800"/>
            <a:chExt cx="6919389" cy="2952328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45" t="22836" r="6683" b="26091"/>
            <a:stretch>
              <a:fillRect/>
            </a:stretch>
          </p:blipFill>
          <p:spPr bwMode="auto">
            <a:xfrm>
              <a:off x="827584" y="1628800"/>
              <a:ext cx="6919389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59351" y="1665327"/>
              <a:ext cx="504787" cy="144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36713" y="4292600"/>
            <a:ext cx="6129337" cy="2420938"/>
            <a:chOff x="1115616" y="4293096"/>
            <a:chExt cx="6130212" cy="2420888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22" t="28838" r="8754" b="27850"/>
            <a:stretch>
              <a:fillRect/>
            </a:stretch>
          </p:blipFill>
          <p:spPr bwMode="auto">
            <a:xfrm>
              <a:off x="1115616" y="4293096"/>
              <a:ext cx="6130212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15616" y="4340720"/>
              <a:ext cx="576344" cy="14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 rot="1924227">
            <a:off x="5578907" y="935389"/>
            <a:ext cx="2138536" cy="3172326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7" y="4372893"/>
            <a:ext cx="1995406" cy="23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Irrigation Management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99268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Arial" charset="0"/>
              </a:rPr>
              <a:t>Water quality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: blending with freshwater or cyclic application with good-quality water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endParaRPr lang="en-US" sz="2600" dirty="0" smtClean="0">
              <a:latin typeface="Calibri" pitchFamily="34" charset="0"/>
              <a:cs typeface="Arial" charset="0"/>
            </a:endParaRPr>
          </a:p>
          <a:p>
            <a:pPr marL="180000" lvl="1" eaLnBrk="1" hangingPunct="1">
              <a:lnSpc>
                <a:spcPct val="110000"/>
              </a:lnSpc>
              <a:spcBef>
                <a:spcPct val="50000"/>
              </a:spcBef>
              <a:spcAft>
                <a:spcPts val="50"/>
              </a:spcAft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Arial" charset="0"/>
              </a:rPr>
              <a:t>Irrigation </a:t>
            </a:r>
            <a:r>
              <a:rPr lang="en-US" sz="2600" b="1" dirty="0">
                <a:latin typeface="Calibri" pitchFamily="34" charset="0"/>
                <a:cs typeface="Arial" charset="0"/>
              </a:rPr>
              <a:t>method</a:t>
            </a:r>
            <a:r>
              <a:rPr lang="en-US" sz="2600" dirty="0">
                <a:latin typeface="Calibri" pitchFamily="34" charset="0"/>
                <a:cs typeface="Arial" charset="0"/>
              </a:rPr>
              <a:t>: </a:t>
            </a:r>
            <a:endParaRPr lang="en-US" sz="2600" dirty="0" smtClean="0">
              <a:latin typeface="Calibri" pitchFamily="34" charset="0"/>
              <a:cs typeface="Arial" charset="0"/>
            </a:endParaRPr>
          </a:p>
          <a:p>
            <a:pPr marL="180000" lvl="1" eaLnBrk="1" hangingPunct="1">
              <a:lnSpc>
                <a:spcPct val="110000"/>
              </a:lnSpc>
              <a:spcBef>
                <a:spcPts val="0"/>
              </a:spcBef>
              <a:spcAft>
                <a:spcPts val="50"/>
              </a:spcAft>
              <a:buClr>
                <a:srgbClr val="000099"/>
              </a:buClr>
              <a:buSzPct val="95000"/>
            </a:pPr>
            <a:r>
              <a:rPr lang="en-CA" sz="2600" dirty="0" smtClean="0">
                <a:latin typeface="Calibri" pitchFamily="34" charset="0"/>
                <a:cs typeface="Arial" charset="0"/>
              </a:rPr>
              <a:t>	flood </a:t>
            </a:r>
            <a:r>
              <a:rPr lang="en-CA" sz="2600" dirty="0">
                <a:latin typeface="Calibri" pitchFamily="34" charset="0"/>
                <a:cs typeface="Arial" charset="0"/>
              </a:rPr>
              <a:t>irrigation </a:t>
            </a:r>
            <a:r>
              <a:rPr lang="en-CA" sz="2600" dirty="0" smtClean="0">
                <a:latin typeface="Calibri" pitchFamily="34" charset="0"/>
                <a:cs typeface="Arial" charset="0"/>
              </a:rPr>
              <a:t>(low cost and low WUE), manual </a:t>
            </a:r>
            <a:r>
              <a:rPr lang="en-CA" sz="2600" dirty="0">
                <a:latin typeface="Calibri" pitchFamily="34" charset="0"/>
                <a:cs typeface="Arial" charset="0"/>
              </a:rPr>
              <a:t>irrigation with watering cans, </a:t>
            </a:r>
            <a:r>
              <a:rPr lang="en-CA" sz="2600" dirty="0" smtClean="0">
                <a:latin typeface="Calibri" pitchFamily="34" charset="0"/>
                <a:cs typeface="Arial" charset="0"/>
              </a:rPr>
              <a:t>furrow </a:t>
            </a:r>
            <a:r>
              <a:rPr lang="en-CA" sz="2600" dirty="0">
                <a:latin typeface="Calibri" pitchFamily="34" charset="0"/>
                <a:cs typeface="Arial" charset="0"/>
              </a:rPr>
              <a:t>irrigation, sprinkler irrigation, and drip irrigation (high cost and high WUE)</a:t>
            </a:r>
            <a:r>
              <a:rPr lang="en-US" sz="2600" dirty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3512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anzoor\Desktop\israel-irrigated-flowers-before-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3496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Irrigation Management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1268761"/>
            <a:ext cx="496879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Arial" charset="0"/>
              </a:rPr>
              <a:t>Irrigation scheduling/frequency/rate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endParaRPr lang="en-US" sz="2600" dirty="0"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2586413" cy="367283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3520" y="486916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http://www.fao.org/docrep/016/i2800e/i2800e00.htm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607698" cy="2860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23520" y="616530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ftp://ftp.fao.org/agl/aglw/fwm/Manual9.pdf</a:t>
            </a:r>
            <a:endParaRPr lang="en-US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681" y="2030215"/>
            <a:ext cx="496879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endParaRPr lang="en-US" sz="2600" dirty="0" smtClean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Arial" charset="0"/>
              </a:rPr>
              <a:t>Leaching and drainage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endParaRPr lang="en-US" sz="26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348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Maximizing Productivity from Wastewater: Irrigation, Soil, and Crop Management Strategies</vt:lpstr>
      <vt:lpstr>Slide 2</vt:lpstr>
      <vt:lpstr>Slide 3</vt:lpstr>
      <vt:lpstr>How can we maximize agricultural productivity and benefits from wastewater while minimizing risks?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ICARDA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Qadir</dc:creator>
  <cp:lastModifiedBy>Srikanth</cp:lastModifiedBy>
  <cp:revision>70</cp:revision>
  <dcterms:created xsi:type="dcterms:W3CDTF">2007-02-13T10:40:19Z</dcterms:created>
  <dcterms:modified xsi:type="dcterms:W3CDTF">2013-03-27T12:46:51Z</dcterms:modified>
</cp:coreProperties>
</file>