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5" r:id="rId1"/>
  </p:sldMasterIdLst>
  <p:notesMasterIdLst>
    <p:notesMasterId r:id="rId18"/>
  </p:notesMasterIdLst>
  <p:handoutMasterIdLst>
    <p:handoutMasterId r:id="rId19"/>
  </p:handoutMasterIdLst>
  <p:sldIdLst>
    <p:sldId id="342" r:id="rId2"/>
    <p:sldId id="378" r:id="rId3"/>
    <p:sldId id="363" r:id="rId4"/>
    <p:sldId id="372" r:id="rId5"/>
    <p:sldId id="379" r:id="rId6"/>
    <p:sldId id="365" r:id="rId7"/>
    <p:sldId id="366" r:id="rId8"/>
    <p:sldId id="367" r:id="rId9"/>
    <p:sldId id="368" r:id="rId10"/>
    <p:sldId id="375" r:id="rId11"/>
    <p:sldId id="376" r:id="rId12"/>
    <p:sldId id="374" r:id="rId13"/>
    <p:sldId id="373" r:id="rId14"/>
    <p:sldId id="370" r:id="rId15"/>
    <p:sldId id="371" r:id="rId16"/>
    <p:sldId id="384" r:id="rId17"/>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99"/>
    <a:srgbClr val="000099"/>
    <a:srgbClr val="008000"/>
    <a:srgbClr val="800000"/>
    <a:srgbClr val="FFFFCC"/>
    <a:srgbClr val="009900"/>
    <a:srgbClr val="0F6FC6"/>
    <a:srgbClr val="A50021"/>
    <a:srgbClr val="7C4B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79773" autoAdjust="0"/>
  </p:normalViewPr>
  <p:slideViewPr>
    <p:cSldViewPr>
      <p:cViewPr varScale="1">
        <p:scale>
          <a:sx n="50" d="100"/>
          <a:sy n="50" d="100"/>
        </p:scale>
        <p:origin x="-17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43238" cy="466725"/>
          </a:xfrm>
          <a:prstGeom prst="rect">
            <a:avLst/>
          </a:prstGeom>
          <a:noFill/>
          <a:ln w="9525">
            <a:noFill/>
            <a:miter lim="800000"/>
            <a:headEnd/>
            <a:tailEnd/>
          </a:ln>
        </p:spPr>
        <p:txBody>
          <a:bodyPr vert="horz" wrap="square" lIns="96616" tIns="48308" rIns="96616" bIns="48308" numCol="1" anchor="t" anchorCtr="0" compatLnSpc="1">
            <a:prstTxWarp prst="textNoShape">
              <a:avLst/>
            </a:prstTxWarp>
          </a:bodyPr>
          <a:lstStyle>
            <a:lvl1pPr defTabSz="966788">
              <a:defRPr sz="1300">
                <a:latin typeface="Calibri" pitchFamily="34" charset="0"/>
                <a:cs typeface="Arial" charset="0"/>
              </a:defRPr>
            </a:lvl1pPr>
          </a:lstStyle>
          <a:p>
            <a:pPr>
              <a:defRPr/>
            </a:pPr>
            <a:endParaRPr lang="en-CA"/>
          </a:p>
        </p:txBody>
      </p:sp>
      <p:sp>
        <p:nvSpPr>
          <p:cNvPr id="3" name="Date Placeholder 2"/>
          <p:cNvSpPr>
            <a:spLocks noGrp="1"/>
          </p:cNvSpPr>
          <p:nvPr>
            <p:ph type="dt" sz="quarter" idx="1"/>
          </p:nvPr>
        </p:nvSpPr>
        <p:spPr bwMode="auto">
          <a:xfrm>
            <a:off x="3978275" y="0"/>
            <a:ext cx="3043238" cy="466725"/>
          </a:xfrm>
          <a:prstGeom prst="rect">
            <a:avLst/>
          </a:prstGeom>
          <a:noFill/>
          <a:ln w="9525">
            <a:noFill/>
            <a:miter lim="800000"/>
            <a:headEnd/>
            <a:tailEnd/>
          </a:ln>
        </p:spPr>
        <p:txBody>
          <a:bodyPr vert="horz" wrap="square" lIns="96616" tIns="48308" rIns="96616" bIns="48308" numCol="1" anchor="t" anchorCtr="0" compatLnSpc="1">
            <a:prstTxWarp prst="textNoShape">
              <a:avLst/>
            </a:prstTxWarp>
          </a:bodyPr>
          <a:lstStyle>
            <a:lvl1pPr algn="r" defTabSz="966788">
              <a:defRPr sz="1300">
                <a:latin typeface="Calibri" pitchFamily="34" charset="0"/>
                <a:cs typeface="Arial" charset="0"/>
              </a:defRPr>
            </a:lvl1pPr>
          </a:lstStyle>
          <a:p>
            <a:pPr>
              <a:defRPr/>
            </a:pPr>
            <a:fld id="{C954C2A6-5353-4CD5-9D10-FCB4E7EFD56E}" type="datetimeFigureOut">
              <a:rPr lang="en-US"/>
              <a:pPr>
                <a:defRPr/>
              </a:pPr>
              <a:t>3/7/2013</a:t>
            </a:fld>
            <a:endParaRPr lang="en-CA" dirty="0"/>
          </a:p>
        </p:txBody>
      </p:sp>
      <p:sp>
        <p:nvSpPr>
          <p:cNvPr id="4" name="Footer Placeholder 3"/>
          <p:cNvSpPr>
            <a:spLocks noGrp="1"/>
          </p:cNvSpPr>
          <p:nvPr>
            <p:ph type="ftr" sz="quarter" idx="2"/>
          </p:nvPr>
        </p:nvSpPr>
        <p:spPr bwMode="auto">
          <a:xfrm>
            <a:off x="0" y="8840788"/>
            <a:ext cx="3043238" cy="466725"/>
          </a:xfrm>
          <a:prstGeom prst="rect">
            <a:avLst/>
          </a:prstGeom>
          <a:noFill/>
          <a:ln w="9525">
            <a:noFill/>
            <a:miter lim="800000"/>
            <a:headEnd/>
            <a:tailEnd/>
          </a:ln>
        </p:spPr>
        <p:txBody>
          <a:bodyPr vert="horz" wrap="square" lIns="96616" tIns="48308" rIns="96616" bIns="48308" numCol="1" anchor="b" anchorCtr="0" compatLnSpc="1">
            <a:prstTxWarp prst="textNoShape">
              <a:avLst/>
            </a:prstTxWarp>
          </a:bodyPr>
          <a:lstStyle>
            <a:lvl1pPr defTabSz="966788">
              <a:defRPr sz="1300">
                <a:latin typeface="Calibri" pitchFamily="34" charset="0"/>
                <a:cs typeface="Arial" charset="0"/>
              </a:defRPr>
            </a:lvl1pPr>
          </a:lstStyle>
          <a:p>
            <a:pPr>
              <a:defRPr/>
            </a:pPr>
            <a:endParaRPr lang="en-CA"/>
          </a:p>
        </p:txBody>
      </p:sp>
      <p:sp>
        <p:nvSpPr>
          <p:cNvPr id="5" name="Slide Number Placeholder 4"/>
          <p:cNvSpPr>
            <a:spLocks noGrp="1"/>
          </p:cNvSpPr>
          <p:nvPr>
            <p:ph type="sldNum" sz="quarter" idx="3"/>
          </p:nvPr>
        </p:nvSpPr>
        <p:spPr bwMode="auto">
          <a:xfrm>
            <a:off x="3978275" y="8840788"/>
            <a:ext cx="3043238" cy="466725"/>
          </a:xfrm>
          <a:prstGeom prst="rect">
            <a:avLst/>
          </a:prstGeom>
          <a:noFill/>
          <a:ln w="9525">
            <a:noFill/>
            <a:miter lim="800000"/>
            <a:headEnd/>
            <a:tailEnd/>
          </a:ln>
        </p:spPr>
        <p:txBody>
          <a:bodyPr vert="horz" wrap="square" lIns="96616" tIns="48308" rIns="96616" bIns="48308" numCol="1" anchor="b" anchorCtr="0" compatLnSpc="1">
            <a:prstTxWarp prst="textNoShape">
              <a:avLst/>
            </a:prstTxWarp>
          </a:bodyPr>
          <a:lstStyle>
            <a:lvl1pPr algn="r" defTabSz="966788">
              <a:defRPr sz="1300">
                <a:latin typeface="Calibri" pitchFamily="34" charset="0"/>
                <a:cs typeface="Arial" charset="0"/>
              </a:defRPr>
            </a:lvl1pPr>
          </a:lstStyle>
          <a:p>
            <a:pPr>
              <a:defRPr/>
            </a:pPr>
            <a:fld id="{8EB2CCD4-341F-4BE1-A879-E69E1DA079FF}" type="slidenum">
              <a:rPr lang="en-CA"/>
              <a:pPr>
                <a:defRPr/>
              </a:pPr>
              <a:t>‹#›</a:t>
            </a:fld>
            <a:endParaRPr lang="en-CA" dirty="0"/>
          </a:p>
        </p:txBody>
      </p:sp>
    </p:spTree>
    <p:extLst>
      <p:ext uri="{BB962C8B-B14F-4D97-AF65-F5344CB8AC3E}">
        <p14:creationId xmlns:p14="http://schemas.microsoft.com/office/powerpoint/2010/main" val="3917158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43238" cy="466725"/>
          </a:xfrm>
          <a:prstGeom prst="rect">
            <a:avLst/>
          </a:prstGeom>
          <a:noFill/>
          <a:ln w="9525">
            <a:noFill/>
            <a:miter lim="800000"/>
            <a:headEnd/>
            <a:tailEnd/>
          </a:ln>
        </p:spPr>
        <p:txBody>
          <a:bodyPr vert="horz" wrap="square" lIns="96616" tIns="48308" rIns="96616" bIns="48308" numCol="1" anchor="t" anchorCtr="0" compatLnSpc="1">
            <a:prstTxWarp prst="textNoShape">
              <a:avLst/>
            </a:prstTxWarp>
          </a:bodyPr>
          <a:lstStyle>
            <a:lvl1pPr defTabSz="966788">
              <a:defRPr sz="1300">
                <a:latin typeface="Arial" charset="0"/>
                <a:cs typeface="Arial" charset="0"/>
              </a:defRPr>
            </a:lvl1pPr>
          </a:lstStyle>
          <a:p>
            <a:pPr>
              <a:defRPr/>
            </a:pPr>
            <a:endParaRPr lang="en-CA"/>
          </a:p>
        </p:txBody>
      </p:sp>
      <p:sp>
        <p:nvSpPr>
          <p:cNvPr id="3" name="Date Placeholder 2"/>
          <p:cNvSpPr>
            <a:spLocks noGrp="1"/>
          </p:cNvSpPr>
          <p:nvPr>
            <p:ph type="dt" idx="1"/>
          </p:nvPr>
        </p:nvSpPr>
        <p:spPr bwMode="auto">
          <a:xfrm>
            <a:off x="3978275" y="0"/>
            <a:ext cx="3043238" cy="466725"/>
          </a:xfrm>
          <a:prstGeom prst="rect">
            <a:avLst/>
          </a:prstGeom>
          <a:noFill/>
          <a:ln w="9525">
            <a:noFill/>
            <a:miter lim="800000"/>
            <a:headEnd/>
            <a:tailEnd/>
          </a:ln>
        </p:spPr>
        <p:txBody>
          <a:bodyPr vert="horz" wrap="square" lIns="96616" tIns="48308" rIns="96616" bIns="48308" numCol="1" anchor="t" anchorCtr="0" compatLnSpc="1">
            <a:prstTxWarp prst="textNoShape">
              <a:avLst/>
            </a:prstTxWarp>
          </a:bodyPr>
          <a:lstStyle>
            <a:lvl1pPr algn="r" defTabSz="966788">
              <a:defRPr sz="1300">
                <a:latin typeface="Arial" charset="0"/>
                <a:cs typeface="Arial" charset="0"/>
              </a:defRPr>
            </a:lvl1pPr>
          </a:lstStyle>
          <a:p>
            <a:pPr>
              <a:defRPr/>
            </a:pPr>
            <a:fld id="{F73C04D1-E85A-411B-B2D7-7B0F7E3A2989}" type="datetimeFigureOut">
              <a:rPr lang="en-US"/>
              <a:pPr>
                <a:defRPr/>
              </a:pPr>
              <a:t>3/7/2013</a:t>
            </a:fld>
            <a:endParaRPr lang="en-CA" dirty="0"/>
          </a:p>
        </p:txBody>
      </p:sp>
      <p:sp>
        <p:nvSpPr>
          <p:cNvPr id="4" name="Slide Image Placeholder 3"/>
          <p:cNvSpPr>
            <a:spLocks noGrp="1" noRot="1" noChangeAspect="1"/>
          </p:cNvSpPr>
          <p:nvPr>
            <p:ph type="sldImg" idx="2"/>
          </p:nvPr>
        </p:nvSpPr>
        <p:spPr>
          <a:xfrm>
            <a:off x="1184275" y="696913"/>
            <a:ext cx="4656138" cy="3490912"/>
          </a:xfrm>
          <a:prstGeom prst="rect">
            <a:avLst/>
          </a:prstGeom>
          <a:noFill/>
          <a:ln w="12700">
            <a:solidFill>
              <a:prstClr val="black"/>
            </a:solidFill>
          </a:ln>
        </p:spPr>
        <p:txBody>
          <a:bodyPr vert="horz" lIns="91440" tIns="45720" rIns="91440" bIns="45720" rtlCol="0" anchor="ctr"/>
          <a:lstStyle/>
          <a:p>
            <a:pPr lvl="0"/>
            <a:endParaRPr lang="en-CA" noProof="0" dirty="0" smtClean="0"/>
          </a:p>
        </p:txBody>
      </p:sp>
      <p:sp>
        <p:nvSpPr>
          <p:cNvPr id="5" name="Notes Placeholder 4"/>
          <p:cNvSpPr>
            <a:spLocks noGrp="1"/>
          </p:cNvSpPr>
          <p:nvPr>
            <p:ph type="body" sz="quarter" idx="3"/>
          </p:nvPr>
        </p:nvSpPr>
        <p:spPr bwMode="auto">
          <a:xfrm>
            <a:off x="703263" y="4421188"/>
            <a:ext cx="5616575" cy="4191000"/>
          </a:xfrm>
          <a:prstGeom prst="rect">
            <a:avLst/>
          </a:prstGeom>
          <a:noFill/>
          <a:ln w="9525">
            <a:noFill/>
            <a:miter lim="800000"/>
            <a:headEnd/>
            <a:tailEnd/>
          </a:ln>
        </p:spPr>
        <p:txBody>
          <a:bodyPr vert="horz" wrap="square" lIns="96616" tIns="48308" rIns="96616" bIns="483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bwMode="auto">
          <a:xfrm>
            <a:off x="0" y="8840788"/>
            <a:ext cx="3043238" cy="466725"/>
          </a:xfrm>
          <a:prstGeom prst="rect">
            <a:avLst/>
          </a:prstGeom>
          <a:noFill/>
          <a:ln w="9525">
            <a:noFill/>
            <a:miter lim="800000"/>
            <a:headEnd/>
            <a:tailEnd/>
          </a:ln>
        </p:spPr>
        <p:txBody>
          <a:bodyPr vert="horz" wrap="square" lIns="96616" tIns="48308" rIns="96616" bIns="48308" numCol="1" anchor="b" anchorCtr="0" compatLnSpc="1">
            <a:prstTxWarp prst="textNoShape">
              <a:avLst/>
            </a:prstTxWarp>
          </a:bodyPr>
          <a:lstStyle>
            <a:lvl1pPr defTabSz="966788">
              <a:defRPr sz="1300">
                <a:latin typeface="Arial" charset="0"/>
                <a:cs typeface="Arial" charset="0"/>
              </a:defRPr>
            </a:lvl1pPr>
          </a:lstStyle>
          <a:p>
            <a:pPr>
              <a:defRPr/>
            </a:pPr>
            <a:endParaRPr lang="en-CA"/>
          </a:p>
        </p:txBody>
      </p:sp>
      <p:sp>
        <p:nvSpPr>
          <p:cNvPr id="7" name="Slide Number Placeholder 6"/>
          <p:cNvSpPr>
            <a:spLocks noGrp="1"/>
          </p:cNvSpPr>
          <p:nvPr>
            <p:ph type="sldNum" sz="quarter" idx="5"/>
          </p:nvPr>
        </p:nvSpPr>
        <p:spPr bwMode="auto">
          <a:xfrm>
            <a:off x="3978275" y="8840788"/>
            <a:ext cx="3043238" cy="466725"/>
          </a:xfrm>
          <a:prstGeom prst="rect">
            <a:avLst/>
          </a:prstGeom>
          <a:noFill/>
          <a:ln w="9525">
            <a:noFill/>
            <a:miter lim="800000"/>
            <a:headEnd/>
            <a:tailEnd/>
          </a:ln>
        </p:spPr>
        <p:txBody>
          <a:bodyPr vert="horz" wrap="square" lIns="96616" tIns="48308" rIns="96616" bIns="48308" numCol="1" anchor="b" anchorCtr="0" compatLnSpc="1">
            <a:prstTxWarp prst="textNoShape">
              <a:avLst/>
            </a:prstTxWarp>
          </a:bodyPr>
          <a:lstStyle>
            <a:lvl1pPr algn="r" defTabSz="966788">
              <a:defRPr sz="1300">
                <a:latin typeface="Arial" charset="0"/>
                <a:cs typeface="Arial" charset="0"/>
              </a:defRPr>
            </a:lvl1pPr>
          </a:lstStyle>
          <a:p>
            <a:pPr>
              <a:defRPr/>
            </a:pPr>
            <a:fld id="{AD39CAF9-E589-4690-A86D-069697AD5A8B}" type="slidenum">
              <a:rPr lang="en-CA"/>
              <a:pPr>
                <a:defRPr/>
              </a:pPr>
              <a:t>‹#›</a:t>
            </a:fld>
            <a:endParaRPr lang="en-CA" dirty="0"/>
          </a:p>
        </p:txBody>
      </p:sp>
    </p:spTree>
    <p:extLst>
      <p:ext uri="{BB962C8B-B14F-4D97-AF65-F5344CB8AC3E}">
        <p14:creationId xmlns:p14="http://schemas.microsoft.com/office/powerpoint/2010/main" val="1534526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is great diversity in terms</a:t>
            </a:r>
            <a:r>
              <a:rPr lang="en-CA" baseline="0" dirty="0" smtClean="0"/>
              <a:t> of the leading ministry that has the overall responsibility of wastewater management at the national level. These ministries range from the Ministry of Agriculture to Ministry of Construction and Infrastructure of Cities. </a:t>
            </a:r>
          </a:p>
          <a:p>
            <a:r>
              <a:rPr lang="en-CA" baseline="0" dirty="0" smtClean="0"/>
              <a:t>  </a:t>
            </a:r>
            <a:endParaRPr lang="en-CA" dirty="0"/>
          </a:p>
        </p:txBody>
      </p:sp>
      <p:sp>
        <p:nvSpPr>
          <p:cNvPr id="4" name="Slide Number Placeholder 3"/>
          <p:cNvSpPr>
            <a:spLocks noGrp="1"/>
          </p:cNvSpPr>
          <p:nvPr>
            <p:ph type="sldNum" sz="quarter" idx="10"/>
          </p:nvPr>
        </p:nvSpPr>
        <p:spPr/>
        <p:txBody>
          <a:bodyPr/>
          <a:lstStyle/>
          <a:p>
            <a:pPr>
              <a:defRPr/>
            </a:pPr>
            <a:fld id="{AD39CAF9-E589-4690-A86D-069697AD5A8B}" type="slidenum">
              <a:rPr lang="en-CA" smtClean="0"/>
              <a:pPr>
                <a:defRPr/>
              </a:pPr>
              <a:t>4</a:t>
            </a:fld>
            <a:endParaRPr lang="en-CA" dirty="0"/>
          </a:p>
        </p:txBody>
      </p:sp>
    </p:spTree>
    <p:extLst>
      <p:ext uri="{BB962C8B-B14F-4D97-AF65-F5344CB8AC3E}">
        <p14:creationId xmlns:p14="http://schemas.microsoft.com/office/powerpoint/2010/main" val="593723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Instead of a single ministry responsible for overall wastewater management in Thailand, there are four ministries at the national level with overall wastewater management responsibility. They are (1) Ministry of Industry (for industrial wastewater); (2) Ministry of Interior (for community wastewater); (3) Ministry of Natural Resources and Environment (for water quality control); and (4) Ministry of Public Health (for human excreta collection, transport, and treatment). </a:t>
            </a:r>
          </a:p>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AD39CAF9-E589-4690-A86D-069697AD5A8B}" type="slidenum">
              <a:rPr lang="en-CA" smtClean="0"/>
              <a:pPr>
                <a:defRPr/>
              </a:pPr>
              <a:t>5</a:t>
            </a:fld>
            <a:endParaRPr lang="en-CA" dirty="0"/>
          </a:p>
        </p:txBody>
      </p:sp>
    </p:spTree>
    <p:extLst>
      <p:ext uri="{BB962C8B-B14F-4D97-AF65-F5344CB8AC3E}">
        <p14:creationId xmlns:p14="http://schemas.microsoft.com/office/powerpoint/2010/main" val="59372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D39CAF9-E589-4690-A86D-069697AD5A8B}" type="slidenum">
              <a:rPr lang="en-CA" smtClean="0"/>
              <a:pPr>
                <a:defRPr/>
              </a:pPr>
              <a:t>6</a:t>
            </a:fld>
            <a:endParaRPr lang="en-CA" dirty="0"/>
          </a:p>
        </p:txBody>
      </p:sp>
    </p:spTree>
    <p:extLst>
      <p:ext uri="{BB962C8B-B14F-4D97-AF65-F5344CB8AC3E}">
        <p14:creationId xmlns:p14="http://schemas.microsoft.com/office/powerpoint/2010/main" val="3826918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22D9C43B-2A1B-4314-96F5-A56FF00F7D4F}" type="slidenum">
              <a:rPr lang="en-US"/>
              <a:pPr>
                <a:defRPr/>
              </a:pPr>
              <a:t>‹#›</a:t>
            </a:fld>
            <a:endParaRPr lang="en-US"/>
          </a:p>
        </p:txBody>
      </p:sp>
    </p:spTree>
    <p:extLst>
      <p:ext uri="{BB962C8B-B14F-4D97-AF65-F5344CB8AC3E}">
        <p14:creationId xmlns:p14="http://schemas.microsoft.com/office/powerpoint/2010/main" val="3486648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Stock_000010199018Small"/>
          <p:cNvPicPr>
            <a:picLocks noChangeAspect="1" noChangeArrowheads="1"/>
          </p:cNvPicPr>
          <p:nvPr userDrawn="1"/>
        </p:nvPicPr>
        <p:blipFill>
          <a:blip r:embed="rId3">
            <a:extLst>
              <a:ext uri="{28A0092B-C50C-407E-A947-70E740481C1C}">
                <a14:useLocalDpi xmlns:a14="http://schemas.microsoft.com/office/drawing/2010/main" val="0"/>
              </a:ext>
            </a:extLst>
          </a:blip>
          <a:srcRect l="-555" t="34567" r="555" b="7877"/>
          <a:stretch>
            <a:fillRect/>
          </a:stretch>
        </p:blipFill>
        <p:spPr bwMode="auto">
          <a:xfrm>
            <a:off x="-36513" y="-9525"/>
            <a:ext cx="9180513"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8"/>
          <p:cNvSpPr>
            <a:spLocks noGrp="1"/>
          </p:cNvSpPr>
          <p:nvPr>
            <p:ph type="title"/>
          </p:nvPr>
        </p:nvSpPr>
        <p:spPr bwMode="auto">
          <a:xfrm>
            <a:off x="439738" y="11826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8" name="Text Placeholder 29"/>
          <p:cNvSpPr>
            <a:spLocks noGrp="1"/>
          </p:cNvSpPr>
          <p:nvPr>
            <p:ph type="body" idx="1"/>
          </p:nvPr>
        </p:nvSpPr>
        <p:spPr bwMode="auto">
          <a:xfrm>
            <a:off x="439738" y="2332038"/>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Arial" pitchFamily="34" charset="0"/>
                <a:ea typeface="MS PGothic" pitchFamily="34" charset="-128"/>
                <a:cs typeface="Arial" pitchFamily="34" charset="0"/>
              </a:defRPr>
            </a:lvl1pPr>
          </a:lstStyle>
          <a:p>
            <a:pPr>
              <a:defRPr/>
            </a:pPr>
            <a:fld id="{6215E3A4-3CFA-4F7F-B795-48B5BBDF1868}" type="datetime1">
              <a:rPr lang="en-US"/>
              <a:pPr>
                <a:defRPr/>
              </a:pPr>
              <a:t>3/7/2013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Arial" pitchFamily="34" charset="0"/>
                <a:ea typeface="MS PGothic" pitchFamily="34" charset="-128"/>
                <a:cs typeface="Arial" pitchFamily="34"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Arial" pitchFamily="34" charset="0"/>
                <a:ea typeface="MS PGothic" pitchFamily="34" charset="-128"/>
                <a:cs typeface="Arial" pitchFamily="34" charset="0"/>
              </a:defRPr>
            </a:lvl1pPr>
          </a:lstStyle>
          <a:p>
            <a:pPr>
              <a:defRPr/>
            </a:pPr>
            <a:fld id="{5FBA7DFA-7437-4014-97DB-0405EEC2F31B}" type="slidenum">
              <a:rPr lang="en-US"/>
              <a:pPr>
                <a:defRPr/>
              </a:pPr>
              <a:t>‹#›</a:t>
            </a:fld>
            <a:endParaRPr lang="en-US"/>
          </a:p>
        </p:txBody>
      </p:sp>
      <p:pic>
        <p:nvPicPr>
          <p:cNvPr id="1032" name="Picture 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93113" y="6242050"/>
            <a:ext cx="5873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6" r:id="rId1"/>
  </p:sldLayoutIdLst>
  <p:txStyles>
    <p:titleStyle>
      <a:lvl1pPr algn="l" rtl="0" eaLnBrk="0" fontAlgn="base" hangingPunct="0">
        <a:spcBef>
          <a:spcPct val="0"/>
        </a:spcBef>
        <a:spcAft>
          <a:spcPct val="0"/>
        </a:spcAft>
        <a:defRPr sz="3600" kern="1200">
          <a:solidFill>
            <a:srgbClr val="0070C0"/>
          </a:solidFill>
          <a:latin typeface="+mj-lt"/>
          <a:ea typeface="+mj-ea"/>
          <a:cs typeface="+mj-cs"/>
        </a:defRPr>
      </a:lvl1pPr>
      <a:lvl2pPr algn="l" rtl="0" eaLnBrk="0" fontAlgn="base" hangingPunct="0">
        <a:spcBef>
          <a:spcPct val="0"/>
        </a:spcBef>
        <a:spcAft>
          <a:spcPct val="0"/>
        </a:spcAft>
        <a:defRPr sz="3600">
          <a:solidFill>
            <a:srgbClr val="0070C0"/>
          </a:solidFill>
          <a:latin typeface="Calibri" pitchFamily="34" charset="0"/>
        </a:defRPr>
      </a:lvl2pPr>
      <a:lvl3pPr algn="l" rtl="0" eaLnBrk="0" fontAlgn="base" hangingPunct="0">
        <a:spcBef>
          <a:spcPct val="0"/>
        </a:spcBef>
        <a:spcAft>
          <a:spcPct val="0"/>
        </a:spcAft>
        <a:defRPr sz="3600">
          <a:solidFill>
            <a:srgbClr val="0070C0"/>
          </a:solidFill>
          <a:latin typeface="Calibri" pitchFamily="34" charset="0"/>
        </a:defRPr>
      </a:lvl3pPr>
      <a:lvl4pPr algn="l" rtl="0" eaLnBrk="0" fontAlgn="base" hangingPunct="0">
        <a:spcBef>
          <a:spcPct val="0"/>
        </a:spcBef>
        <a:spcAft>
          <a:spcPct val="0"/>
        </a:spcAft>
        <a:defRPr sz="3600">
          <a:solidFill>
            <a:srgbClr val="0070C0"/>
          </a:solidFill>
          <a:latin typeface="Calibri" pitchFamily="34" charset="0"/>
        </a:defRPr>
      </a:lvl4pPr>
      <a:lvl5pPr algn="l" rtl="0" eaLnBrk="0" fontAlgn="base" hangingPunct="0">
        <a:spcBef>
          <a:spcPct val="0"/>
        </a:spcBef>
        <a:spcAft>
          <a:spcPct val="0"/>
        </a:spcAft>
        <a:defRPr sz="3600">
          <a:solidFill>
            <a:srgbClr val="0070C0"/>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http://farm3.static.flickr.com/2701/4250364985_3b23deb539_z.jpg?zz=1" TargetMode="External"/><Relationship Id="rId4" Type="http://schemas.openxmlformats.org/officeDocument/2006/relationships/image" Target="../media/image6.jpeg"/><Relationship Id="rId9" Type="http://schemas.openxmlformats.org/officeDocument/2006/relationships/image" Target="../media/image10.emf"/></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36253" y="2276872"/>
            <a:ext cx="7848873"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spcBef>
                <a:spcPts val="0"/>
              </a:spcBef>
              <a:spcAft>
                <a:spcPts val="0"/>
              </a:spcAft>
            </a:pPr>
            <a:r>
              <a:rPr lang="en-US" sz="3200" b="1" dirty="0" smtClean="0">
                <a:latin typeface="Calibri" pitchFamily="34" charset="0"/>
              </a:rPr>
              <a:t>Institutional Arrangements and Collaboration for Safe Use of Wastewater in Agriculture in </a:t>
            </a:r>
            <a:r>
              <a:rPr lang="en-US" sz="3200" b="1" dirty="0">
                <a:latin typeface="Calibri" pitchFamily="34" charset="0"/>
              </a:rPr>
              <a:t>Southeast and Eastern Asia  </a:t>
            </a:r>
          </a:p>
        </p:txBody>
      </p:sp>
      <p:pic>
        <p:nvPicPr>
          <p:cNvPr id="3" name="Picture 2" descr="S:\Admin\UN Water and Other UN Organisations\UNU\WaterNetSymposium_Maputo,Mozambique_October2011\5_PR material\input files\INWEH Logo.gif"/>
          <p:cNvPicPr/>
          <p:nvPr/>
        </p:nvPicPr>
        <p:blipFill>
          <a:blip r:embed="rId2" cstate="print"/>
          <a:srcRect/>
          <a:stretch>
            <a:fillRect/>
          </a:stretch>
        </p:blipFill>
        <p:spPr bwMode="auto">
          <a:xfrm>
            <a:off x="2123728" y="608449"/>
            <a:ext cx="1886706" cy="871220"/>
          </a:xfrm>
          <a:prstGeom prst="rect">
            <a:avLst/>
          </a:prstGeom>
          <a:noFill/>
        </p:spPr>
      </p:pic>
      <p:pic>
        <p:nvPicPr>
          <p:cNvPr id="4" name="Picture 3" descr="UNEP logo"/>
          <p:cNvPicPr/>
          <p:nvPr/>
        </p:nvPicPr>
        <p:blipFill>
          <a:blip r:embed="rId3" cstate="print"/>
          <a:srcRect/>
          <a:stretch>
            <a:fillRect/>
          </a:stretch>
        </p:blipFill>
        <p:spPr bwMode="auto">
          <a:xfrm>
            <a:off x="1187624" y="659739"/>
            <a:ext cx="730885" cy="784860"/>
          </a:xfrm>
          <a:prstGeom prst="rect">
            <a:avLst/>
          </a:prstGeom>
          <a:noFill/>
        </p:spPr>
      </p:pic>
      <p:pic>
        <p:nvPicPr>
          <p:cNvPr id="5" name="Picture 4" descr="http://farm3.static.flickr.com/2701/4250364985_3b23deb539_z.jpg?zz=1"/>
          <p:cNvPicPr/>
          <p:nvPr/>
        </p:nvPicPr>
        <p:blipFill>
          <a:blip r:embed="rId4" r:link="rId5" cstate="print"/>
          <a:srcRect/>
          <a:stretch>
            <a:fillRect/>
          </a:stretch>
        </p:blipFill>
        <p:spPr bwMode="auto">
          <a:xfrm>
            <a:off x="240648" y="620688"/>
            <a:ext cx="791210" cy="784860"/>
          </a:xfrm>
          <a:prstGeom prst="rect">
            <a:avLst/>
          </a:prstGeom>
          <a:noFill/>
          <a:ln w="9525">
            <a:noFill/>
            <a:miter lim="800000"/>
            <a:headEnd/>
            <a:tailEnd/>
          </a:ln>
        </p:spPr>
      </p:pic>
      <p:pic>
        <p:nvPicPr>
          <p:cNvPr id="6" name="Picture 5" descr="S:\Admin\Collections\Logos\UNW-DPC\unw-dpc-logo-4c.jpg"/>
          <p:cNvPicPr/>
          <p:nvPr/>
        </p:nvPicPr>
        <p:blipFill>
          <a:blip r:embed="rId6" cstate="print"/>
          <a:srcRect/>
          <a:stretch>
            <a:fillRect/>
          </a:stretch>
        </p:blipFill>
        <p:spPr bwMode="auto">
          <a:xfrm>
            <a:off x="4139049" y="422250"/>
            <a:ext cx="843280" cy="1181735"/>
          </a:xfrm>
          <a:prstGeom prst="rect">
            <a:avLst/>
          </a:prstGeom>
          <a:noFill/>
        </p:spPr>
      </p:pic>
      <p:pic>
        <p:nvPicPr>
          <p:cNvPr id="7" name="Picture 6" descr="icid_trans"/>
          <p:cNvPicPr/>
          <p:nvPr/>
        </p:nvPicPr>
        <p:blipFill>
          <a:blip r:embed="rId7" cstate="print"/>
          <a:srcRect/>
          <a:stretch>
            <a:fillRect/>
          </a:stretch>
        </p:blipFill>
        <p:spPr bwMode="auto">
          <a:xfrm>
            <a:off x="5260622" y="556891"/>
            <a:ext cx="772160" cy="871220"/>
          </a:xfrm>
          <a:prstGeom prst="rect">
            <a:avLst/>
          </a:prstGeom>
          <a:noFill/>
          <a:ln w="9525">
            <a:noFill/>
            <a:miter lim="800000"/>
            <a:headEnd/>
            <a:tailEnd/>
          </a:ln>
        </p:spPr>
      </p:pic>
      <p:pic>
        <p:nvPicPr>
          <p:cNvPr id="8" name="Picture 7" descr="C:\Users\Manzoor\Desktop\Qadir Files\Presentations\Logos\IWMI Logo\IWMI_logo_large.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70467" y="655756"/>
            <a:ext cx="1104265" cy="776605"/>
          </a:xfrm>
          <a:prstGeom prst="rect">
            <a:avLst/>
          </a:prstGeom>
          <a:noFill/>
          <a:ln>
            <a:noFill/>
          </a:ln>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00192" y="604198"/>
            <a:ext cx="935306"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2"/>
          <p:cNvSpPr txBox="1">
            <a:spLocks noChangeArrowheads="1"/>
          </p:cNvSpPr>
          <p:nvPr/>
        </p:nvSpPr>
        <p:spPr>
          <a:xfrm>
            <a:off x="0" y="6450013"/>
            <a:ext cx="9144000" cy="423862"/>
          </a:xfrm>
          <a:prstGeom prst="rect">
            <a:avLst/>
          </a:prstGeom>
        </p:spPr>
        <p:txBody>
          <a:bodyPr/>
          <a:lstStyle/>
          <a:p>
            <a:pPr algn="ctr" eaLnBrk="0" fontAlgn="auto" hangingPunct="0">
              <a:spcBef>
                <a:spcPts val="0"/>
              </a:spcBef>
              <a:spcAft>
                <a:spcPts val="0"/>
              </a:spcAft>
              <a:defRPr/>
            </a:pPr>
            <a:r>
              <a:rPr lang="en-CA" sz="1400" kern="0" dirty="0" smtClean="0">
                <a:solidFill>
                  <a:sysClr val="windowText" lastClr="000000"/>
                </a:solidFill>
                <a:latin typeface="Calibri" pitchFamily="34" charset="0"/>
                <a:cs typeface="Calibri" pitchFamily="34" charset="0"/>
              </a:rPr>
              <a:t>Fifth </a:t>
            </a:r>
            <a:r>
              <a:rPr lang="en-CA" sz="1400" kern="0" dirty="0">
                <a:solidFill>
                  <a:sysClr val="windowText" lastClr="000000"/>
                </a:solidFill>
                <a:latin typeface="Calibri" pitchFamily="34" charset="0"/>
                <a:cs typeface="Calibri" pitchFamily="34" charset="0"/>
              </a:rPr>
              <a:t>Regional Workshop ‘Safe and Productive Use of Wastewater in Agriculture’, </a:t>
            </a:r>
            <a:r>
              <a:rPr lang="en-CA" sz="1400" kern="0" dirty="0" smtClean="0">
                <a:solidFill>
                  <a:sysClr val="windowText" lastClr="000000"/>
                </a:solidFill>
                <a:latin typeface="Calibri" pitchFamily="34" charset="0"/>
                <a:cs typeface="Calibri" pitchFamily="34" charset="0"/>
              </a:rPr>
              <a:t>5-7 March 2013, Bali, Indonesia</a:t>
            </a:r>
            <a:r>
              <a:rPr lang="en-US" sz="1400" kern="0" dirty="0" smtClean="0">
                <a:solidFill>
                  <a:sysClr val="windowText" lastClr="000000"/>
                </a:solidFill>
                <a:latin typeface="Calibri" pitchFamily="34" charset="0"/>
                <a:cs typeface="Calibri" pitchFamily="34" charset="0"/>
              </a:rPr>
              <a:t> </a:t>
            </a:r>
            <a:r>
              <a:rPr lang="en-US" sz="1400" kern="0" dirty="0" smtClean="0">
                <a:solidFill>
                  <a:sysClr val="windowText" lastClr="000000"/>
                </a:solidFill>
                <a:latin typeface="Calibri" pitchFamily="34" charset="0"/>
                <a:ea typeface="+mj-ea"/>
                <a:cs typeface="Calibri" pitchFamily="34" charset="0"/>
              </a:rPr>
              <a:t> </a:t>
            </a:r>
            <a:endParaRPr lang="en-US" sz="1400" kern="0" dirty="0">
              <a:solidFill>
                <a:sysClr val="windowText" lastClr="000000"/>
              </a:solidFill>
              <a:latin typeface="Calibri" pitchFamily="34" charset="0"/>
              <a:ea typeface="+mj-ea"/>
              <a:cs typeface="Calibri" pitchFamily="34" charset="0"/>
            </a:endParaRPr>
          </a:p>
        </p:txBody>
      </p:sp>
    </p:spTree>
    <p:extLst>
      <p:ext uri="{BB962C8B-B14F-4D97-AF65-F5344CB8AC3E}">
        <p14:creationId xmlns:p14="http://schemas.microsoft.com/office/powerpoint/2010/main" val="1301059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323528" y="548680"/>
            <a:ext cx="8424936" cy="576262"/>
          </a:xfrm>
          <a:prstGeom prst="rect">
            <a:avLst/>
          </a:prstGeom>
          <a:noFill/>
          <a:ln w="9525">
            <a:noFill/>
            <a:miter lim="800000"/>
            <a:headEnd/>
            <a:tailEnd/>
          </a:ln>
          <a:effectLst/>
        </p:spPr>
        <p:txBody>
          <a:bodyPr anchor="ctr"/>
          <a:lstStyle/>
          <a:p>
            <a:pPr algn="ctr">
              <a:defRPr/>
            </a:pPr>
            <a:r>
              <a:rPr lang="en-CA" sz="3000" b="1" kern="0" dirty="0">
                <a:solidFill>
                  <a:prstClr val="black"/>
                </a:solidFill>
                <a:latin typeface="Calibri" pitchFamily="34" charset="0"/>
                <a:cs typeface="Tahoma"/>
              </a:rPr>
              <a:t>Academic </a:t>
            </a:r>
            <a:r>
              <a:rPr lang="en-CA" sz="3000" b="1" kern="0" dirty="0" smtClean="0">
                <a:solidFill>
                  <a:prstClr val="black"/>
                </a:solidFill>
                <a:latin typeface="Calibri" pitchFamily="34" charset="0"/>
                <a:cs typeface="Tahoma"/>
              </a:rPr>
              <a:t>Level: </a:t>
            </a:r>
            <a:r>
              <a:rPr lang="en-CA" sz="3000" b="1" kern="0" dirty="0">
                <a:solidFill>
                  <a:prstClr val="black"/>
                </a:solidFill>
                <a:latin typeface="Calibri" pitchFamily="34" charset="0"/>
                <a:cs typeface="Tahoma"/>
              </a:rPr>
              <a:t>Wastewater </a:t>
            </a:r>
            <a:r>
              <a:rPr lang="en-CA" sz="3000" b="1" kern="0" dirty="0" smtClean="0">
                <a:solidFill>
                  <a:prstClr val="black"/>
                </a:solidFill>
                <a:latin typeface="Calibri" pitchFamily="34" charset="0"/>
                <a:cs typeface="Tahoma"/>
              </a:rPr>
              <a:t>in Schools’ Curricula   </a:t>
            </a:r>
            <a:endParaRPr lang="en-CA" sz="3000" b="1" kern="0" dirty="0">
              <a:solidFill>
                <a:prstClr val="black"/>
              </a:solidFill>
              <a:latin typeface="Calibri" pitchFamily="34" charset="0"/>
              <a:cs typeface="Tahoma"/>
            </a:endParaRPr>
          </a:p>
        </p:txBody>
      </p:sp>
      <p:sp>
        <p:nvSpPr>
          <p:cNvPr id="12" name="Rectangle 3"/>
          <p:cNvSpPr txBox="1">
            <a:spLocks noChangeArrowheads="1"/>
          </p:cNvSpPr>
          <p:nvPr/>
        </p:nvSpPr>
        <p:spPr bwMode="auto">
          <a:xfrm>
            <a:off x="179512" y="6165304"/>
            <a:ext cx="8784976" cy="504056"/>
          </a:xfrm>
          <a:prstGeom prst="rect">
            <a:avLst/>
          </a:prstGeom>
          <a:noFill/>
          <a:ln w="9525">
            <a:noFill/>
            <a:miter lim="800000"/>
            <a:headEnd/>
            <a:tailEnd/>
          </a:ln>
          <a:effectLst/>
        </p:spPr>
        <p:txBody>
          <a:bodyPr/>
          <a:lstStyle/>
          <a:p>
            <a:pPr algn="ctr">
              <a:lnSpc>
                <a:spcPct val="110000"/>
              </a:lnSpc>
              <a:spcBef>
                <a:spcPts val="0"/>
              </a:spcBef>
              <a:spcAft>
                <a:spcPts val="1200"/>
              </a:spcAft>
              <a:defRPr/>
            </a:pPr>
            <a:r>
              <a:rPr lang="en-CA" kern="0" dirty="0" smtClean="0">
                <a:solidFill>
                  <a:prstClr val="black"/>
                </a:solidFill>
                <a:latin typeface="Calibri" pitchFamily="34" charset="0"/>
                <a:cs typeface="Tahoma"/>
              </a:rPr>
              <a:t>Topic </a:t>
            </a:r>
            <a:r>
              <a:rPr lang="en-CA" kern="0" dirty="0">
                <a:solidFill>
                  <a:prstClr val="black"/>
                </a:solidFill>
                <a:latin typeface="Calibri" pitchFamily="34" charset="0"/>
                <a:cs typeface="Tahoma"/>
              </a:rPr>
              <a:t>of wastewater management </a:t>
            </a:r>
            <a:r>
              <a:rPr lang="en-CA" kern="0" dirty="0" smtClean="0">
                <a:solidFill>
                  <a:prstClr val="black"/>
                </a:solidFill>
                <a:latin typeface="Calibri" pitchFamily="34" charset="0"/>
                <a:cs typeface="Tahoma"/>
              </a:rPr>
              <a:t>in </a:t>
            </a:r>
            <a:r>
              <a:rPr lang="en-CA" kern="0" dirty="0">
                <a:solidFill>
                  <a:prstClr val="black"/>
                </a:solidFill>
                <a:latin typeface="Calibri" pitchFamily="34" charset="0"/>
                <a:cs typeface="Tahoma"/>
              </a:rPr>
              <a:t>any form </a:t>
            </a:r>
            <a:r>
              <a:rPr lang="en-CA" kern="0" dirty="0" smtClean="0">
                <a:solidFill>
                  <a:prstClr val="black"/>
                </a:solidFill>
                <a:latin typeface="Calibri" pitchFamily="34" charset="0"/>
                <a:cs typeface="Tahoma"/>
              </a:rPr>
              <a:t>as a </a:t>
            </a:r>
            <a:r>
              <a:rPr lang="en-CA" kern="0" dirty="0">
                <a:solidFill>
                  <a:prstClr val="black"/>
                </a:solidFill>
                <a:latin typeface="Calibri" pitchFamily="34" charset="0"/>
                <a:cs typeface="Tahoma"/>
              </a:rPr>
              <a:t>part of the curricula in schools</a:t>
            </a:r>
            <a:r>
              <a:rPr lang="en-US" kern="0" dirty="0" smtClean="0">
                <a:solidFill>
                  <a:srgbClr val="0000FF"/>
                </a:solidFill>
                <a:latin typeface="Calibri" pitchFamily="34" charset="0"/>
                <a:cs typeface="Tahoma"/>
              </a:rPr>
              <a:t>  </a:t>
            </a:r>
            <a:endParaRPr lang="en-US" kern="0" dirty="0">
              <a:solidFill>
                <a:srgbClr val="0000FF"/>
              </a:solidFill>
              <a:latin typeface="Calibri" pitchFamily="34" charset="0"/>
              <a:cs typeface="Tahoma"/>
            </a:endParaRPr>
          </a:p>
          <a:p>
            <a:pPr algn="ctr">
              <a:lnSpc>
                <a:spcPct val="110000"/>
              </a:lnSpc>
              <a:spcBef>
                <a:spcPts val="0"/>
              </a:spcBef>
              <a:spcAft>
                <a:spcPts val="1200"/>
              </a:spcAft>
              <a:defRPr/>
            </a:pPr>
            <a:r>
              <a:rPr lang="en-US" kern="0" dirty="0" smtClean="0">
                <a:solidFill>
                  <a:srgbClr val="0000FF"/>
                </a:solidFill>
                <a:latin typeface="Calibri" pitchFamily="34" charset="0"/>
                <a:cs typeface="Tahoma"/>
              </a:rPr>
              <a:t> </a:t>
            </a:r>
            <a:endParaRPr lang="en-US" kern="0" dirty="0">
              <a:solidFill>
                <a:srgbClr val="0000FF"/>
              </a:solidFill>
              <a:latin typeface="Calibri" pitchFamily="34" charset="0"/>
              <a:cs typeface="Tahoma"/>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805" y="1484784"/>
            <a:ext cx="7056784" cy="4410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254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179512" y="548680"/>
            <a:ext cx="8784976" cy="576262"/>
          </a:xfrm>
          <a:prstGeom prst="rect">
            <a:avLst/>
          </a:prstGeom>
          <a:noFill/>
          <a:ln w="9525">
            <a:noFill/>
            <a:miter lim="800000"/>
            <a:headEnd/>
            <a:tailEnd/>
          </a:ln>
          <a:effectLst/>
        </p:spPr>
        <p:txBody>
          <a:bodyPr anchor="ctr"/>
          <a:lstStyle/>
          <a:p>
            <a:pPr algn="ctr">
              <a:defRPr/>
            </a:pPr>
            <a:r>
              <a:rPr lang="en-CA" sz="3000" b="1" kern="0" dirty="0">
                <a:solidFill>
                  <a:prstClr val="black"/>
                </a:solidFill>
                <a:latin typeface="Calibri" pitchFamily="34" charset="0"/>
                <a:cs typeface="Tahoma"/>
              </a:rPr>
              <a:t>Academic Level: Wastewater </a:t>
            </a:r>
            <a:r>
              <a:rPr lang="en-CA" sz="3000" b="1" kern="0" dirty="0" smtClean="0">
                <a:solidFill>
                  <a:prstClr val="black"/>
                </a:solidFill>
                <a:latin typeface="Calibri" pitchFamily="34" charset="0"/>
                <a:cs typeface="Tahoma"/>
              </a:rPr>
              <a:t>in Universities’ Curricula   </a:t>
            </a:r>
            <a:endParaRPr lang="en-CA" sz="3000" b="1" kern="0" dirty="0">
              <a:solidFill>
                <a:prstClr val="black"/>
              </a:solidFill>
              <a:latin typeface="Calibri" pitchFamily="34" charset="0"/>
              <a:cs typeface="Tahoma"/>
            </a:endParaRPr>
          </a:p>
        </p:txBody>
      </p:sp>
      <p:sp>
        <p:nvSpPr>
          <p:cNvPr id="12" name="Rectangle 3"/>
          <p:cNvSpPr txBox="1">
            <a:spLocks noChangeArrowheads="1"/>
          </p:cNvSpPr>
          <p:nvPr/>
        </p:nvSpPr>
        <p:spPr bwMode="auto">
          <a:xfrm>
            <a:off x="179512" y="6165304"/>
            <a:ext cx="8784976" cy="504056"/>
          </a:xfrm>
          <a:prstGeom prst="rect">
            <a:avLst/>
          </a:prstGeom>
          <a:noFill/>
          <a:ln w="9525">
            <a:noFill/>
            <a:miter lim="800000"/>
            <a:headEnd/>
            <a:tailEnd/>
          </a:ln>
          <a:effectLst/>
        </p:spPr>
        <p:txBody>
          <a:bodyPr/>
          <a:lstStyle/>
          <a:p>
            <a:pPr algn="ctr">
              <a:lnSpc>
                <a:spcPct val="110000"/>
              </a:lnSpc>
              <a:spcBef>
                <a:spcPts val="0"/>
              </a:spcBef>
              <a:spcAft>
                <a:spcPts val="1200"/>
              </a:spcAft>
              <a:defRPr/>
            </a:pPr>
            <a:r>
              <a:rPr lang="en-CA" kern="0" dirty="0" smtClean="0">
                <a:solidFill>
                  <a:prstClr val="black"/>
                </a:solidFill>
                <a:latin typeface="Calibri" pitchFamily="34" charset="0"/>
                <a:cs typeface="Tahoma"/>
              </a:rPr>
              <a:t>Topic </a:t>
            </a:r>
            <a:r>
              <a:rPr lang="en-CA" kern="0" dirty="0">
                <a:solidFill>
                  <a:prstClr val="black"/>
                </a:solidFill>
                <a:latin typeface="Calibri" pitchFamily="34" charset="0"/>
                <a:cs typeface="Tahoma"/>
              </a:rPr>
              <a:t>of wastewater management </a:t>
            </a:r>
            <a:r>
              <a:rPr lang="en-CA" kern="0" dirty="0" smtClean="0">
                <a:solidFill>
                  <a:prstClr val="black"/>
                </a:solidFill>
                <a:latin typeface="Calibri" pitchFamily="34" charset="0"/>
                <a:cs typeface="Tahoma"/>
              </a:rPr>
              <a:t>as a </a:t>
            </a:r>
            <a:r>
              <a:rPr lang="en-CA" kern="0" dirty="0">
                <a:solidFill>
                  <a:prstClr val="black"/>
                </a:solidFill>
                <a:latin typeface="Calibri" pitchFamily="34" charset="0"/>
                <a:cs typeface="Tahoma"/>
              </a:rPr>
              <a:t>part of the curricula in </a:t>
            </a:r>
            <a:r>
              <a:rPr lang="en-CA" kern="0" dirty="0" smtClean="0">
                <a:solidFill>
                  <a:prstClr val="black"/>
                </a:solidFill>
                <a:latin typeface="Calibri" pitchFamily="34" charset="0"/>
                <a:cs typeface="Tahoma"/>
              </a:rPr>
              <a:t>universities</a:t>
            </a:r>
            <a:r>
              <a:rPr lang="en-US" kern="0" dirty="0" smtClean="0">
                <a:solidFill>
                  <a:srgbClr val="0000FF"/>
                </a:solidFill>
                <a:latin typeface="Calibri" pitchFamily="34" charset="0"/>
                <a:cs typeface="Tahoma"/>
              </a:rPr>
              <a:t>  </a:t>
            </a:r>
            <a:endParaRPr lang="en-US" kern="0" dirty="0">
              <a:solidFill>
                <a:srgbClr val="0000FF"/>
              </a:solidFill>
              <a:latin typeface="Calibri" pitchFamily="34" charset="0"/>
              <a:cs typeface="Tahoma"/>
            </a:endParaRPr>
          </a:p>
          <a:p>
            <a:pPr algn="ctr">
              <a:lnSpc>
                <a:spcPct val="110000"/>
              </a:lnSpc>
              <a:spcBef>
                <a:spcPts val="0"/>
              </a:spcBef>
              <a:spcAft>
                <a:spcPts val="1200"/>
              </a:spcAft>
              <a:defRPr/>
            </a:pPr>
            <a:r>
              <a:rPr lang="en-US" kern="0" dirty="0" smtClean="0">
                <a:solidFill>
                  <a:srgbClr val="0000FF"/>
                </a:solidFill>
                <a:latin typeface="Calibri" pitchFamily="34" charset="0"/>
                <a:cs typeface="Tahoma"/>
              </a:rPr>
              <a:t> </a:t>
            </a:r>
            <a:endParaRPr lang="en-US" kern="0" dirty="0">
              <a:solidFill>
                <a:srgbClr val="0000FF"/>
              </a:solidFill>
              <a:latin typeface="Calibri" pitchFamily="34" charset="0"/>
              <a:cs typeface="Tahoma"/>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68308"/>
            <a:ext cx="7056784" cy="4410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411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323528" y="548680"/>
            <a:ext cx="8424936" cy="576262"/>
          </a:xfrm>
          <a:prstGeom prst="rect">
            <a:avLst/>
          </a:prstGeom>
          <a:noFill/>
          <a:ln w="9525">
            <a:noFill/>
            <a:miter lim="800000"/>
            <a:headEnd/>
            <a:tailEnd/>
          </a:ln>
          <a:effectLst/>
        </p:spPr>
        <p:txBody>
          <a:bodyPr anchor="ctr"/>
          <a:lstStyle/>
          <a:p>
            <a:pPr algn="ctr">
              <a:defRPr/>
            </a:pPr>
            <a:r>
              <a:rPr lang="en-CA" sz="3000" b="1" kern="0" dirty="0" smtClean="0">
                <a:solidFill>
                  <a:prstClr val="black"/>
                </a:solidFill>
                <a:latin typeface="Calibri" pitchFamily="34" charset="0"/>
                <a:cs typeface="Tahoma"/>
              </a:rPr>
              <a:t>Farmers/Water Users Associations  </a:t>
            </a:r>
            <a:endParaRPr lang="en-CA" sz="3000" b="1" kern="0" dirty="0">
              <a:solidFill>
                <a:prstClr val="black"/>
              </a:solidFill>
              <a:latin typeface="Calibri" pitchFamily="34" charset="0"/>
              <a:cs typeface="Tahoma"/>
            </a:endParaRPr>
          </a:p>
        </p:txBody>
      </p:sp>
      <p:sp>
        <p:nvSpPr>
          <p:cNvPr id="12" name="Rectangle 3"/>
          <p:cNvSpPr txBox="1">
            <a:spLocks noChangeArrowheads="1"/>
          </p:cNvSpPr>
          <p:nvPr/>
        </p:nvSpPr>
        <p:spPr bwMode="auto">
          <a:xfrm>
            <a:off x="179512" y="6165304"/>
            <a:ext cx="8784976" cy="504056"/>
          </a:xfrm>
          <a:prstGeom prst="rect">
            <a:avLst/>
          </a:prstGeom>
          <a:noFill/>
          <a:ln w="9525">
            <a:noFill/>
            <a:miter lim="800000"/>
            <a:headEnd/>
            <a:tailEnd/>
          </a:ln>
          <a:effectLst/>
        </p:spPr>
        <p:txBody>
          <a:bodyPr/>
          <a:lstStyle/>
          <a:p>
            <a:pPr algn="ctr">
              <a:lnSpc>
                <a:spcPct val="110000"/>
              </a:lnSpc>
              <a:spcBef>
                <a:spcPts val="0"/>
              </a:spcBef>
              <a:spcAft>
                <a:spcPts val="1200"/>
              </a:spcAft>
              <a:defRPr/>
            </a:pPr>
            <a:r>
              <a:rPr lang="en-CA" kern="0" dirty="0" smtClean="0">
                <a:solidFill>
                  <a:prstClr val="black"/>
                </a:solidFill>
                <a:latin typeface="Calibri" pitchFamily="34" charset="0"/>
                <a:cs typeface="Tahoma"/>
              </a:rPr>
              <a:t>Farmers/water </a:t>
            </a:r>
            <a:r>
              <a:rPr lang="en-CA" kern="0" dirty="0">
                <a:solidFill>
                  <a:prstClr val="black"/>
                </a:solidFill>
                <a:latin typeface="Calibri" pitchFamily="34" charset="0"/>
                <a:cs typeface="Tahoma"/>
              </a:rPr>
              <a:t>users </a:t>
            </a:r>
            <a:r>
              <a:rPr lang="en-CA" kern="0" dirty="0" smtClean="0">
                <a:solidFill>
                  <a:prstClr val="black"/>
                </a:solidFill>
                <a:latin typeface="Calibri" pitchFamily="34" charset="0"/>
                <a:cs typeface="Tahoma"/>
              </a:rPr>
              <a:t>associations </a:t>
            </a:r>
            <a:r>
              <a:rPr lang="en-CA" kern="0" dirty="0">
                <a:solidFill>
                  <a:prstClr val="black"/>
                </a:solidFill>
                <a:latin typeface="Calibri" pitchFamily="34" charset="0"/>
                <a:cs typeface="Tahoma"/>
              </a:rPr>
              <a:t>dealing with local </a:t>
            </a:r>
            <a:r>
              <a:rPr lang="en-CA" kern="0" dirty="0" smtClean="0">
                <a:solidFill>
                  <a:prstClr val="black"/>
                </a:solidFill>
                <a:latin typeface="Calibri" pitchFamily="34" charset="0"/>
                <a:cs typeface="Tahoma"/>
              </a:rPr>
              <a:t>institutions </a:t>
            </a:r>
            <a:r>
              <a:rPr lang="en-CA" kern="0" dirty="0">
                <a:solidFill>
                  <a:prstClr val="black"/>
                </a:solidFill>
                <a:latin typeface="Calibri" pitchFamily="34" charset="0"/>
                <a:cs typeface="Tahoma"/>
              </a:rPr>
              <a:t>for wastewater delivery</a:t>
            </a:r>
            <a:r>
              <a:rPr lang="en-US" kern="0" dirty="0" smtClean="0">
                <a:solidFill>
                  <a:srgbClr val="0000FF"/>
                </a:solidFill>
                <a:latin typeface="Calibri" pitchFamily="34" charset="0"/>
                <a:cs typeface="Tahoma"/>
              </a:rPr>
              <a:t>  </a:t>
            </a:r>
            <a:endParaRPr lang="en-US" kern="0" dirty="0">
              <a:solidFill>
                <a:srgbClr val="0000FF"/>
              </a:solidFill>
              <a:latin typeface="Calibri" pitchFamily="34" charset="0"/>
              <a:cs typeface="Tahoma"/>
            </a:endParaRPr>
          </a:p>
          <a:p>
            <a:pPr algn="ctr">
              <a:lnSpc>
                <a:spcPct val="110000"/>
              </a:lnSpc>
              <a:spcBef>
                <a:spcPts val="0"/>
              </a:spcBef>
              <a:spcAft>
                <a:spcPts val="1200"/>
              </a:spcAft>
              <a:defRPr/>
            </a:pPr>
            <a:r>
              <a:rPr lang="en-US" kern="0" dirty="0" smtClean="0">
                <a:solidFill>
                  <a:srgbClr val="0000FF"/>
                </a:solidFill>
                <a:latin typeface="Calibri" pitchFamily="34" charset="0"/>
                <a:cs typeface="Tahoma"/>
              </a:rPr>
              <a:t> </a:t>
            </a:r>
            <a:endParaRPr lang="en-US" kern="0" dirty="0">
              <a:solidFill>
                <a:srgbClr val="0000FF"/>
              </a:solidFill>
              <a:latin typeface="Calibri" pitchFamily="34" charset="0"/>
              <a:cs typeface="Tahoma"/>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624" y="1365720"/>
            <a:ext cx="7632848" cy="4770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885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323528" y="548680"/>
            <a:ext cx="8424936" cy="576262"/>
          </a:xfrm>
          <a:prstGeom prst="rect">
            <a:avLst/>
          </a:prstGeom>
          <a:noFill/>
          <a:ln w="9525">
            <a:noFill/>
            <a:miter lim="800000"/>
            <a:headEnd/>
            <a:tailEnd/>
          </a:ln>
          <a:effectLst/>
        </p:spPr>
        <p:txBody>
          <a:bodyPr anchor="ctr"/>
          <a:lstStyle/>
          <a:p>
            <a:pPr algn="ctr">
              <a:defRPr/>
            </a:pPr>
            <a:r>
              <a:rPr lang="en-CA" sz="3000" b="1" kern="0" dirty="0" smtClean="0">
                <a:solidFill>
                  <a:prstClr val="black"/>
                </a:solidFill>
                <a:latin typeface="Calibri" pitchFamily="34" charset="0"/>
                <a:cs typeface="Tahoma"/>
              </a:rPr>
              <a:t>Farmers pay to Local Institutions for Wastewater </a:t>
            </a:r>
            <a:endParaRPr lang="en-CA" sz="3000" b="1" kern="0" dirty="0">
              <a:solidFill>
                <a:prstClr val="black"/>
              </a:solidFill>
              <a:latin typeface="Calibri" pitchFamily="34" charset="0"/>
              <a:cs typeface="Tahoma"/>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596" y="1772816"/>
            <a:ext cx="720080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580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323528" y="548680"/>
            <a:ext cx="8424936" cy="576262"/>
          </a:xfrm>
          <a:prstGeom prst="rect">
            <a:avLst/>
          </a:prstGeom>
          <a:noFill/>
          <a:ln w="9525">
            <a:noFill/>
            <a:miter lim="800000"/>
            <a:headEnd/>
            <a:tailEnd/>
          </a:ln>
          <a:effectLst/>
        </p:spPr>
        <p:txBody>
          <a:bodyPr anchor="ctr"/>
          <a:lstStyle/>
          <a:p>
            <a:pPr algn="ctr">
              <a:defRPr/>
            </a:pPr>
            <a:r>
              <a:rPr lang="en-CA" sz="3000" b="1" kern="0" dirty="0" smtClean="0">
                <a:solidFill>
                  <a:prstClr val="black"/>
                </a:solidFill>
                <a:latin typeface="Calibri" pitchFamily="34" charset="0"/>
                <a:cs typeface="Tahoma"/>
              </a:rPr>
              <a:t>Policy Level</a:t>
            </a:r>
            <a:r>
              <a:rPr lang="en-CA" sz="3000" b="1" kern="0" dirty="0">
                <a:solidFill>
                  <a:prstClr val="black"/>
                </a:solidFill>
                <a:latin typeface="Calibri" pitchFamily="34" charset="0"/>
                <a:cs typeface="Tahoma"/>
              </a:rPr>
              <a:t>: Guidelines </a:t>
            </a:r>
            <a:r>
              <a:rPr lang="en-CA" sz="3000" b="1" kern="0" dirty="0" smtClean="0">
                <a:solidFill>
                  <a:prstClr val="black"/>
                </a:solidFill>
                <a:latin typeface="Calibri" pitchFamily="34" charset="0"/>
                <a:cs typeface="Tahoma"/>
              </a:rPr>
              <a:t>for Wastewater Use</a:t>
            </a:r>
            <a:endParaRPr lang="en-CA" sz="3000" b="1" kern="0" dirty="0">
              <a:solidFill>
                <a:prstClr val="black"/>
              </a:solidFill>
              <a:latin typeface="Calibri" pitchFamily="34" charset="0"/>
              <a:cs typeface="Tahoma"/>
            </a:endParaRPr>
          </a:p>
        </p:txBody>
      </p:sp>
      <p:sp>
        <p:nvSpPr>
          <p:cNvPr id="12" name="Rectangle 3"/>
          <p:cNvSpPr txBox="1">
            <a:spLocks noChangeArrowheads="1"/>
          </p:cNvSpPr>
          <p:nvPr/>
        </p:nvSpPr>
        <p:spPr bwMode="auto">
          <a:xfrm>
            <a:off x="4963794" y="5085184"/>
            <a:ext cx="3816424" cy="1428594"/>
          </a:xfrm>
          <a:prstGeom prst="rect">
            <a:avLst/>
          </a:prstGeom>
          <a:noFill/>
          <a:ln w="9525">
            <a:noFill/>
            <a:miter lim="800000"/>
            <a:headEnd/>
            <a:tailEnd/>
          </a:ln>
          <a:effectLst/>
        </p:spPr>
        <p:txBody>
          <a:bodyPr/>
          <a:lstStyle/>
          <a:p>
            <a:pPr>
              <a:lnSpc>
                <a:spcPct val="110000"/>
              </a:lnSpc>
              <a:spcBef>
                <a:spcPts val="0"/>
              </a:spcBef>
              <a:spcAft>
                <a:spcPts val="1200"/>
              </a:spcAft>
              <a:defRPr/>
            </a:pPr>
            <a:r>
              <a:rPr lang="en-CA" sz="2000" kern="0" dirty="0" smtClean="0">
                <a:solidFill>
                  <a:prstClr val="black"/>
                </a:solidFill>
                <a:latin typeface="Calibri" pitchFamily="34" charset="0"/>
                <a:cs typeface="Tahoma"/>
              </a:rPr>
              <a:t>Categories included WHO guidelines, WHO + national guidelines, national guidelines, and none</a:t>
            </a:r>
          </a:p>
          <a:p>
            <a:pPr>
              <a:lnSpc>
                <a:spcPct val="110000"/>
              </a:lnSpc>
              <a:spcBef>
                <a:spcPts val="0"/>
              </a:spcBef>
              <a:spcAft>
                <a:spcPts val="1200"/>
              </a:spcAft>
              <a:defRPr/>
            </a:pPr>
            <a:r>
              <a:rPr lang="en-US" sz="2000" kern="0" dirty="0" smtClean="0">
                <a:solidFill>
                  <a:srgbClr val="0000FF"/>
                </a:solidFill>
                <a:latin typeface="Calibri" pitchFamily="34" charset="0"/>
                <a:cs typeface="Tahoma"/>
              </a:rPr>
              <a:t>  </a:t>
            </a:r>
            <a:endParaRPr lang="en-US" sz="2000" kern="0" dirty="0">
              <a:solidFill>
                <a:srgbClr val="0000FF"/>
              </a:solidFill>
              <a:latin typeface="Calibri" pitchFamily="34" charset="0"/>
              <a:cs typeface="Tahoma"/>
            </a:endParaRPr>
          </a:p>
          <a:p>
            <a:pPr>
              <a:lnSpc>
                <a:spcPct val="110000"/>
              </a:lnSpc>
              <a:spcBef>
                <a:spcPts val="0"/>
              </a:spcBef>
              <a:spcAft>
                <a:spcPts val="1200"/>
              </a:spcAft>
              <a:defRPr/>
            </a:pPr>
            <a:r>
              <a:rPr lang="en-US" sz="2000" kern="0" dirty="0" smtClean="0">
                <a:solidFill>
                  <a:srgbClr val="0000FF"/>
                </a:solidFill>
                <a:latin typeface="Calibri" pitchFamily="34" charset="0"/>
                <a:cs typeface="Tahoma"/>
              </a:rPr>
              <a:t> </a:t>
            </a:r>
            <a:endParaRPr lang="en-US" sz="2000" kern="0" dirty="0">
              <a:solidFill>
                <a:srgbClr val="0000FF"/>
              </a:solidFill>
              <a:latin typeface="Calibri" pitchFamily="34" charset="0"/>
              <a:cs typeface="Tahoma"/>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494" y="1772816"/>
            <a:ext cx="5602505"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3568" y="1820151"/>
            <a:ext cx="3960440" cy="4524315"/>
          </a:xfrm>
          <a:prstGeom prst="rect">
            <a:avLst/>
          </a:prstGeom>
          <a:noFill/>
        </p:spPr>
        <p:txBody>
          <a:bodyPr wrap="square" rtlCol="0">
            <a:spAutoFit/>
          </a:bodyPr>
          <a:lstStyle/>
          <a:p>
            <a:r>
              <a:rPr lang="en-CA" sz="2400" b="1" dirty="0" smtClean="0">
                <a:latin typeface="+mj-lt"/>
              </a:rPr>
              <a:t>WHO Guidelines</a:t>
            </a:r>
            <a:r>
              <a:rPr lang="en-CA" sz="2400" dirty="0" smtClean="0">
                <a:latin typeface="+mj-lt"/>
              </a:rPr>
              <a:t>:  </a:t>
            </a:r>
            <a:r>
              <a:rPr lang="en-CA" sz="2400" dirty="0" smtClean="0">
                <a:solidFill>
                  <a:srgbClr val="0000FF"/>
                </a:solidFill>
                <a:latin typeface="+mj-lt"/>
              </a:rPr>
              <a:t>Cambodia, Malaysia, and Thailand </a:t>
            </a:r>
          </a:p>
          <a:p>
            <a:endParaRPr lang="en-CA" sz="2400" dirty="0" smtClean="0">
              <a:latin typeface="+mj-lt"/>
            </a:endParaRPr>
          </a:p>
          <a:p>
            <a:r>
              <a:rPr lang="en-CA" sz="2400" b="1" dirty="0">
                <a:latin typeface="+mj-lt"/>
              </a:rPr>
              <a:t>WHO + </a:t>
            </a:r>
            <a:r>
              <a:rPr lang="en-CA" sz="2400" b="1" dirty="0" smtClean="0">
                <a:latin typeface="+mj-lt"/>
              </a:rPr>
              <a:t>National Guidelines</a:t>
            </a:r>
            <a:r>
              <a:rPr lang="en-CA" sz="2400" dirty="0" smtClean="0">
                <a:latin typeface="+mj-lt"/>
              </a:rPr>
              <a:t>: </a:t>
            </a:r>
            <a:r>
              <a:rPr lang="en-CA" sz="2400" dirty="0" smtClean="0">
                <a:solidFill>
                  <a:srgbClr val="0000FF"/>
                </a:solidFill>
                <a:latin typeface="+mj-lt"/>
              </a:rPr>
              <a:t>Vietnam</a:t>
            </a:r>
          </a:p>
          <a:p>
            <a:endParaRPr lang="en-CA" sz="2400" dirty="0">
              <a:latin typeface="+mj-lt"/>
            </a:endParaRPr>
          </a:p>
          <a:p>
            <a:r>
              <a:rPr lang="en-CA" sz="2400" b="1" dirty="0" smtClean="0">
                <a:latin typeface="+mj-lt"/>
              </a:rPr>
              <a:t>National Guidelines</a:t>
            </a:r>
            <a:r>
              <a:rPr lang="en-CA" sz="2400" dirty="0" smtClean="0">
                <a:latin typeface="+mj-lt"/>
              </a:rPr>
              <a:t>: </a:t>
            </a:r>
            <a:r>
              <a:rPr lang="en-CA" sz="2400" dirty="0" smtClean="0">
                <a:solidFill>
                  <a:srgbClr val="0000FF"/>
                </a:solidFill>
                <a:latin typeface="+mj-lt"/>
              </a:rPr>
              <a:t>China, Mongolia, </a:t>
            </a:r>
            <a:r>
              <a:rPr lang="en-CA" sz="2400" dirty="0">
                <a:solidFill>
                  <a:srgbClr val="0000FF"/>
                </a:solidFill>
                <a:latin typeface="+mj-lt"/>
              </a:rPr>
              <a:t>Philippines, </a:t>
            </a:r>
            <a:r>
              <a:rPr lang="en-CA" sz="2400" dirty="0" smtClean="0">
                <a:solidFill>
                  <a:srgbClr val="0000FF"/>
                </a:solidFill>
                <a:latin typeface="+mj-lt"/>
              </a:rPr>
              <a:t>and Timor-Leste</a:t>
            </a:r>
          </a:p>
          <a:p>
            <a:endParaRPr lang="en-CA" sz="2400" dirty="0" smtClean="0">
              <a:latin typeface="+mj-lt"/>
            </a:endParaRPr>
          </a:p>
          <a:p>
            <a:r>
              <a:rPr lang="en-CA" sz="2400" b="1" dirty="0" smtClean="0">
                <a:latin typeface="+mj-lt"/>
              </a:rPr>
              <a:t>None</a:t>
            </a:r>
            <a:r>
              <a:rPr lang="en-CA" sz="2400" dirty="0" smtClean="0">
                <a:latin typeface="+mj-lt"/>
              </a:rPr>
              <a:t>: </a:t>
            </a:r>
            <a:r>
              <a:rPr lang="en-CA" sz="2400" dirty="0" smtClean="0">
                <a:solidFill>
                  <a:srgbClr val="0000FF"/>
                </a:solidFill>
                <a:latin typeface="+mj-lt"/>
              </a:rPr>
              <a:t>Lao PDR</a:t>
            </a:r>
          </a:p>
          <a:p>
            <a:r>
              <a:rPr lang="en-CA" sz="2400" dirty="0" smtClean="0">
                <a:latin typeface="+mj-lt"/>
              </a:rPr>
              <a:t> </a:t>
            </a:r>
            <a:endParaRPr lang="en-CA" sz="2400" dirty="0">
              <a:latin typeface="+mj-lt"/>
            </a:endParaRPr>
          </a:p>
        </p:txBody>
      </p:sp>
    </p:spTree>
    <p:extLst>
      <p:ext uri="{BB962C8B-B14F-4D97-AF65-F5344CB8AC3E}">
        <p14:creationId xmlns:p14="http://schemas.microsoft.com/office/powerpoint/2010/main" val="3098871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323528" y="548680"/>
            <a:ext cx="8424936" cy="576262"/>
          </a:xfrm>
          <a:prstGeom prst="rect">
            <a:avLst/>
          </a:prstGeom>
          <a:noFill/>
          <a:ln w="9525">
            <a:noFill/>
            <a:miter lim="800000"/>
            <a:headEnd/>
            <a:tailEnd/>
          </a:ln>
          <a:effectLst/>
        </p:spPr>
        <p:txBody>
          <a:bodyPr anchor="ctr"/>
          <a:lstStyle/>
          <a:p>
            <a:pPr algn="ctr">
              <a:defRPr/>
            </a:pPr>
            <a:r>
              <a:rPr lang="en-CA" sz="3000" b="1" kern="0" dirty="0" smtClean="0">
                <a:solidFill>
                  <a:prstClr val="black"/>
                </a:solidFill>
                <a:latin typeface="Calibri" pitchFamily="34" charset="0"/>
                <a:cs typeface="Tahoma"/>
              </a:rPr>
              <a:t>Regional Level: Collaboration across Countries </a:t>
            </a:r>
            <a:endParaRPr lang="en-CA" sz="3000" b="1" kern="0" dirty="0">
              <a:solidFill>
                <a:prstClr val="black"/>
              </a:solidFill>
              <a:latin typeface="Calibri" pitchFamily="34" charset="0"/>
              <a:cs typeface="Tahoma"/>
            </a:endParaRPr>
          </a:p>
        </p:txBody>
      </p:sp>
      <p:sp>
        <p:nvSpPr>
          <p:cNvPr id="12" name="Rectangle 3"/>
          <p:cNvSpPr txBox="1">
            <a:spLocks noChangeArrowheads="1"/>
          </p:cNvSpPr>
          <p:nvPr/>
        </p:nvSpPr>
        <p:spPr bwMode="auto">
          <a:xfrm>
            <a:off x="179512" y="5910787"/>
            <a:ext cx="8784976" cy="758573"/>
          </a:xfrm>
          <a:prstGeom prst="rect">
            <a:avLst/>
          </a:prstGeom>
          <a:noFill/>
          <a:ln w="9525">
            <a:noFill/>
            <a:miter lim="800000"/>
            <a:headEnd/>
            <a:tailEnd/>
          </a:ln>
          <a:effectLst/>
        </p:spPr>
        <p:txBody>
          <a:bodyPr/>
          <a:lstStyle/>
          <a:p>
            <a:pPr algn="ctr">
              <a:lnSpc>
                <a:spcPct val="110000"/>
              </a:lnSpc>
              <a:spcBef>
                <a:spcPts val="0"/>
              </a:spcBef>
              <a:spcAft>
                <a:spcPts val="1200"/>
              </a:spcAft>
              <a:defRPr/>
            </a:pPr>
            <a:r>
              <a:rPr lang="en-CA" kern="0" dirty="0" smtClean="0">
                <a:solidFill>
                  <a:prstClr val="black"/>
                </a:solidFill>
                <a:latin typeface="Calibri" pitchFamily="34" charset="0"/>
                <a:cs typeface="Tahoma"/>
              </a:rPr>
              <a:t>In case of yes, (1) collaboration through joint projects funded by international donor organizations and (2) participation in regional workshops</a:t>
            </a:r>
          </a:p>
          <a:p>
            <a:pPr algn="ctr">
              <a:lnSpc>
                <a:spcPct val="110000"/>
              </a:lnSpc>
              <a:spcBef>
                <a:spcPts val="0"/>
              </a:spcBef>
              <a:spcAft>
                <a:spcPts val="1200"/>
              </a:spcAft>
              <a:defRPr/>
            </a:pPr>
            <a:r>
              <a:rPr lang="en-US" kern="0" dirty="0" smtClean="0">
                <a:solidFill>
                  <a:srgbClr val="0000FF"/>
                </a:solidFill>
                <a:latin typeface="Calibri" pitchFamily="34" charset="0"/>
                <a:cs typeface="Tahoma"/>
              </a:rPr>
              <a:t>  </a:t>
            </a:r>
            <a:endParaRPr lang="en-US" kern="0" dirty="0">
              <a:solidFill>
                <a:srgbClr val="0000FF"/>
              </a:solidFill>
              <a:latin typeface="Calibri" pitchFamily="34" charset="0"/>
              <a:cs typeface="Tahoma"/>
            </a:endParaRPr>
          </a:p>
          <a:p>
            <a:pPr algn="ctr">
              <a:lnSpc>
                <a:spcPct val="110000"/>
              </a:lnSpc>
              <a:spcBef>
                <a:spcPts val="0"/>
              </a:spcBef>
              <a:spcAft>
                <a:spcPts val="1200"/>
              </a:spcAft>
              <a:defRPr/>
            </a:pPr>
            <a:r>
              <a:rPr lang="en-US" kern="0" dirty="0" smtClean="0">
                <a:solidFill>
                  <a:srgbClr val="0000FF"/>
                </a:solidFill>
                <a:latin typeface="Calibri" pitchFamily="34" charset="0"/>
                <a:cs typeface="Tahoma"/>
              </a:rPr>
              <a:t> </a:t>
            </a:r>
            <a:endParaRPr lang="en-US" kern="0" dirty="0">
              <a:solidFill>
                <a:srgbClr val="0000FF"/>
              </a:solidFill>
              <a:latin typeface="Calibri" pitchFamily="34" charset="0"/>
              <a:cs typeface="Tahoma"/>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620" y="1477500"/>
            <a:ext cx="7092788" cy="443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695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23528" y="548680"/>
            <a:ext cx="8424936" cy="576262"/>
          </a:xfrm>
          <a:prstGeom prst="rect">
            <a:avLst/>
          </a:prstGeom>
          <a:noFill/>
          <a:ln w="9525">
            <a:noFill/>
            <a:miter lim="800000"/>
            <a:headEnd/>
            <a:tailEnd/>
          </a:ln>
          <a:effectLst/>
        </p:spPr>
        <p:txBody>
          <a:bodyPr anchor="ctr"/>
          <a:lstStyle/>
          <a:p>
            <a:pPr algn="ctr">
              <a:defRPr/>
            </a:pPr>
            <a:r>
              <a:rPr lang="en-CA" sz="3000" b="1" kern="0" dirty="0" smtClean="0">
                <a:solidFill>
                  <a:prstClr val="black"/>
                </a:solidFill>
                <a:latin typeface="Calibri" pitchFamily="34" charset="0"/>
                <a:cs typeface="Tahoma"/>
              </a:rPr>
              <a:t>Discussion</a:t>
            </a:r>
            <a:endParaRPr lang="en-CA" sz="3000" b="1" kern="0" dirty="0">
              <a:solidFill>
                <a:prstClr val="black"/>
              </a:solidFill>
              <a:latin typeface="Calibri" pitchFamily="34" charset="0"/>
              <a:cs typeface="Tahoma"/>
            </a:endParaRPr>
          </a:p>
        </p:txBody>
      </p:sp>
      <p:sp>
        <p:nvSpPr>
          <p:cNvPr id="3" name="TextBox 2"/>
          <p:cNvSpPr txBox="1"/>
          <p:nvPr/>
        </p:nvSpPr>
        <p:spPr>
          <a:xfrm>
            <a:off x="683568" y="1192493"/>
            <a:ext cx="8064896" cy="5262979"/>
          </a:xfrm>
          <a:prstGeom prst="rect">
            <a:avLst/>
          </a:prstGeom>
          <a:noFill/>
        </p:spPr>
        <p:txBody>
          <a:bodyPr wrap="square" rtlCol="0">
            <a:spAutoFit/>
          </a:bodyPr>
          <a:lstStyle/>
          <a:p>
            <a:pPr marL="514350" lvl="0" indent="-514350">
              <a:buFont typeface="+mj-lt"/>
              <a:buAutoNum type="arabicPeriod"/>
            </a:pPr>
            <a:r>
              <a:rPr lang="en-CA" sz="2800" dirty="0" smtClean="0"/>
              <a:t>What </a:t>
            </a:r>
            <a:r>
              <a:rPr lang="en-CA" sz="2800" dirty="0"/>
              <a:t>status do we have in regard to institutional arrangements at different levels for wastewater management</a:t>
            </a:r>
            <a:r>
              <a:rPr lang="en-CA" sz="2800" dirty="0" smtClean="0"/>
              <a:t>?</a:t>
            </a:r>
          </a:p>
          <a:p>
            <a:pPr marL="514350" lvl="0" indent="-514350">
              <a:buFont typeface="+mj-lt"/>
              <a:buAutoNum type="arabicPeriod"/>
            </a:pPr>
            <a:endParaRPr lang="en-US" sz="2800" dirty="0"/>
          </a:p>
          <a:p>
            <a:pPr marL="514350" lvl="0" indent="-514350">
              <a:buFont typeface="+mj-lt"/>
              <a:buAutoNum type="arabicPeriod"/>
            </a:pPr>
            <a:r>
              <a:rPr lang="en-CA" sz="2800" dirty="0"/>
              <a:t>What success stories do we have in terms of institutional collaboration addressing safe and productive use of wastewater</a:t>
            </a:r>
            <a:r>
              <a:rPr lang="en-CA" sz="2800" dirty="0" smtClean="0"/>
              <a:t>?</a:t>
            </a:r>
          </a:p>
          <a:p>
            <a:pPr marL="514350" lvl="0" indent="-514350">
              <a:buFont typeface="+mj-lt"/>
              <a:buAutoNum type="arabicPeriod"/>
            </a:pPr>
            <a:endParaRPr lang="en-US" sz="2800" dirty="0"/>
          </a:p>
          <a:p>
            <a:pPr marL="514350" lvl="0" indent="-514350">
              <a:buFont typeface="+mj-lt"/>
              <a:buAutoNum type="arabicPeriod"/>
            </a:pPr>
            <a:r>
              <a:rPr lang="en-CA" sz="2800" dirty="0"/>
              <a:t>How can we improve institutional collaboration addressing safe and productive use of wastewater?</a:t>
            </a:r>
            <a:endParaRPr lang="en-US" sz="2800" dirty="0"/>
          </a:p>
          <a:p>
            <a:pPr marL="342900" indent="-342900">
              <a:buFont typeface="Arial" pitchFamily="34" charset="0"/>
              <a:buChar char="•"/>
            </a:pPr>
            <a:endParaRPr lang="en-CA" sz="2800" dirty="0">
              <a:latin typeface="+mj-lt"/>
            </a:endParaRPr>
          </a:p>
        </p:txBody>
      </p:sp>
    </p:spTree>
    <p:extLst>
      <p:ext uri="{BB962C8B-B14F-4D97-AF65-F5344CB8AC3E}">
        <p14:creationId xmlns:p14="http://schemas.microsoft.com/office/powerpoint/2010/main" val="212392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611560" y="548680"/>
            <a:ext cx="8136904" cy="576262"/>
          </a:xfrm>
          <a:prstGeom prst="rect">
            <a:avLst/>
          </a:prstGeom>
          <a:noFill/>
          <a:ln w="9525">
            <a:noFill/>
            <a:miter lim="800000"/>
            <a:headEnd/>
            <a:tailEnd/>
          </a:ln>
          <a:effectLst/>
        </p:spPr>
        <p:txBody>
          <a:bodyPr anchor="ctr"/>
          <a:lstStyle/>
          <a:p>
            <a:pPr>
              <a:defRPr/>
            </a:pPr>
            <a:r>
              <a:rPr lang="en-CA" sz="3000" b="1" kern="0" dirty="0" smtClean="0">
                <a:solidFill>
                  <a:prstClr val="black"/>
                </a:solidFill>
                <a:latin typeface="Calibri" pitchFamily="34" charset="0"/>
                <a:cs typeface="Tahoma"/>
              </a:rPr>
              <a:t>Presentation based on Questionnaire Response   </a:t>
            </a:r>
            <a:endParaRPr lang="en-CA" sz="3000" b="1" kern="0" dirty="0">
              <a:solidFill>
                <a:prstClr val="black"/>
              </a:solidFill>
              <a:latin typeface="Calibri" pitchFamily="34" charset="0"/>
              <a:cs typeface="Tahoma"/>
            </a:endParaRPr>
          </a:p>
        </p:txBody>
      </p:sp>
      <p:sp>
        <p:nvSpPr>
          <p:cNvPr id="12" name="Rectangle 3"/>
          <p:cNvSpPr txBox="1">
            <a:spLocks noChangeArrowheads="1"/>
          </p:cNvSpPr>
          <p:nvPr/>
        </p:nvSpPr>
        <p:spPr bwMode="auto">
          <a:xfrm>
            <a:off x="492892" y="1412776"/>
            <a:ext cx="3935092" cy="5040559"/>
          </a:xfrm>
          <a:prstGeom prst="rect">
            <a:avLst/>
          </a:prstGeom>
          <a:noFill/>
          <a:ln w="9525">
            <a:noFill/>
            <a:miter lim="800000"/>
            <a:headEnd/>
            <a:tailEnd/>
          </a:ln>
          <a:effectLst/>
        </p:spPr>
        <p:txBody>
          <a:bodyPr/>
          <a:lstStyle/>
          <a:p>
            <a:pPr marL="800100" lvl="1" indent="-342900">
              <a:spcBef>
                <a:spcPts val="0"/>
              </a:spcBef>
              <a:spcAft>
                <a:spcPts val="1200"/>
              </a:spcAft>
              <a:buFont typeface="Wingdings" pitchFamily="2" charset="2"/>
              <a:buChar char="§"/>
              <a:defRPr/>
            </a:pPr>
            <a:r>
              <a:rPr lang="en-CA" sz="2600" kern="0" dirty="0">
                <a:solidFill>
                  <a:prstClr val="black"/>
                </a:solidFill>
                <a:latin typeface="Calibri" pitchFamily="34" charset="0"/>
                <a:cs typeface="Tahoma"/>
              </a:rPr>
              <a:t>Cambodia   </a:t>
            </a:r>
          </a:p>
          <a:p>
            <a:pPr marL="800100" lvl="1" indent="-342900">
              <a:spcBef>
                <a:spcPts val="0"/>
              </a:spcBef>
              <a:spcAft>
                <a:spcPts val="1200"/>
              </a:spcAft>
              <a:buFont typeface="Wingdings" pitchFamily="2" charset="2"/>
              <a:buChar char="§"/>
              <a:defRPr/>
            </a:pPr>
            <a:r>
              <a:rPr lang="en-CA" sz="2600" kern="0" dirty="0" smtClean="0">
                <a:solidFill>
                  <a:prstClr val="black"/>
                </a:solidFill>
                <a:latin typeface="Calibri" pitchFamily="34" charset="0"/>
                <a:cs typeface="Tahoma"/>
              </a:rPr>
              <a:t>China</a:t>
            </a:r>
          </a:p>
          <a:p>
            <a:pPr marL="800100" lvl="1" indent="-342900">
              <a:spcBef>
                <a:spcPts val="0"/>
              </a:spcBef>
              <a:spcAft>
                <a:spcPts val="1200"/>
              </a:spcAft>
              <a:buFont typeface="Wingdings" pitchFamily="2" charset="2"/>
              <a:buChar char="§"/>
              <a:defRPr/>
            </a:pPr>
            <a:r>
              <a:rPr lang="en-CA" sz="2600" kern="0" dirty="0" smtClean="0">
                <a:solidFill>
                  <a:prstClr val="black"/>
                </a:solidFill>
                <a:latin typeface="Calibri" pitchFamily="34" charset="0"/>
                <a:cs typeface="Tahoma"/>
              </a:rPr>
              <a:t>Lao PDR</a:t>
            </a:r>
          </a:p>
          <a:p>
            <a:pPr marL="800100" lvl="1" indent="-342900">
              <a:spcBef>
                <a:spcPts val="0"/>
              </a:spcBef>
              <a:spcAft>
                <a:spcPts val="1200"/>
              </a:spcAft>
              <a:buFont typeface="Wingdings" pitchFamily="2" charset="2"/>
              <a:buChar char="§"/>
              <a:defRPr/>
            </a:pPr>
            <a:r>
              <a:rPr lang="en-CA" sz="2600" kern="0" dirty="0">
                <a:solidFill>
                  <a:prstClr val="black"/>
                </a:solidFill>
                <a:latin typeface="Calibri" pitchFamily="34" charset="0"/>
                <a:cs typeface="Tahoma"/>
              </a:rPr>
              <a:t>Malaysia</a:t>
            </a:r>
          </a:p>
          <a:p>
            <a:pPr marL="800100" lvl="1" indent="-342900">
              <a:spcBef>
                <a:spcPts val="0"/>
              </a:spcBef>
              <a:spcAft>
                <a:spcPts val="1200"/>
              </a:spcAft>
              <a:buFont typeface="Wingdings" pitchFamily="2" charset="2"/>
              <a:buChar char="§"/>
              <a:defRPr/>
            </a:pPr>
            <a:r>
              <a:rPr lang="en-CA" sz="2600" kern="0" dirty="0" smtClean="0">
                <a:solidFill>
                  <a:prstClr val="black"/>
                </a:solidFill>
                <a:latin typeface="Calibri" pitchFamily="34" charset="0"/>
                <a:cs typeface="Tahoma"/>
              </a:rPr>
              <a:t>Mongolia</a:t>
            </a:r>
          </a:p>
          <a:p>
            <a:pPr marL="800100" lvl="1" indent="-342900">
              <a:spcBef>
                <a:spcPts val="0"/>
              </a:spcBef>
              <a:spcAft>
                <a:spcPts val="1200"/>
              </a:spcAft>
              <a:buFont typeface="Wingdings" pitchFamily="2" charset="2"/>
              <a:buChar char="§"/>
              <a:defRPr/>
            </a:pPr>
            <a:r>
              <a:rPr lang="en-CA" sz="2600" kern="0" dirty="0" smtClean="0">
                <a:solidFill>
                  <a:prstClr val="black"/>
                </a:solidFill>
                <a:latin typeface="Calibri" pitchFamily="34" charset="0"/>
                <a:cs typeface="Tahoma"/>
              </a:rPr>
              <a:t>Philippines</a:t>
            </a:r>
          </a:p>
          <a:p>
            <a:pPr marL="800100" lvl="1" indent="-342900">
              <a:spcBef>
                <a:spcPts val="0"/>
              </a:spcBef>
              <a:spcAft>
                <a:spcPts val="1200"/>
              </a:spcAft>
              <a:buFont typeface="Wingdings" pitchFamily="2" charset="2"/>
              <a:buChar char="§"/>
              <a:defRPr/>
            </a:pPr>
            <a:r>
              <a:rPr lang="en-CA" sz="2600" kern="0" dirty="0" smtClean="0">
                <a:solidFill>
                  <a:prstClr val="black"/>
                </a:solidFill>
                <a:latin typeface="Calibri" pitchFamily="34" charset="0"/>
                <a:cs typeface="Tahoma"/>
              </a:rPr>
              <a:t>Thailand </a:t>
            </a:r>
          </a:p>
          <a:p>
            <a:pPr marL="800100" lvl="1" indent="-342900">
              <a:spcBef>
                <a:spcPts val="0"/>
              </a:spcBef>
              <a:spcAft>
                <a:spcPts val="1200"/>
              </a:spcAft>
              <a:buFont typeface="Wingdings" pitchFamily="2" charset="2"/>
              <a:buChar char="§"/>
              <a:defRPr/>
            </a:pPr>
            <a:r>
              <a:rPr lang="en-CA" sz="2600" kern="0" dirty="0" smtClean="0">
                <a:solidFill>
                  <a:prstClr val="black"/>
                </a:solidFill>
                <a:latin typeface="Calibri" pitchFamily="34" charset="0"/>
                <a:cs typeface="Tahoma"/>
              </a:rPr>
              <a:t>Timor-Leste </a:t>
            </a:r>
          </a:p>
          <a:p>
            <a:pPr marL="800100" lvl="1" indent="-342900">
              <a:spcBef>
                <a:spcPts val="0"/>
              </a:spcBef>
              <a:spcAft>
                <a:spcPts val="1200"/>
              </a:spcAft>
              <a:buFont typeface="Wingdings" pitchFamily="2" charset="2"/>
              <a:buChar char="§"/>
              <a:defRPr/>
            </a:pPr>
            <a:r>
              <a:rPr lang="en-CA" sz="2600" kern="0" dirty="0" smtClean="0">
                <a:solidFill>
                  <a:prstClr val="black"/>
                </a:solidFill>
                <a:latin typeface="Calibri" pitchFamily="34" charset="0"/>
                <a:cs typeface="Tahoma"/>
              </a:rPr>
              <a:t>Vietnam </a:t>
            </a:r>
          </a:p>
          <a:p>
            <a:pPr>
              <a:spcBef>
                <a:spcPts val="0"/>
              </a:spcBef>
              <a:spcAft>
                <a:spcPts val="1200"/>
              </a:spcAft>
              <a:defRPr/>
            </a:pPr>
            <a:r>
              <a:rPr lang="en-US" sz="2800" kern="0" dirty="0" smtClean="0">
                <a:solidFill>
                  <a:srgbClr val="0000FF"/>
                </a:solidFill>
                <a:latin typeface="Calibri" pitchFamily="34" charset="0"/>
                <a:cs typeface="Tahoma"/>
              </a:rPr>
              <a:t>  </a:t>
            </a:r>
            <a:endParaRPr lang="en-US" sz="2800" kern="0" dirty="0">
              <a:solidFill>
                <a:srgbClr val="0000FF"/>
              </a:solidFill>
              <a:latin typeface="Calibri" pitchFamily="34" charset="0"/>
              <a:cs typeface="Tahoma"/>
            </a:endParaRPr>
          </a:p>
          <a:p>
            <a:pPr>
              <a:spcBef>
                <a:spcPts val="0"/>
              </a:spcBef>
              <a:spcAft>
                <a:spcPts val="1200"/>
              </a:spcAft>
              <a:defRPr/>
            </a:pPr>
            <a:r>
              <a:rPr lang="en-US" sz="2800" kern="0" dirty="0" smtClean="0">
                <a:solidFill>
                  <a:srgbClr val="0000FF"/>
                </a:solidFill>
                <a:latin typeface="Calibri" pitchFamily="34" charset="0"/>
                <a:cs typeface="Tahoma"/>
              </a:rPr>
              <a:t> </a:t>
            </a:r>
            <a:endParaRPr lang="en-US" sz="2800" kern="0" dirty="0">
              <a:solidFill>
                <a:srgbClr val="0000FF"/>
              </a:solidFill>
              <a:latin typeface="Calibri" pitchFamily="34" charset="0"/>
              <a:cs typeface="Tahoma"/>
            </a:endParaRPr>
          </a:p>
        </p:txBody>
      </p:sp>
    </p:spTree>
    <p:extLst>
      <p:ext uri="{BB962C8B-B14F-4D97-AF65-F5344CB8AC3E}">
        <p14:creationId xmlns:p14="http://schemas.microsoft.com/office/powerpoint/2010/main" val="1944480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611560" y="548680"/>
            <a:ext cx="8136904" cy="576262"/>
          </a:xfrm>
          <a:prstGeom prst="rect">
            <a:avLst/>
          </a:prstGeom>
          <a:noFill/>
          <a:ln w="9525">
            <a:noFill/>
            <a:miter lim="800000"/>
            <a:headEnd/>
            <a:tailEnd/>
          </a:ln>
          <a:effectLst/>
        </p:spPr>
        <p:txBody>
          <a:bodyPr anchor="ctr"/>
          <a:lstStyle/>
          <a:p>
            <a:pPr>
              <a:defRPr/>
            </a:pPr>
            <a:r>
              <a:rPr lang="en-CA" sz="3000" b="1" kern="0" dirty="0" smtClean="0">
                <a:solidFill>
                  <a:prstClr val="black"/>
                </a:solidFill>
                <a:latin typeface="Calibri" pitchFamily="34" charset="0"/>
                <a:cs typeface="Tahoma"/>
              </a:rPr>
              <a:t>Institutional Levels/Categories </a:t>
            </a:r>
            <a:endParaRPr lang="en-CA" sz="3000" b="1" kern="0" dirty="0">
              <a:solidFill>
                <a:prstClr val="black"/>
              </a:solidFill>
              <a:latin typeface="Calibri" pitchFamily="34" charset="0"/>
              <a:cs typeface="Tahoma"/>
            </a:endParaRPr>
          </a:p>
        </p:txBody>
      </p:sp>
      <p:sp>
        <p:nvSpPr>
          <p:cNvPr id="12" name="Rectangle 3"/>
          <p:cNvSpPr txBox="1">
            <a:spLocks noChangeArrowheads="1"/>
          </p:cNvSpPr>
          <p:nvPr/>
        </p:nvSpPr>
        <p:spPr bwMode="auto">
          <a:xfrm>
            <a:off x="492892" y="1412776"/>
            <a:ext cx="7895532" cy="5040559"/>
          </a:xfrm>
          <a:prstGeom prst="rect">
            <a:avLst/>
          </a:prstGeom>
          <a:noFill/>
          <a:ln w="9525">
            <a:noFill/>
            <a:miter lim="800000"/>
            <a:headEnd/>
            <a:tailEnd/>
          </a:ln>
          <a:effectLst/>
        </p:spPr>
        <p:txBody>
          <a:bodyPr/>
          <a:lstStyle/>
          <a:p>
            <a:pPr marL="342900" indent="-342900">
              <a:spcBef>
                <a:spcPts val="0"/>
              </a:spcBef>
              <a:spcAft>
                <a:spcPts val="1800"/>
              </a:spcAft>
              <a:buFont typeface="Wingdings" pitchFamily="2" charset="2"/>
              <a:buChar char="§"/>
              <a:defRPr/>
            </a:pPr>
            <a:r>
              <a:rPr lang="en-CA" sz="2800" kern="0" dirty="0" smtClean="0">
                <a:solidFill>
                  <a:prstClr val="black"/>
                </a:solidFill>
                <a:latin typeface="Calibri" pitchFamily="34" charset="0"/>
                <a:cs typeface="Tahoma"/>
              </a:rPr>
              <a:t>National level across different ministries </a:t>
            </a:r>
          </a:p>
          <a:p>
            <a:pPr marL="342900" indent="-342900">
              <a:spcBef>
                <a:spcPts val="0"/>
              </a:spcBef>
              <a:spcAft>
                <a:spcPts val="1800"/>
              </a:spcAft>
              <a:buFont typeface="Wingdings" pitchFamily="2" charset="2"/>
              <a:buChar char="§"/>
              <a:defRPr/>
            </a:pPr>
            <a:r>
              <a:rPr lang="en-US" sz="2800" kern="0" dirty="0">
                <a:solidFill>
                  <a:prstClr val="black"/>
                </a:solidFill>
                <a:latin typeface="Calibri" pitchFamily="34" charset="0"/>
                <a:cs typeface="Tahoma"/>
              </a:rPr>
              <a:t>District </a:t>
            </a:r>
            <a:r>
              <a:rPr lang="en-US" sz="2800" kern="0" dirty="0" smtClean="0">
                <a:solidFill>
                  <a:prstClr val="black"/>
                </a:solidFill>
                <a:latin typeface="Calibri" pitchFamily="34" charset="0"/>
                <a:cs typeface="Tahoma"/>
              </a:rPr>
              <a:t>level across related institutions </a:t>
            </a:r>
            <a:endParaRPr lang="en-US" sz="2800" kern="0" dirty="0">
              <a:solidFill>
                <a:prstClr val="black"/>
              </a:solidFill>
              <a:latin typeface="Calibri" pitchFamily="34" charset="0"/>
              <a:cs typeface="Tahoma"/>
            </a:endParaRPr>
          </a:p>
          <a:p>
            <a:pPr marL="342900" indent="-342900">
              <a:spcBef>
                <a:spcPts val="0"/>
              </a:spcBef>
              <a:spcAft>
                <a:spcPts val="1800"/>
              </a:spcAft>
              <a:buFont typeface="Wingdings" pitchFamily="2" charset="2"/>
              <a:buChar char="§"/>
              <a:defRPr/>
            </a:pPr>
            <a:r>
              <a:rPr lang="en-CA" sz="2800" kern="0" dirty="0">
                <a:solidFill>
                  <a:srgbClr val="000099"/>
                </a:solidFill>
                <a:latin typeface="Calibri" pitchFamily="34" charset="0"/>
                <a:cs typeface="Tahoma"/>
              </a:rPr>
              <a:t>Academic </a:t>
            </a:r>
            <a:r>
              <a:rPr lang="en-CA" sz="2800" kern="0" dirty="0" smtClean="0">
                <a:solidFill>
                  <a:srgbClr val="000099"/>
                </a:solidFill>
                <a:latin typeface="Calibri" pitchFamily="34" charset="0"/>
                <a:cs typeface="Tahoma"/>
              </a:rPr>
              <a:t>level across educational institutions   </a:t>
            </a:r>
          </a:p>
          <a:p>
            <a:pPr marL="342900" indent="-342900">
              <a:spcBef>
                <a:spcPts val="0"/>
              </a:spcBef>
              <a:spcAft>
                <a:spcPts val="1800"/>
              </a:spcAft>
              <a:buFont typeface="Wingdings" pitchFamily="2" charset="2"/>
              <a:buChar char="§"/>
              <a:defRPr/>
            </a:pPr>
            <a:r>
              <a:rPr lang="en-CA" sz="2800" kern="0" dirty="0" smtClean="0">
                <a:solidFill>
                  <a:srgbClr val="008000"/>
                </a:solidFill>
                <a:latin typeface="Calibri" pitchFamily="34" charset="0"/>
                <a:cs typeface="Tahoma"/>
              </a:rPr>
              <a:t>Farmers level across individual and associations </a:t>
            </a:r>
            <a:endParaRPr lang="en-US" sz="2800" kern="0" dirty="0">
              <a:solidFill>
                <a:srgbClr val="008000"/>
              </a:solidFill>
              <a:latin typeface="Calibri" pitchFamily="34" charset="0"/>
              <a:cs typeface="Tahoma"/>
            </a:endParaRPr>
          </a:p>
          <a:p>
            <a:pPr marL="342900" indent="-342900">
              <a:spcBef>
                <a:spcPts val="0"/>
              </a:spcBef>
              <a:spcAft>
                <a:spcPts val="1800"/>
              </a:spcAft>
              <a:buFont typeface="Wingdings" pitchFamily="2" charset="2"/>
              <a:buChar char="§"/>
              <a:defRPr/>
            </a:pPr>
            <a:r>
              <a:rPr lang="en-CA" sz="2800" kern="0" dirty="0" smtClean="0">
                <a:solidFill>
                  <a:srgbClr val="800000"/>
                </a:solidFill>
                <a:latin typeface="Calibri" pitchFamily="34" charset="0"/>
                <a:cs typeface="Tahoma"/>
              </a:rPr>
              <a:t>Policy level addressing the use of WHO/national guidelines</a:t>
            </a:r>
            <a:r>
              <a:rPr lang="en-US" sz="2800" kern="0" dirty="0" smtClean="0">
                <a:solidFill>
                  <a:srgbClr val="800000"/>
                </a:solidFill>
                <a:latin typeface="Calibri" pitchFamily="34" charset="0"/>
                <a:cs typeface="Tahoma"/>
              </a:rPr>
              <a:t>  </a:t>
            </a:r>
          </a:p>
          <a:p>
            <a:pPr marL="342900" indent="-342900">
              <a:spcBef>
                <a:spcPts val="0"/>
              </a:spcBef>
              <a:spcAft>
                <a:spcPts val="1800"/>
              </a:spcAft>
              <a:buFont typeface="Wingdings" pitchFamily="2" charset="2"/>
              <a:buChar char="§"/>
              <a:defRPr/>
            </a:pPr>
            <a:r>
              <a:rPr lang="en-CA" sz="2800" kern="0" dirty="0">
                <a:solidFill>
                  <a:srgbClr val="800000"/>
                </a:solidFill>
                <a:latin typeface="Calibri" pitchFamily="34" charset="0"/>
                <a:cs typeface="Tahoma"/>
              </a:rPr>
              <a:t>Regional level across countries in the </a:t>
            </a:r>
            <a:r>
              <a:rPr lang="en-CA" sz="2800" kern="0" dirty="0" smtClean="0">
                <a:solidFill>
                  <a:srgbClr val="800000"/>
                </a:solidFill>
                <a:latin typeface="Calibri" pitchFamily="34" charset="0"/>
                <a:cs typeface="Tahoma"/>
              </a:rPr>
              <a:t>region</a:t>
            </a:r>
            <a:endParaRPr lang="en-US" sz="2800" kern="0" dirty="0">
              <a:solidFill>
                <a:srgbClr val="800000"/>
              </a:solidFill>
              <a:latin typeface="Calibri" pitchFamily="34" charset="0"/>
              <a:cs typeface="Tahoma"/>
            </a:endParaRPr>
          </a:p>
        </p:txBody>
      </p:sp>
    </p:spTree>
    <p:extLst>
      <p:ext uri="{BB962C8B-B14F-4D97-AF65-F5344CB8AC3E}">
        <p14:creationId xmlns:p14="http://schemas.microsoft.com/office/powerpoint/2010/main" val="18618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 calcmode="lin" valueType="num">
                                      <p:cBhvr additive="base">
                                        <p:cTn id="1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 calcmode="lin" valueType="num">
                                      <p:cBhvr additive="base">
                                        <p:cTn id="23"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 calcmode="lin" valueType="num">
                                      <p:cBhvr additive="base">
                                        <p:cTn id="2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xEl>
                                              <p:pRg st="5" end="5"/>
                                            </p:txEl>
                                          </p:spTgt>
                                        </p:tgtEl>
                                        <p:attrNameLst>
                                          <p:attrName>style.visibility</p:attrName>
                                        </p:attrNameLst>
                                      </p:cBhvr>
                                      <p:to>
                                        <p:strVal val="visible"/>
                                      </p:to>
                                    </p:set>
                                    <p:anim calcmode="lin" valueType="num">
                                      <p:cBhvr additive="base">
                                        <p:cTn id="33"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611560" y="548680"/>
            <a:ext cx="8136904" cy="576262"/>
          </a:xfrm>
          <a:prstGeom prst="rect">
            <a:avLst/>
          </a:prstGeom>
          <a:noFill/>
          <a:ln w="9525">
            <a:noFill/>
            <a:miter lim="800000"/>
            <a:headEnd/>
            <a:tailEnd/>
          </a:ln>
          <a:effectLst/>
        </p:spPr>
        <p:txBody>
          <a:bodyPr anchor="ctr"/>
          <a:lstStyle/>
          <a:p>
            <a:pPr>
              <a:defRPr/>
            </a:pPr>
            <a:r>
              <a:rPr lang="en-CA" sz="3000" b="1" kern="0" dirty="0" smtClean="0">
                <a:solidFill>
                  <a:prstClr val="black"/>
                </a:solidFill>
                <a:latin typeface="Calibri" pitchFamily="34" charset="0"/>
                <a:cs typeface="Tahoma"/>
              </a:rPr>
              <a:t>National Level – Responsible Ministry  </a:t>
            </a:r>
            <a:endParaRPr lang="en-CA" sz="3000" b="1" kern="0" dirty="0">
              <a:solidFill>
                <a:prstClr val="black"/>
              </a:solidFill>
              <a:latin typeface="Calibri" pitchFamily="34" charset="0"/>
              <a:cs typeface="Tahoma"/>
            </a:endParaRPr>
          </a:p>
        </p:txBody>
      </p:sp>
      <p:sp>
        <p:nvSpPr>
          <p:cNvPr id="12" name="Rectangle 3"/>
          <p:cNvSpPr txBox="1">
            <a:spLocks noChangeArrowheads="1"/>
          </p:cNvSpPr>
          <p:nvPr/>
        </p:nvSpPr>
        <p:spPr bwMode="auto">
          <a:xfrm>
            <a:off x="492892" y="1412776"/>
            <a:ext cx="8399588" cy="5040559"/>
          </a:xfrm>
          <a:prstGeom prst="rect">
            <a:avLst/>
          </a:prstGeom>
          <a:noFill/>
          <a:ln w="9525">
            <a:noFill/>
            <a:miter lim="800000"/>
            <a:headEnd/>
            <a:tailEnd/>
          </a:ln>
          <a:effectLst/>
        </p:spPr>
        <p:txBody>
          <a:bodyPr/>
          <a:lstStyle/>
          <a:p>
            <a:pPr marL="342900" indent="-342900">
              <a:spcBef>
                <a:spcPts val="0"/>
              </a:spcBef>
              <a:spcAft>
                <a:spcPts val="1200"/>
              </a:spcAft>
              <a:buFont typeface="Wingdings" pitchFamily="2" charset="2"/>
              <a:buChar char="§"/>
              <a:defRPr/>
            </a:pPr>
            <a:r>
              <a:rPr lang="en-CA" sz="2800" kern="0" dirty="0" smtClean="0">
                <a:latin typeface="Calibri" pitchFamily="34" charset="0"/>
                <a:cs typeface="Tahoma"/>
              </a:rPr>
              <a:t>Great diversity at the national level ministries among countries for wastewater management </a:t>
            </a:r>
          </a:p>
          <a:p>
            <a:pPr marL="800100" lvl="1" indent="-342900">
              <a:spcBef>
                <a:spcPts val="0"/>
              </a:spcBef>
              <a:spcAft>
                <a:spcPts val="1200"/>
              </a:spcAft>
              <a:buFont typeface="Wingdings" pitchFamily="2" charset="2"/>
              <a:buChar char="§"/>
              <a:defRPr/>
            </a:pPr>
            <a:r>
              <a:rPr lang="en-CA" sz="2600" kern="0" dirty="0">
                <a:latin typeface="Calibri" pitchFamily="34" charset="0"/>
                <a:cs typeface="Tahoma"/>
              </a:rPr>
              <a:t>Ministry of Agriculture </a:t>
            </a:r>
          </a:p>
          <a:p>
            <a:pPr marL="800100" lvl="1" indent="-342900">
              <a:spcBef>
                <a:spcPts val="0"/>
              </a:spcBef>
              <a:spcAft>
                <a:spcPts val="1200"/>
              </a:spcAft>
              <a:buFont typeface="Wingdings" pitchFamily="2" charset="2"/>
              <a:buChar char="§"/>
              <a:defRPr/>
            </a:pPr>
            <a:r>
              <a:rPr lang="en-CA" sz="2600" kern="0" dirty="0" smtClean="0">
                <a:latin typeface="Calibri" pitchFamily="34" charset="0"/>
                <a:cs typeface="Tahoma"/>
              </a:rPr>
              <a:t>Ministry </a:t>
            </a:r>
            <a:r>
              <a:rPr lang="en-CA" sz="2600" kern="0" dirty="0">
                <a:latin typeface="Calibri" pitchFamily="34" charset="0"/>
                <a:cs typeface="Tahoma"/>
              </a:rPr>
              <a:t>of </a:t>
            </a:r>
            <a:r>
              <a:rPr lang="en-CA" sz="2600" kern="0" dirty="0" smtClean="0">
                <a:latin typeface="Calibri" pitchFamily="34" charset="0"/>
                <a:cs typeface="Tahoma"/>
              </a:rPr>
              <a:t>Environment</a:t>
            </a:r>
          </a:p>
          <a:p>
            <a:pPr marL="800100" lvl="1" indent="-342900">
              <a:spcBef>
                <a:spcPts val="0"/>
              </a:spcBef>
              <a:spcAft>
                <a:spcPts val="1200"/>
              </a:spcAft>
              <a:buFont typeface="Wingdings" pitchFamily="2" charset="2"/>
              <a:buChar char="§"/>
              <a:defRPr/>
            </a:pPr>
            <a:r>
              <a:rPr lang="en-CA" sz="2600" kern="0" dirty="0" smtClean="0">
                <a:latin typeface="Calibri" pitchFamily="34" charset="0"/>
                <a:cs typeface="Tahoma"/>
              </a:rPr>
              <a:t>Ministry </a:t>
            </a:r>
            <a:r>
              <a:rPr lang="en-CA" sz="2600" kern="0" dirty="0">
                <a:latin typeface="Calibri" pitchFamily="34" charset="0"/>
                <a:cs typeface="Tahoma"/>
              </a:rPr>
              <a:t>of Infrastructure </a:t>
            </a:r>
          </a:p>
          <a:p>
            <a:pPr marL="800100" lvl="1" indent="-342900">
              <a:spcBef>
                <a:spcPts val="0"/>
              </a:spcBef>
              <a:spcAft>
                <a:spcPts val="1200"/>
              </a:spcAft>
              <a:buFont typeface="Wingdings" pitchFamily="2" charset="2"/>
              <a:buChar char="§"/>
              <a:defRPr/>
            </a:pPr>
            <a:r>
              <a:rPr lang="en-CA" sz="2600" kern="0" dirty="0" smtClean="0">
                <a:latin typeface="Calibri" pitchFamily="34" charset="0"/>
                <a:cs typeface="Tahoma"/>
              </a:rPr>
              <a:t>Ministry of Public Work and Transport</a:t>
            </a:r>
          </a:p>
          <a:p>
            <a:pPr marL="800100" lvl="1" indent="-342900">
              <a:spcBef>
                <a:spcPts val="0"/>
              </a:spcBef>
              <a:spcAft>
                <a:spcPts val="1200"/>
              </a:spcAft>
              <a:buFont typeface="Wingdings" pitchFamily="2" charset="2"/>
              <a:buChar char="§"/>
              <a:defRPr/>
            </a:pPr>
            <a:r>
              <a:rPr lang="en-CA" sz="2600" kern="0" dirty="0" smtClean="0">
                <a:latin typeface="Calibri" pitchFamily="34" charset="0"/>
                <a:cs typeface="Tahoma"/>
              </a:rPr>
              <a:t>Ministry </a:t>
            </a:r>
            <a:r>
              <a:rPr lang="en-CA" sz="2600" kern="0" dirty="0">
                <a:latin typeface="Calibri" pitchFamily="34" charset="0"/>
                <a:cs typeface="Tahoma"/>
              </a:rPr>
              <a:t>of </a:t>
            </a:r>
            <a:r>
              <a:rPr lang="en-CA" sz="2600" kern="0" dirty="0" smtClean="0">
                <a:latin typeface="Calibri" pitchFamily="34" charset="0"/>
                <a:cs typeface="Tahoma"/>
              </a:rPr>
              <a:t>Energy, Green Technology, and Water </a:t>
            </a:r>
          </a:p>
          <a:p>
            <a:pPr marL="800100" lvl="1" indent="-342900">
              <a:spcBef>
                <a:spcPts val="0"/>
              </a:spcBef>
              <a:spcAft>
                <a:spcPts val="1200"/>
              </a:spcAft>
              <a:buFont typeface="Wingdings" pitchFamily="2" charset="2"/>
              <a:buChar char="§"/>
              <a:defRPr/>
            </a:pPr>
            <a:r>
              <a:rPr lang="en-CA" sz="2600" kern="0" dirty="0">
                <a:latin typeface="Calibri" pitchFamily="34" charset="0"/>
                <a:cs typeface="Tahoma"/>
              </a:rPr>
              <a:t>Ministry of </a:t>
            </a:r>
            <a:r>
              <a:rPr lang="en-CA" sz="2600" kern="0" dirty="0" smtClean="0">
                <a:latin typeface="Calibri" pitchFamily="34" charset="0"/>
                <a:cs typeface="Tahoma"/>
              </a:rPr>
              <a:t>Construction and Infrastructure of Cities</a:t>
            </a:r>
          </a:p>
          <a:p>
            <a:pPr>
              <a:spcBef>
                <a:spcPts val="0"/>
              </a:spcBef>
              <a:spcAft>
                <a:spcPts val="1200"/>
              </a:spcAft>
              <a:defRPr/>
            </a:pPr>
            <a:r>
              <a:rPr lang="en-US" sz="2800" kern="0" dirty="0" smtClean="0">
                <a:latin typeface="Calibri" pitchFamily="34" charset="0"/>
                <a:cs typeface="Tahoma"/>
              </a:rPr>
              <a:t> </a:t>
            </a:r>
            <a:endParaRPr lang="en-US" sz="2800" kern="0" dirty="0">
              <a:latin typeface="Calibri" pitchFamily="34" charset="0"/>
              <a:cs typeface="Tahoma"/>
            </a:endParaRPr>
          </a:p>
        </p:txBody>
      </p:sp>
    </p:spTree>
    <p:extLst>
      <p:ext uri="{BB962C8B-B14F-4D97-AF65-F5344CB8AC3E}">
        <p14:creationId xmlns:p14="http://schemas.microsoft.com/office/powerpoint/2010/main" val="1033109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611560" y="548680"/>
            <a:ext cx="8136904" cy="576262"/>
          </a:xfrm>
          <a:prstGeom prst="rect">
            <a:avLst/>
          </a:prstGeom>
          <a:noFill/>
          <a:ln w="9525">
            <a:noFill/>
            <a:miter lim="800000"/>
            <a:headEnd/>
            <a:tailEnd/>
          </a:ln>
          <a:effectLst/>
        </p:spPr>
        <p:txBody>
          <a:bodyPr anchor="ctr"/>
          <a:lstStyle/>
          <a:p>
            <a:pPr>
              <a:defRPr/>
            </a:pPr>
            <a:r>
              <a:rPr lang="en-CA" sz="3000" b="1" kern="0" dirty="0" smtClean="0">
                <a:solidFill>
                  <a:prstClr val="black"/>
                </a:solidFill>
                <a:latin typeface="Calibri" pitchFamily="34" charset="0"/>
                <a:cs typeface="Tahoma"/>
              </a:rPr>
              <a:t>National Level – Responsible Ministry  </a:t>
            </a:r>
            <a:endParaRPr lang="en-CA" sz="3000" b="1" kern="0" dirty="0">
              <a:solidFill>
                <a:prstClr val="black"/>
              </a:solidFill>
              <a:latin typeface="Calibri" pitchFamily="34" charset="0"/>
              <a:cs typeface="Tahoma"/>
            </a:endParaRPr>
          </a:p>
        </p:txBody>
      </p:sp>
      <p:sp>
        <p:nvSpPr>
          <p:cNvPr id="12" name="Rectangle 3"/>
          <p:cNvSpPr txBox="1">
            <a:spLocks noChangeArrowheads="1"/>
          </p:cNvSpPr>
          <p:nvPr/>
        </p:nvSpPr>
        <p:spPr bwMode="auto">
          <a:xfrm>
            <a:off x="492892" y="1412776"/>
            <a:ext cx="8399588" cy="5040559"/>
          </a:xfrm>
          <a:prstGeom prst="rect">
            <a:avLst/>
          </a:prstGeom>
          <a:noFill/>
          <a:ln w="9525">
            <a:noFill/>
            <a:miter lim="800000"/>
            <a:headEnd/>
            <a:tailEnd/>
          </a:ln>
          <a:effectLst/>
        </p:spPr>
        <p:txBody>
          <a:bodyPr/>
          <a:lstStyle/>
          <a:p>
            <a:pPr marL="342900" indent="-342900">
              <a:spcBef>
                <a:spcPts val="0"/>
              </a:spcBef>
              <a:spcAft>
                <a:spcPts val="1200"/>
              </a:spcAft>
              <a:buFont typeface="Wingdings" pitchFamily="2" charset="2"/>
              <a:buChar char="§"/>
              <a:defRPr/>
            </a:pPr>
            <a:r>
              <a:rPr lang="en-CA" sz="2800" kern="0" dirty="0" smtClean="0">
                <a:solidFill>
                  <a:prstClr val="black"/>
                </a:solidFill>
                <a:latin typeface="Calibri" pitchFamily="34" charset="0"/>
                <a:cs typeface="Tahoma"/>
              </a:rPr>
              <a:t>Thailand is a unique case – four ministries are involved at the national level with specific aspect of wastewater management</a:t>
            </a:r>
          </a:p>
          <a:p>
            <a:pPr marL="800100" lvl="1" indent="-342900">
              <a:spcBef>
                <a:spcPts val="0"/>
              </a:spcBef>
              <a:spcAft>
                <a:spcPts val="1200"/>
              </a:spcAft>
              <a:buFont typeface="Wingdings" pitchFamily="2" charset="2"/>
              <a:buChar char="§"/>
              <a:defRPr/>
            </a:pPr>
            <a:r>
              <a:rPr lang="en-CA" sz="2600" kern="0" dirty="0">
                <a:latin typeface="Calibri" pitchFamily="34" charset="0"/>
                <a:cs typeface="Tahoma"/>
              </a:rPr>
              <a:t>Ministry of I</a:t>
            </a:r>
            <a:r>
              <a:rPr lang="en-CA" sz="2600" kern="0" dirty="0" smtClean="0">
                <a:latin typeface="Calibri" pitchFamily="34" charset="0"/>
                <a:cs typeface="Tahoma"/>
              </a:rPr>
              <a:t>ndustry (for industrial wastewater)  </a:t>
            </a:r>
            <a:endParaRPr lang="en-CA" sz="2600" kern="0" dirty="0">
              <a:latin typeface="Calibri" pitchFamily="34" charset="0"/>
              <a:cs typeface="Tahoma"/>
            </a:endParaRPr>
          </a:p>
          <a:p>
            <a:pPr marL="800100" lvl="1" indent="-342900">
              <a:spcBef>
                <a:spcPts val="0"/>
              </a:spcBef>
              <a:spcAft>
                <a:spcPts val="1200"/>
              </a:spcAft>
              <a:buFont typeface="Wingdings" pitchFamily="2" charset="2"/>
              <a:buChar char="§"/>
              <a:defRPr/>
            </a:pPr>
            <a:r>
              <a:rPr lang="en-CA" sz="2600" kern="0" dirty="0" smtClean="0">
                <a:latin typeface="Calibri" pitchFamily="34" charset="0"/>
                <a:cs typeface="Tahoma"/>
              </a:rPr>
              <a:t>Ministry </a:t>
            </a:r>
            <a:r>
              <a:rPr lang="en-CA" sz="2600" kern="0" dirty="0">
                <a:latin typeface="Calibri" pitchFamily="34" charset="0"/>
                <a:cs typeface="Tahoma"/>
              </a:rPr>
              <a:t>of I</a:t>
            </a:r>
            <a:r>
              <a:rPr lang="en-CA" sz="2600" kern="0" dirty="0" smtClean="0">
                <a:latin typeface="Calibri" pitchFamily="34" charset="0"/>
                <a:cs typeface="Tahoma"/>
              </a:rPr>
              <a:t>nterior (for community wastewater)</a:t>
            </a:r>
          </a:p>
          <a:p>
            <a:pPr marL="800100" lvl="1" indent="-342900">
              <a:spcBef>
                <a:spcPts val="0"/>
              </a:spcBef>
              <a:spcAft>
                <a:spcPts val="1200"/>
              </a:spcAft>
              <a:buFont typeface="Wingdings" pitchFamily="2" charset="2"/>
              <a:buChar char="§"/>
              <a:defRPr/>
            </a:pPr>
            <a:r>
              <a:rPr lang="en-CA" sz="2600" kern="0" dirty="0" smtClean="0">
                <a:latin typeface="Calibri" pitchFamily="34" charset="0"/>
                <a:cs typeface="Tahoma"/>
              </a:rPr>
              <a:t>Ministry </a:t>
            </a:r>
            <a:r>
              <a:rPr lang="en-CA" sz="2600" kern="0" dirty="0">
                <a:latin typeface="Calibri" pitchFamily="34" charset="0"/>
                <a:cs typeface="Tahoma"/>
              </a:rPr>
              <a:t>of </a:t>
            </a:r>
            <a:r>
              <a:rPr lang="en-CA" sz="2600" kern="0" dirty="0" smtClean="0">
                <a:latin typeface="Calibri" pitchFamily="34" charset="0"/>
                <a:cs typeface="Tahoma"/>
              </a:rPr>
              <a:t>Natural Resources and Environment (for water quality control) </a:t>
            </a:r>
            <a:endParaRPr lang="en-CA" sz="2600" kern="0" dirty="0">
              <a:latin typeface="Calibri" pitchFamily="34" charset="0"/>
              <a:cs typeface="Tahoma"/>
            </a:endParaRPr>
          </a:p>
          <a:p>
            <a:pPr marL="800100" lvl="1" indent="-342900">
              <a:spcBef>
                <a:spcPts val="0"/>
              </a:spcBef>
              <a:spcAft>
                <a:spcPts val="1200"/>
              </a:spcAft>
              <a:buFont typeface="Wingdings" pitchFamily="2" charset="2"/>
              <a:buChar char="§"/>
              <a:defRPr/>
            </a:pPr>
            <a:r>
              <a:rPr lang="en-CA" sz="2600" kern="0" dirty="0" smtClean="0">
                <a:latin typeface="Calibri" pitchFamily="34" charset="0"/>
                <a:cs typeface="Tahoma"/>
              </a:rPr>
              <a:t>Ministry of Public Health (for human excreta collection, transport, and treatment)</a:t>
            </a:r>
          </a:p>
          <a:p>
            <a:pPr>
              <a:spcBef>
                <a:spcPts val="0"/>
              </a:spcBef>
              <a:spcAft>
                <a:spcPts val="1200"/>
              </a:spcAft>
              <a:defRPr/>
            </a:pPr>
            <a:r>
              <a:rPr lang="en-US" sz="2800" kern="0" dirty="0" smtClean="0">
                <a:solidFill>
                  <a:srgbClr val="0000FF"/>
                </a:solidFill>
                <a:latin typeface="Calibri" pitchFamily="34" charset="0"/>
                <a:cs typeface="Tahoma"/>
              </a:rPr>
              <a:t> </a:t>
            </a:r>
            <a:endParaRPr lang="en-US" sz="2800" kern="0" dirty="0">
              <a:solidFill>
                <a:srgbClr val="0000FF"/>
              </a:solidFill>
              <a:latin typeface="Calibri" pitchFamily="34" charset="0"/>
              <a:cs typeface="Tahoma"/>
            </a:endParaRPr>
          </a:p>
        </p:txBody>
      </p:sp>
    </p:spTree>
    <p:extLst>
      <p:ext uri="{BB962C8B-B14F-4D97-AF65-F5344CB8AC3E}">
        <p14:creationId xmlns:p14="http://schemas.microsoft.com/office/powerpoint/2010/main" val="4050428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323528" y="548680"/>
            <a:ext cx="8424936" cy="576262"/>
          </a:xfrm>
          <a:prstGeom prst="rect">
            <a:avLst/>
          </a:prstGeom>
          <a:noFill/>
          <a:ln w="9525">
            <a:noFill/>
            <a:miter lim="800000"/>
            <a:headEnd/>
            <a:tailEnd/>
          </a:ln>
          <a:effectLst/>
        </p:spPr>
        <p:txBody>
          <a:bodyPr anchor="ctr"/>
          <a:lstStyle/>
          <a:p>
            <a:pPr algn="ctr">
              <a:defRPr/>
            </a:pPr>
            <a:r>
              <a:rPr lang="en-CA" sz="3000" b="1" kern="0" dirty="0" smtClean="0">
                <a:solidFill>
                  <a:prstClr val="black"/>
                </a:solidFill>
                <a:latin typeface="Calibri" pitchFamily="34" charset="0"/>
                <a:cs typeface="Tahoma"/>
              </a:rPr>
              <a:t>Inter-ministerial Collaboration</a:t>
            </a:r>
            <a:endParaRPr lang="en-CA" sz="3000" b="1" kern="0" dirty="0">
              <a:solidFill>
                <a:prstClr val="black"/>
              </a:solidFill>
              <a:latin typeface="Calibri" pitchFamily="34" charset="0"/>
              <a:cs typeface="Tahoma"/>
            </a:endParaRPr>
          </a:p>
        </p:txBody>
      </p:sp>
      <p:sp>
        <p:nvSpPr>
          <p:cNvPr id="12" name="Rectangle 3"/>
          <p:cNvSpPr txBox="1">
            <a:spLocks noChangeArrowheads="1"/>
          </p:cNvSpPr>
          <p:nvPr/>
        </p:nvSpPr>
        <p:spPr bwMode="auto">
          <a:xfrm>
            <a:off x="467544" y="6165304"/>
            <a:ext cx="8280920" cy="504056"/>
          </a:xfrm>
          <a:prstGeom prst="rect">
            <a:avLst/>
          </a:prstGeom>
          <a:noFill/>
          <a:ln w="9525">
            <a:noFill/>
            <a:miter lim="800000"/>
            <a:headEnd/>
            <a:tailEnd/>
          </a:ln>
          <a:effectLst/>
        </p:spPr>
        <p:txBody>
          <a:bodyPr/>
          <a:lstStyle/>
          <a:p>
            <a:pPr>
              <a:lnSpc>
                <a:spcPct val="110000"/>
              </a:lnSpc>
              <a:spcBef>
                <a:spcPts val="0"/>
              </a:spcBef>
              <a:spcAft>
                <a:spcPts val="1200"/>
              </a:spcAft>
              <a:defRPr/>
            </a:pPr>
            <a:r>
              <a:rPr lang="en-CA" sz="2000" kern="0" dirty="0" smtClean="0">
                <a:solidFill>
                  <a:prstClr val="black"/>
                </a:solidFill>
                <a:latin typeface="Calibri" pitchFamily="34" charset="0"/>
                <a:cs typeface="Tahoma"/>
              </a:rPr>
              <a:t>Categories included excellent, adequate, average, inadequate, and none</a:t>
            </a:r>
          </a:p>
          <a:p>
            <a:pPr>
              <a:lnSpc>
                <a:spcPct val="110000"/>
              </a:lnSpc>
              <a:spcBef>
                <a:spcPts val="0"/>
              </a:spcBef>
              <a:spcAft>
                <a:spcPts val="1200"/>
              </a:spcAft>
              <a:defRPr/>
            </a:pPr>
            <a:r>
              <a:rPr lang="en-US" sz="2000" kern="0" dirty="0" smtClean="0">
                <a:solidFill>
                  <a:srgbClr val="0000FF"/>
                </a:solidFill>
                <a:latin typeface="Calibri" pitchFamily="34" charset="0"/>
                <a:cs typeface="Tahoma"/>
              </a:rPr>
              <a:t>  </a:t>
            </a:r>
            <a:endParaRPr lang="en-US" sz="2000" kern="0" dirty="0">
              <a:solidFill>
                <a:srgbClr val="0000FF"/>
              </a:solidFill>
              <a:latin typeface="Calibri" pitchFamily="34" charset="0"/>
              <a:cs typeface="Tahoma"/>
            </a:endParaRPr>
          </a:p>
          <a:p>
            <a:pPr>
              <a:lnSpc>
                <a:spcPct val="110000"/>
              </a:lnSpc>
              <a:spcBef>
                <a:spcPts val="0"/>
              </a:spcBef>
              <a:spcAft>
                <a:spcPts val="1200"/>
              </a:spcAft>
              <a:defRPr/>
            </a:pPr>
            <a:r>
              <a:rPr lang="en-US" sz="2000" kern="0" dirty="0" smtClean="0">
                <a:solidFill>
                  <a:srgbClr val="0000FF"/>
                </a:solidFill>
                <a:latin typeface="Calibri" pitchFamily="34" charset="0"/>
                <a:cs typeface="Tahoma"/>
              </a:rPr>
              <a:t> </a:t>
            </a:r>
            <a:endParaRPr lang="en-US" sz="2000" kern="0" dirty="0">
              <a:solidFill>
                <a:srgbClr val="0000FF"/>
              </a:solidFill>
              <a:latin typeface="Calibri" pitchFamily="34" charset="0"/>
              <a:cs typeface="Tahoma"/>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8" y="1401999"/>
            <a:ext cx="7612611" cy="4632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626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323528" y="548680"/>
            <a:ext cx="8424936" cy="576262"/>
          </a:xfrm>
          <a:prstGeom prst="rect">
            <a:avLst/>
          </a:prstGeom>
          <a:noFill/>
          <a:ln w="9525">
            <a:noFill/>
            <a:miter lim="800000"/>
            <a:headEnd/>
            <a:tailEnd/>
          </a:ln>
          <a:effectLst/>
        </p:spPr>
        <p:txBody>
          <a:bodyPr anchor="ctr"/>
          <a:lstStyle/>
          <a:p>
            <a:pPr algn="ctr">
              <a:defRPr/>
            </a:pPr>
            <a:r>
              <a:rPr lang="en-CA" sz="3000" b="1" kern="0" dirty="0" smtClean="0">
                <a:solidFill>
                  <a:prstClr val="black"/>
                </a:solidFill>
                <a:latin typeface="Calibri" pitchFamily="34" charset="0"/>
                <a:cs typeface="Tahoma"/>
              </a:rPr>
              <a:t>Government’s Commitment </a:t>
            </a:r>
            <a:r>
              <a:rPr lang="en-CA" sz="3000" b="1" kern="0" dirty="0">
                <a:solidFill>
                  <a:prstClr val="black"/>
                </a:solidFill>
                <a:latin typeface="Calibri" pitchFamily="34" charset="0"/>
                <a:cs typeface="Tahoma"/>
              </a:rPr>
              <a:t>and </a:t>
            </a:r>
            <a:r>
              <a:rPr lang="en-CA" sz="3000" b="1" kern="0" dirty="0" smtClean="0">
                <a:solidFill>
                  <a:prstClr val="black"/>
                </a:solidFill>
                <a:latin typeface="Calibri" pitchFamily="34" charset="0"/>
                <a:cs typeface="Tahoma"/>
              </a:rPr>
              <a:t>Budget Allocation</a:t>
            </a:r>
            <a:endParaRPr lang="en-CA" sz="3000" b="1" kern="0" dirty="0">
              <a:solidFill>
                <a:prstClr val="black"/>
              </a:solidFill>
              <a:latin typeface="Calibri" pitchFamily="34" charset="0"/>
              <a:cs typeface="Tahoma"/>
            </a:endParaRPr>
          </a:p>
        </p:txBody>
      </p:sp>
      <p:sp>
        <p:nvSpPr>
          <p:cNvPr id="12" name="Rectangle 3"/>
          <p:cNvSpPr txBox="1">
            <a:spLocks noChangeArrowheads="1"/>
          </p:cNvSpPr>
          <p:nvPr/>
        </p:nvSpPr>
        <p:spPr bwMode="auto">
          <a:xfrm>
            <a:off x="467544" y="6165304"/>
            <a:ext cx="8280920" cy="504056"/>
          </a:xfrm>
          <a:prstGeom prst="rect">
            <a:avLst/>
          </a:prstGeom>
          <a:noFill/>
          <a:ln w="9525">
            <a:noFill/>
            <a:miter lim="800000"/>
            <a:headEnd/>
            <a:tailEnd/>
          </a:ln>
          <a:effectLst/>
        </p:spPr>
        <p:txBody>
          <a:bodyPr/>
          <a:lstStyle/>
          <a:p>
            <a:pPr>
              <a:lnSpc>
                <a:spcPct val="110000"/>
              </a:lnSpc>
              <a:spcBef>
                <a:spcPts val="0"/>
              </a:spcBef>
              <a:spcAft>
                <a:spcPts val="1200"/>
              </a:spcAft>
              <a:defRPr/>
            </a:pPr>
            <a:r>
              <a:rPr lang="en-CA" sz="2000" kern="0" dirty="0" smtClean="0">
                <a:solidFill>
                  <a:prstClr val="black"/>
                </a:solidFill>
                <a:latin typeface="Calibri" pitchFamily="34" charset="0"/>
                <a:cs typeface="Tahoma"/>
              </a:rPr>
              <a:t>Categories included excellent, adequate, average, inadequate, and none</a:t>
            </a:r>
          </a:p>
          <a:p>
            <a:pPr>
              <a:lnSpc>
                <a:spcPct val="110000"/>
              </a:lnSpc>
              <a:spcBef>
                <a:spcPts val="0"/>
              </a:spcBef>
              <a:spcAft>
                <a:spcPts val="1200"/>
              </a:spcAft>
              <a:defRPr/>
            </a:pPr>
            <a:r>
              <a:rPr lang="en-US" sz="2000" kern="0" dirty="0" smtClean="0">
                <a:solidFill>
                  <a:srgbClr val="0000FF"/>
                </a:solidFill>
                <a:latin typeface="Calibri" pitchFamily="34" charset="0"/>
                <a:cs typeface="Tahoma"/>
              </a:rPr>
              <a:t>  </a:t>
            </a:r>
            <a:endParaRPr lang="en-US" sz="2000" kern="0" dirty="0">
              <a:solidFill>
                <a:srgbClr val="0000FF"/>
              </a:solidFill>
              <a:latin typeface="Calibri" pitchFamily="34" charset="0"/>
              <a:cs typeface="Tahoma"/>
            </a:endParaRPr>
          </a:p>
          <a:p>
            <a:pPr>
              <a:lnSpc>
                <a:spcPct val="110000"/>
              </a:lnSpc>
              <a:spcBef>
                <a:spcPts val="0"/>
              </a:spcBef>
              <a:spcAft>
                <a:spcPts val="1200"/>
              </a:spcAft>
              <a:defRPr/>
            </a:pPr>
            <a:r>
              <a:rPr lang="en-US" sz="2000" kern="0" dirty="0" smtClean="0">
                <a:solidFill>
                  <a:srgbClr val="0000FF"/>
                </a:solidFill>
                <a:latin typeface="Calibri" pitchFamily="34" charset="0"/>
                <a:cs typeface="Tahoma"/>
              </a:rPr>
              <a:t> </a:t>
            </a:r>
            <a:endParaRPr lang="en-US" sz="2000" kern="0" dirty="0">
              <a:solidFill>
                <a:srgbClr val="0000FF"/>
              </a:solidFill>
              <a:latin typeface="Calibri" pitchFamily="34" charset="0"/>
              <a:cs typeface="Tahoma"/>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78035"/>
            <a:ext cx="7416824" cy="451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705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323528" y="548680"/>
            <a:ext cx="8424936" cy="576262"/>
          </a:xfrm>
          <a:prstGeom prst="rect">
            <a:avLst/>
          </a:prstGeom>
          <a:noFill/>
          <a:ln w="9525">
            <a:noFill/>
            <a:miter lim="800000"/>
            <a:headEnd/>
            <a:tailEnd/>
          </a:ln>
          <a:effectLst/>
        </p:spPr>
        <p:txBody>
          <a:bodyPr anchor="ctr"/>
          <a:lstStyle/>
          <a:p>
            <a:pPr algn="ctr">
              <a:defRPr/>
            </a:pPr>
            <a:r>
              <a:rPr lang="en-CA" sz="3000" b="1" kern="0" dirty="0" smtClean="0">
                <a:solidFill>
                  <a:prstClr val="black"/>
                </a:solidFill>
                <a:latin typeface="Calibri" pitchFamily="34" charset="0"/>
                <a:cs typeface="Tahoma"/>
              </a:rPr>
              <a:t>Institutional Collaboration at District Level</a:t>
            </a:r>
            <a:endParaRPr lang="en-CA" sz="3000" b="1" kern="0" dirty="0">
              <a:solidFill>
                <a:prstClr val="black"/>
              </a:solidFill>
              <a:latin typeface="Calibri" pitchFamily="34" charset="0"/>
              <a:cs typeface="Tahoma"/>
            </a:endParaRPr>
          </a:p>
        </p:txBody>
      </p:sp>
      <p:sp>
        <p:nvSpPr>
          <p:cNvPr id="12" name="Rectangle 3"/>
          <p:cNvSpPr txBox="1">
            <a:spLocks noChangeArrowheads="1"/>
          </p:cNvSpPr>
          <p:nvPr/>
        </p:nvSpPr>
        <p:spPr bwMode="auto">
          <a:xfrm>
            <a:off x="467544" y="6165304"/>
            <a:ext cx="8280920" cy="504056"/>
          </a:xfrm>
          <a:prstGeom prst="rect">
            <a:avLst/>
          </a:prstGeom>
          <a:noFill/>
          <a:ln w="9525">
            <a:noFill/>
            <a:miter lim="800000"/>
            <a:headEnd/>
            <a:tailEnd/>
          </a:ln>
          <a:effectLst/>
        </p:spPr>
        <p:txBody>
          <a:bodyPr/>
          <a:lstStyle/>
          <a:p>
            <a:pPr>
              <a:lnSpc>
                <a:spcPct val="110000"/>
              </a:lnSpc>
              <a:spcBef>
                <a:spcPts val="0"/>
              </a:spcBef>
              <a:spcAft>
                <a:spcPts val="1200"/>
              </a:spcAft>
              <a:defRPr/>
            </a:pPr>
            <a:r>
              <a:rPr lang="en-CA" sz="2000" kern="0" dirty="0" smtClean="0">
                <a:solidFill>
                  <a:prstClr val="black"/>
                </a:solidFill>
                <a:latin typeface="Calibri" pitchFamily="34" charset="0"/>
                <a:cs typeface="Tahoma"/>
              </a:rPr>
              <a:t>Categories included excellent, adequate, average, inadequate, and none</a:t>
            </a:r>
          </a:p>
          <a:p>
            <a:pPr>
              <a:lnSpc>
                <a:spcPct val="110000"/>
              </a:lnSpc>
              <a:spcBef>
                <a:spcPts val="0"/>
              </a:spcBef>
              <a:spcAft>
                <a:spcPts val="1200"/>
              </a:spcAft>
              <a:defRPr/>
            </a:pPr>
            <a:r>
              <a:rPr lang="en-US" sz="2000" kern="0" dirty="0" smtClean="0">
                <a:solidFill>
                  <a:srgbClr val="0000FF"/>
                </a:solidFill>
                <a:latin typeface="Calibri" pitchFamily="34" charset="0"/>
                <a:cs typeface="Tahoma"/>
              </a:rPr>
              <a:t>  </a:t>
            </a:r>
            <a:endParaRPr lang="en-US" sz="2000" kern="0" dirty="0">
              <a:solidFill>
                <a:srgbClr val="0000FF"/>
              </a:solidFill>
              <a:latin typeface="Calibri" pitchFamily="34" charset="0"/>
              <a:cs typeface="Tahoma"/>
            </a:endParaRPr>
          </a:p>
          <a:p>
            <a:pPr>
              <a:lnSpc>
                <a:spcPct val="110000"/>
              </a:lnSpc>
              <a:spcBef>
                <a:spcPts val="0"/>
              </a:spcBef>
              <a:spcAft>
                <a:spcPts val="1200"/>
              </a:spcAft>
              <a:defRPr/>
            </a:pPr>
            <a:r>
              <a:rPr lang="en-US" sz="2000" kern="0" dirty="0" smtClean="0">
                <a:solidFill>
                  <a:srgbClr val="0000FF"/>
                </a:solidFill>
                <a:latin typeface="Calibri" pitchFamily="34" charset="0"/>
                <a:cs typeface="Tahoma"/>
              </a:rPr>
              <a:t> </a:t>
            </a:r>
            <a:endParaRPr lang="en-US" sz="2000" kern="0" dirty="0">
              <a:solidFill>
                <a:srgbClr val="0000FF"/>
              </a:solidFill>
              <a:latin typeface="Calibri" pitchFamily="34" charset="0"/>
              <a:cs typeface="Tahoma"/>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966" y="1484784"/>
            <a:ext cx="7184075" cy="437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949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323528" y="548680"/>
            <a:ext cx="8424936" cy="576262"/>
          </a:xfrm>
          <a:prstGeom prst="rect">
            <a:avLst/>
          </a:prstGeom>
          <a:noFill/>
          <a:ln w="9525">
            <a:noFill/>
            <a:miter lim="800000"/>
            <a:headEnd/>
            <a:tailEnd/>
          </a:ln>
          <a:effectLst/>
        </p:spPr>
        <p:txBody>
          <a:bodyPr anchor="ctr"/>
          <a:lstStyle/>
          <a:p>
            <a:pPr algn="ctr">
              <a:defRPr/>
            </a:pPr>
            <a:r>
              <a:rPr lang="en-CA" sz="3000" b="1" kern="0" dirty="0" smtClean="0">
                <a:solidFill>
                  <a:prstClr val="black"/>
                </a:solidFill>
                <a:latin typeface="Calibri" pitchFamily="34" charset="0"/>
                <a:cs typeface="Tahoma"/>
              </a:rPr>
              <a:t>Institutional Commitment </a:t>
            </a:r>
            <a:r>
              <a:rPr lang="en-CA" sz="3000" b="1" kern="0" dirty="0">
                <a:solidFill>
                  <a:prstClr val="black"/>
                </a:solidFill>
                <a:latin typeface="Calibri" pitchFamily="34" charset="0"/>
                <a:cs typeface="Tahoma"/>
              </a:rPr>
              <a:t>and </a:t>
            </a:r>
            <a:r>
              <a:rPr lang="en-CA" sz="3000" b="1" kern="0" dirty="0" smtClean="0">
                <a:solidFill>
                  <a:prstClr val="black"/>
                </a:solidFill>
                <a:latin typeface="Calibri" pitchFamily="34" charset="0"/>
                <a:cs typeface="Tahoma"/>
              </a:rPr>
              <a:t>Budget Allocation at District Level</a:t>
            </a:r>
            <a:endParaRPr lang="en-CA" sz="3000" b="1" kern="0" dirty="0">
              <a:solidFill>
                <a:prstClr val="black"/>
              </a:solidFill>
              <a:latin typeface="Calibri" pitchFamily="34" charset="0"/>
              <a:cs typeface="Tahoma"/>
            </a:endParaRPr>
          </a:p>
        </p:txBody>
      </p:sp>
      <p:sp>
        <p:nvSpPr>
          <p:cNvPr id="12" name="Rectangle 3"/>
          <p:cNvSpPr txBox="1">
            <a:spLocks noChangeArrowheads="1"/>
          </p:cNvSpPr>
          <p:nvPr/>
        </p:nvSpPr>
        <p:spPr bwMode="auto">
          <a:xfrm>
            <a:off x="467544" y="6165304"/>
            <a:ext cx="8280920" cy="504056"/>
          </a:xfrm>
          <a:prstGeom prst="rect">
            <a:avLst/>
          </a:prstGeom>
          <a:noFill/>
          <a:ln w="9525">
            <a:noFill/>
            <a:miter lim="800000"/>
            <a:headEnd/>
            <a:tailEnd/>
          </a:ln>
          <a:effectLst/>
        </p:spPr>
        <p:txBody>
          <a:bodyPr/>
          <a:lstStyle/>
          <a:p>
            <a:pPr>
              <a:lnSpc>
                <a:spcPct val="110000"/>
              </a:lnSpc>
              <a:spcBef>
                <a:spcPts val="0"/>
              </a:spcBef>
              <a:spcAft>
                <a:spcPts val="1200"/>
              </a:spcAft>
              <a:defRPr/>
            </a:pPr>
            <a:r>
              <a:rPr lang="en-CA" sz="2000" kern="0" dirty="0" smtClean="0">
                <a:solidFill>
                  <a:prstClr val="black"/>
                </a:solidFill>
                <a:latin typeface="Calibri" pitchFamily="34" charset="0"/>
                <a:cs typeface="Tahoma"/>
              </a:rPr>
              <a:t>Categories included excellent, adequate, average, inadequate, and none</a:t>
            </a:r>
          </a:p>
          <a:p>
            <a:pPr>
              <a:lnSpc>
                <a:spcPct val="110000"/>
              </a:lnSpc>
              <a:spcBef>
                <a:spcPts val="0"/>
              </a:spcBef>
              <a:spcAft>
                <a:spcPts val="1200"/>
              </a:spcAft>
              <a:defRPr/>
            </a:pPr>
            <a:r>
              <a:rPr lang="en-US" sz="2000" kern="0" dirty="0" smtClean="0">
                <a:solidFill>
                  <a:srgbClr val="0000FF"/>
                </a:solidFill>
                <a:latin typeface="Calibri" pitchFamily="34" charset="0"/>
                <a:cs typeface="Tahoma"/>
              </a:rPr>
              <a:t>  </a:t>
            </a:r>
            <a:endParaRPr lang="en-US" sz="2000" kern="0" dirty="0">
              <a:solidFill>
                <a:srgbClr val="0000FF"/>
              </a:solidFill>
              <a:latin typeface="Calibri" pitchFamily="34" charset="0"/>
              <a:cs typeface="Tahoma"/>
            </a:endParaRPr>
          </a:p>
          <a:p>
            <a:pPr>
              <a:lnSpc>
                <a:spcPct val="110000"/>
              </a:lnSpc>
              <a:spcBef>
                <a:spcPts val="0"/>
              </a:spcBef>
              <a:spcAft>
                <a:spcPts val="1200"/>
              </a:spcAft>
              <a:defRPr/>
            </a:pPr>
            <a:r>
              <a:rPr lang="en-US" sz="2000" kern="0" dirty="0" smtClean="0">
                <a:solidFill>
                  <a:srgbClr val="0000FF"/>
                </a:solidFill>
                <a:latin typeface="Calibri" pitchFamily="34" charset="0"/>
                <a:cs typeface="Tahoma"/>
              </a:rPr>
              <a:t> </a:t>
            </a:r>
            <a:endParaRPr lang="en-US" sz="2000" kern="0" dirty="0">
              <a:solidFill>
                <a:srgbClr val="0000FF"/>
              </a:solidFill>
              <a:latin typeface="Calibri" pitchFamily="34" charset="0"/>
              <a:cs typeface="Tahoma"/>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667727"/>
            <a:ext cx="7128792" cy="433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6021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4311</TotalTime>
  <Words>619</Words>
  <Application>Microsoft Office PowerPoint</Application>
  <PresentationFormat>On-screen Show (4:3)</PresentationFormat>
  <Paragraphs>91</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schustb</dc:creator>
  <cp:lastModifiedBy>MEDLICOTT, Kate Olive</cp:lastModifiedBy>
  <cp:revision>513</cp:revision>
  <dcterms:created xsi:type="dcterms:W3CDTF">2009-01-26T17:39:11Z</dcterms:created>
  <dcterms:modified xsi:type="dcterms:W3CDTF">2013-03-07T01:18:22Z</dcterms:modified>
</cp:coreProperties>
</file>