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5"/>
  </p:notesMasterIdLst>
  <p:sldIdLst>
    <p:sldId id="360" r:id="rId2"/>
    <p:sldId id="351" r:id="rId3"/>
    <p:sldId id="400" r:id="rId4"/>
    <p:sldId id="402" r:id="rId5"/>
    <p:sldId id="407" r:id="rId6"/>
    <p:sldId id="263" r:id="rId7"/>
    <p:sldId id="329" r:id="rId8"/>
    <p:sldId id="414" r:id="rId9"/>
    <p:sldId id="381" r:id="rId10"/>
    <p:sldId id="359" r:id="rId11"/>
    <p:sldId id="367" r:id="rId12"/>
    <p:sldId id="368" r:id="rId13"/>
    <p:sldId id="361" r:id="rId14"/>
    <p:sldId id="382" r:id="rId15"/>
    <p:sldId id="412" r:id="rId16"/>
    <p:sldId id="364" r:id="rId17"/>
    <p:sldId id="384" r:id="rId18"/>
    <p:sldId id="411" r:id="rId19"/>
    <p:sldId id="370" r:id="rId20"/>
    <p:sldId id="385" r:id="rId21"/>
    <p:sldId id="379" r:id="rId22"/>
    <p:sldId id="375" r:id="rId23"/>
    <p:sldId id="376" r:id="rId24"/>
    <p:sldId id="372" r:id="rId25"/>
    <p:sldId id="378" r:id="rId26"/>
    <p:sldId id="362" r:id="rId27"/>
    <p:sldId id="390" r:id="rId28"/>
    <p:sldId id="357" r:id="rId29"/>
    <p:sldId id="391" r:id="rId30"/>
    <p:sldId id="394" r:id="rId31"/>
    <p:sldId id="377" r:id="rId32"/>
    <p:sldId id="393" r:id="rId33"/>
    <p:sldId id="392" r:id="rId3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0066"/>
    <a:srgbClr val="006600"/>
    <a:srgbClr val="FF9933"/>
    <a:srgbClr val="FF5050"/>
    <a:srgbClr val="CC6600"/>
    <a:srgbClr val="000099"/>
    <a:srgbClr val="14A025"/>
    <a:srgbClr val="3333CC"/>
    <a:srgbClr val="00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0941" autoAdjust="0"/>
  </p:normalViewPr>
  <p:slideViewPr>
    <p:cSldViewPr>
      <p:cViewPr>
        <p:scale>
          <a:sx n="70" d="100"/>
          <a:sy n="70" d="100"/>
        </p:scale>
        <p:origin x="-51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G:\FAO_2009\44898167.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566983806559344"/>
          <c:y val="5.6105782777945867E-2"/>
          <c:w val="0.79944994462189856"/>
          <c:h val="0.79898295658779084"/>
        </c:manualLayout>
      </c:layout>
      <c:areaChart>
        <c:grouping val="stacked"/>
        <c:varyColors val="0"/>
        <c:ser>
          <c:idx val="3"/>
          <c:order val="0"/>
          <c:tx>
            <c:strRef>
              <c:f>'Figure 1'!$B$7</c:f>
              <c:strCache>
                <c:ptCount val="1"/>
                <c:pt idx="0">
                  <c:v>Agriculture</c:v>
                </c:pt>
              </c:strCache>
            </c:strRef>
          </c:tx>
          <c:spPr>
            <a:solidFill>
              <a:srgbClr val="0000FF">
                <a:alpha val="66000"/>
              </a:srgbClr>
            </a:solidFill>
            <a:ln w="25400">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dLbls>
            <c:dLbl>
              <c:idx val="0"/>
              <c:delete val="1"/>
            </c:dLbl>
            <c:spPr>
              <a:noFill/>
              <a:ln w="25400">
                <a:noFill/>
              </a:ln>
            </c:spPr>
            <c:txPr>
              <a:bodyPr/>
              <a:lstStyle/>
              <a:p>
                <a:pPr>
                  <a:defRPr lang="en-IN" sz="2000" b="0" cap="none" spc="0">
                    <a:ln w="18415" cmpd="sng">
                      <a:solidFill>
                        <a:srgbClr val="FFFFFF"/>
                      </a:solidFill>
                      <a:prstDash val="solid"/>
                    </a:ln>
                    <a:solidFill>
                      <a:srgbClr val="FFFFFF"/>
                    </a:solidFill>
                    <a:effectLst/>
                  </a:defRPr>
                </a:pPr>
                <a:endParaRPr lang="en-US"/>
              </a:p>
            </c:txPr>
            <c:showLegendKey val="0"/>
            <c:showVal val="0"/>
            <c:showCatName val="0"/>
            <c:showSerName val="1"/>
            <c:showPercent val="0"/>
            <c:showBubbleSize val="0"/>
            <c:showLeaderLines val="0"/>
          </c:dLbls>
          <c:cat>
            <c:numRef>
              <c:f>'Figure 1'!$C$4:$M$4</c:f>
              <c:numCache>
                <c:formatCode>0</c:formatCode>
                <c:ptCount val="11"/>
                <c:pt idx="0">
                  <c:v>2000</c:v>
                </c:pt>
                <c:pt idx="1">
                  <c:v>2005</c:v>
                </c:pt>
                <c:pt idx="2">
                  <c:v>2010</c:v>
                </c:pt>
                <c:pt idx="3">
                  <c:v>2015</c:v>
                </c:pt>
                <c:pt idx="4">
                  <c:v>2020</c:v>
                </c:pt>
                <c:pt idx="5">
                  <c:v>2025</c:v>
                </c:pt>
                <c:pt idx="6">
                  <c:v>2030</c:v>
                </c:pt>
                <c:pt idx="7">
                  <c:v>2035</c:v>
                </c:pt>
                <c:pt idx="8">
                  <c:v>2040</c:v>
                </c:pt>
                <c:pt idx="9">
                  <c:v>2045</c:v>
                </c:pt>
                <c:pt idx="10">
                  <c:v>2050</c:v>
                </c:pt>
              </c:numCache>
            </c:numRef>
          </c:cat>
          <c:val>
            <c:numRef>
              <c:f>'Figure 1'!$C$7:$M$7</c:f>
              <c:numCache>
                <c:formatCode>_(* #,##0.0_);_(* \(#,##0.0\);_(* "-"??_);_(@_)</c:formatCode>
                <c:ptCount val="11"/>
                <c:pt idx="0">
                  <c:v>2901.4340561000022</c:v>
                </c:pt>
                <c:pt idx="1">
                  <c:v>2835.1784536999999</c:v>
                </c:pt>
                <c:pt idx="2">
                  <c:v>2801.1273719703922</c:v>
                </c:pt>
                <c:pt idx="3">
                  <c:v>2767.4852508004055</c:v>
                </c:pt>
                <c:pt idx="4">
                  <c:v>2734.2471784887193</c:v>
                </c:pt>
                <c:pt idx="5">
                  <c:v>2701.4083023247958</c:v>
                </c:pt>
                <c:pt idx="6">
                  <c:v>2668.9638278800012</c:v>
                </c:pt>
                <c:pt idx="7">
                  <c:v>2645.3204878857791</c:v>
                </c:pt>
                <c:pt idx="8">
                  <c:v>2621.8865952884262</c:v>
                </c:pt>
                <c:pt idx="9">
                  <c:v>2598.6602946727517</c:v>
                </c:pt>
                <c:pt idx="10">
                  <c:v>2575.6397470599995</c:v>
                </c:pt>
              </c:numCache>
            </c:numRef>
          </c:val>
        </c:ser>
        <c:ser>
          <c:idx val="1"/>
          <c:order val="1"/>
          <c:tx>
            <c:strRef>
              <c:f>'Figure 1'!$B$5</c:f>
              <c:strCache>
                <c:ptCount val="1"/>
                <c:pt idx="0">
                  <c:v>Domestic</c:v>
                </c:pt>
              </c:strCache>
            </c:strRef>
          </c:tx>
          <c:spPr>
            <a:solidFill>
              <a:srgbClr val="CC3399">
                <a:alpha val="50000"/>
              </a:srgbClr>
            </a:solidFill>
            <a:ln w="12700">
              <a:solidFill>
                <a:srgbClr val="3333CC"/>
              </a:solidFill>
              <a:prstDash val="solid"/>
            </a:ln>
          </c:spPr>
          <c:dLbls>
            <c:dLbl>
              <c:idx val="0"/>
              <c:delete val="1"/>
            </c:dLbl>
            <c:spPr>
              <a:noFill/>
              <a:ln w="25400">
                <a:noFill/>
              </a:ln>
            </c:spPr>
            <c:txPr>
              <a:bodyPr/>
              <a:lstStyle/>
              <a:p>
                <a:pPr>
                  <a:defRPr lang="en-IN" sz="2000" b="0" cap="none" spc="0">
                    <a:ln w="18415" cmpd="sng">
                      <a:solidFill>
                        <a:srgbClr val="FFFFFF"/>
                      </a:solidFill>
                      <a:prstDash val="solid"/>
                    </a:ln>
                    <a:solidFill>
                      <a:srgbClr val="FFFFFF"/>
                    </a:solidFill>
                    <a:effectLst/>
                  </a:defRPr>
                </a:pPr>
                <a:endParaRPr lang="en-US"/>
              </a:p>
            </c:txPr>
            <c:showLegendKey val="0"/>
            <c:showVal val="0"/>
            <c:showCatName val="0"/>
            <c:showSerName val="1"/>
            <c:showPercent val="0"/>
            <c:showBubbleSize val="0"/>
            <c:showLeaderLines val="0"/>
          </c:dLbls>
          <c:cat>
            <c:numRef>
              <c:f>'Figure 1'!$C$4:$M$4</c:f>
              <c:numCache>
                <c:formatCode>0</c:formatCode>
                <c:ptCount val="11"/>
                <c:pt idx="0">
                  <c:v>2000</c:v>
                </c:pt>
                <c:pt idx="1">
                  <c:v>2005</c:v>
                </c:pt>
                <c:pt idx="2">
                  <c:v>2010</c:v>
                </c:pt>
                <c:pt idx="3">
                  <c:v>2015</c:v>
                </c:pt>
                <c:pt idx="4">
                  <c:v>2020</c:v>
                </c:pt>
                <c:pt idx="5">
                  <c:v>2025</c:v>
                </c:pt>
                <c:pt idx="6">
                  <c:v>2030</c:v>
                </c:pt>
                <c:pt idx="7">
                  <c:v>2035</c:v>
                </c:pt>
                <c:pt idx="8">
                  <c:v>2040</c:v>
                </c:pt>
                <c:pt idx="9">
                  <c:v>2045</c:v>
                </c:pt>
                <c:pt idx="10">
                  <c:v>2050</c:v>
                </c:pt>
              </c:numCache>
            </c:numRef>
          </c:cat>
          <c:val>
            <c:numRef>
              <c:f>'Figure 1'!$C$5:$M$5</c:f>
              <c:numCache>
                <c:formatCode>_(* #,##0.0_);_(* \(#,##0.0\);_(* "-"??_);_(@_)</c:formatCode>
                <c:ptCount val="11"/>
                <c:pt idx="0">
                  <c:v>346.36976299999992</c:v>
                </c:pt>
                <c:pt idx="1">
                  <c:v>377.12317299999899</c:v>
                </c:pt>
                <c:pt idx="2">
                  <c:v>418.30130702664229</c:v>
                </c:pt>
                <c:pt idx="3">
                  <c:v>463.97568748764616</c:v>
                </c:pt>
                <c:pt idx="4">
                  <c:v>514.63726018411853</c:v>
                </c:pt>
                <c:pt idx="5">
                  <c:v>570.83057736055343</c:v>
                </c:pt>
                <c:pt idx="6">
                  <c:v>633.15965099999949</c:v>
                </c:pt>
                <c:pt idx="7">
                  <c:v>664.00718917944744</c:v>
                </c:pt>
                <c:pt idx="8">
                  <c:v>696.35761941815247</c:v>
                </c:pt>
                <c:pt idx="9">
                  <c:v>730.28416261721304</c:v>
                </c:pt>
                <c:pt idx="10">
                  <c:v>765.86360699999796</c:v>
                </c:pt>
              </c:numCache>
            </c:numRef>
          </c:val>
        </c:ser>
        <c:ser>
          <c:idx val="2"/>
          <c:order val="2"/>
          <c:tx>
            <c:strRef>
              <c:f>'Figure 1'!$B$6</c:f>
              <c:strCache>
                <c:ptCount val="1"/>
                <c:pt idx="0">
                  <c:v>Electricity</c:v>
                </c:pt>
              </c:strCache>
            </c:strRef>
          </c:tx>
          <c:spPr>
            <a:solidFill>
              <a:srgbClr val="FF0000">
                <a:alpha val="47000"/>
              </a:srgbClr>
            </a:solidFill>
            <a:ln w="25400">
              <a:gradFill>
                <a:gsLst>
                  <a:gs pos="0">
                    <a:srgbClr val="4F81BD">
                      <a:tint val="66000"/>
                      <a:satMod val="160000"/>
                      <a:alpha val="55000"/>
                    </a:srgbClr>
                  </a:gs>
                  <a:gs pos="50000">
                    <a:srgbClr val="4F81BD">
                      <a:tint val="44500"/>
                      <a:satMod val="160000"/>
                    </a:srgbClr>
                  </a:gs>
                  <a:gs pos="100000">
                    <a:srgbClr val="4F81BD">
                      <a:tint val="23500"/>
                      <a:satMod val="160000"/>
                    </a:srgbClr>
                  </a:gs>
                </a:gsLst>
                <a:lin ang="5400000" scaled="0"/>
              </a:gradFill>
            </a:ln>
            <a:effectLst>
              <a:outerShdw blurRad="50800" dist="50800" dir="5400000" algn="ctr" rotWithShape="0">
                <a:srgbClr val="000000">
                  <a:alpha val="74000"/>
                </a:srgbClr>
              </a:outerShdw>
            </a:effectLst>
          </c:spPr>
          <c:dLbls>
            <c:dLbl>
              <c:idx val="0"/>
              <c:delete val="1"/>
            </c:dLbl>
            <c:spPr>
              <a:noFill/>
              <a:ln w="25400">
                <a:noFill/>
              </a:ln>
            </c:spPr>
            <c:txPr>
              <a:bodyPr/>
              <a:lstStyle/>
              <a:p>
                <a:pPr>
                  <a:defRPr lang="en-IN" sz="2000" b="0" cap="none" spc="0">
                    <a:ln w="18415" cmpd="sng">
                      <a:solidFill>
                        <a:srgbClr val="FFFFFF"/>
                      </a:solidFill>
                      <a:prstDash val="solid"/>
                    </a:ln>
                    <a:solidFill>
                      <a:srgbClr val="FFFFFF"/>
                    </a:solidFill>
                    <a:effectLst/>
                  </a:defRPr>
                </a:pPr>
                <a:endParaRPr lang="en-US"/>
              </a:p>
            </c:txPr>
            <c:showLegendKey val="0"/>
            <c:showVal val="0"/>
            <c:showCatName val="0"/>
            <c:showSerName val="1"/>
            <c:showPercent val="0"/>
            <c:showBubbleSize val="0"/>
            <c:showLeaderLines val="0"/>
          </c:dLbls>
          <c:cat>
            <c:numRef>
              <c:f>'Figure 1'!$C$4:$M$4</c:f>
              <c:numCache>
                <c:formatCode>0</c:formatCode>
                <c:ptCount val="11"/>
                <c:pt idx="0">
                  <c:v>2000</c:v>
                </c:pt>
                <c:pt idx="1">
                  <c:v>2005</c:v>
                </c:pt>
                <c:pt idx="2">
                  <c:v>2010</c:v>
                </c:pt>
                <c:pt idx="3">
                  <c:v>2015</c:v>
                </c:pt>
                <c:pt idx="4">
                  <c:v>2020</c:v>
                </c:pt>
                <c:pt idx="5">
                  <c:v>2025</c:v>
                </c:pt>
                <c:pt idx="6">
                  <c:v>2030</c:v>
                </c:pt>
                <c:pt idx="7">
                  <c:v>2035</c:v>
                </c:pt>
                <c:pt idx="8">
                  <c:v>2040</c:v>
                </c:pt>
                <c:pt idx="9">
                  <c:v>2045</c:v>
                </c:pt>
                <c:pt idx="10">
                  <c:v>2050</c:v>
                </c:pt>
              </c:numCache>
            </c:numRef>
          </c:cat>
          <c:val>
            <c:numRef>
              <c:f>'Figure 1'!$C$6:$M$6</c:f>
              <c:numCache>
                <c:formatCode>_(* #,##0.0_);_(* \(#,##0.0\);_(* "-"??_);_(@_)</c:formatCode>
                <c:ptCount val="11"/>
                <c:pt idx="0">
                  <c:v>593.0842103</c:v>
                </c:pt>
                <c:pt idx="1">
                  <c:v>710.15699598999947</c:v>
                </c:pt>
                <c:pt idx="2">
                  <c:v>784.27754907866677</c:v>
                </c:pt>
                <c:pt idx="3">
                  <c:v>866.13421745053188</c:v>
                </c:pt>
                <c:pt idx="4">
                  <c:v>956.53443544309755</c:v>
                </c:pt>
                <c:pt idx="5">
                  <c:v>1056.3699109840338</c:v>
                </c:pt>
                <c:pt idx="6">
                  <c:v>1166.6254214000001</c:v>
                </c:pt>
                <c:pt idx="7">
                  <c:v>1216.9224557975931</c:v>
                </c:pt>
                <c:pt idx="8">
                  <c:v>1269.3879597165819</c:v>
                </c:pt>
                <c:pt idx="9">
                  <c:v>1324.1154229644997</c:v>
                </c:pt>
                <c:pt idx="10">
                  <c:v>1381.202366</c:v>
                </c:pt>
              </c:numCache>
            </c:numRef>
          </c:val>
        </c:ser>
        <c:ser>
          <c:idx val="4"/>
          <c:order val="3"/>
          <c:tx>
            <c:strRef>
              <c:f>'Figure 1'!$B$8</c:f>
              <c:strCache>
                <c:ptCount val="1"/>
                <c:pt idx="0">
                  <c:v>Manufacturing</c:v>
                </c:pt>
              </c:strCache>
            </c:strRef>
          </c:tx>
          <c:spPr>
            <a:solidFill>
              <a:srgbClr val="00B050">
                <a:alpha val="67000"/>
              </a:srgbClr>
            </a:solidFill>
            <a:ln w="25400">
              <a:solidFill>
                <a:srgbClr val="00B050">
                  <a:alpha val="72000"/>
                </a:srgbClr>
              </a:solidFill>
            </a:ln>
          </c:spPr>
          <c:dLbls>
            <c:dLbl>
              <c:idx val="0"/>
              <c:delete val="1"/>
            </c:dLbl>
            <c:spPr>
              <a:noFill/>
              <a:ln w="25400">
                <a:noFill/>
              </a:ln>
            </c:spPr>
            <c:txPr>
              <a:bodyPr/>
              <a:lstStyle/>
              <a:p>
                <a:pPr>
                  <a:defRPr lang="en-IN" sz="2000" b="0" cap="none" spc="0">
                    <a:ln w="18415" cmpd="sng">
                      <a:solidFill>
                        <a:srgbClr val="FFFFFF"/>
                      </a:solidFill>
                      <a:prstDash val="solid"/>
                    </a:ln>
                    <a:solidFill>
                      <a:srgbClr val="FFFFFF"/>
                    </a:solidFill>
                    <a:effectLst/>
                    <a:latin typeface="Arial" pitchFamily="34" charset="0"/>
                    <a:cs typeface="Arial" pitchFamily="34" charset="0"/>
                  </a:defRPr>
                </a:pPr>
                <a:endParaRPr lang="en-US"/>
              </a:p>
            </c:txPr>
            <c:showLegendKey val="0"/>
            <c:showVal val="0"/>
            <c:showCatName val="0"/>
            <c:showSerName val="1"/>
            <c:showPercent val="0"/>
            <c:showBubbleSize val="0"/>
            <c:showLeaderLines val="0"/>
          </c:dLbls>
          <c:cat>
            <c:numRef>
              <c:f>'Figure 1'!$C$4:$M$4</c:f>
              <c:numCache>
                <c:formatCode>0</c:formatCode>
                <c:ptCount val="11"/>
                <c:pt idx="0">
                  <c:v>2000</c:v>
                </c:pt>
                <c:pt idx="1">
                  <c:v>2005</c:v>
                </c:pt>
                <c:pt idx="2">
                  <c:v>2010</c:v>
                </c:pt>
                <c:pt idx="3">
                  <c:v>2015</c:v>
                </c:pt>
                <c:pt idx="4">
                  <c:v>2020</c:v>
                </c:pt>
                <c:pt idx="5">
                  <c:v>2025</c:v>
                </c:pt>
                <c:pt idx="6">
                  <c:v>2030</c:v>
                </c:pt>
                <c:pt idx="7">
                  <c:v>2035</c:v>
                </c:pt>
                <c:pt idx="8">
                  <c:v>2040</c:v>
                </c:pt>
                <c:pt idx="9">
                  <c:v>2045</c:v>
                </c:pt>
                <c:pt idx="10">
                  <c:v>2050</c:v>
                </c:pt>
              </c:numCache>
            </c:numRef>
          </c:cat>
          <c:val>
            <c:numRef>
              <c:f>'Figure 1'!$C$8:$M$8</c:f>
              <c:numCache>
                <c:formatCode>_(* #,##0.0_);_(* \(#,##0.0\);_(* "-"??_);_(@_)</c:formatCode>
                <c:ptCount val="11"/>
                <c:pt idx="0">
                  <c:v>244.8877390000028</c:v>
                </c:pt>
                <c:pt idx="1">
                  <c:v>307.87047320000005</c:v>
                </c:pt>
                <c:pt idx="2">
                  <c:v>379.70178916431576</c:v>
                </c:pt>
                <c:pt idx="3">
                  <c:v>468.29254912316338</c:v>
                </c:pt>
                <c:pt idx="4">
                  <c:v>577.55301086919371</c:v>
                </c:pt>
                <c:pt idx="5">
                  <c:v>712.30576055213305</c:v>
                </c:pt>
                <c:pt idx="6">
                  <c:v>878.49857409999993</c:v>
                </c:pt>
                <c:pt idx="7">
                  <c:v>1012.854451985967</c:v>
                </c:pt>
                <c:pt idx="8">
                  <c:v>1167.7584587531087</c:v>
                </c:pt>
                <c:pt idx="9">
                  <c:v>1346.3531856088548</c:v>
                </c:pt>
                <c:pt idx="10">
                  <c:v>1552.2618456</c:v>
                </c:pt>
              </c:numCache>
            </c:numRef>
          </c:val>
        </c:ser>
        <c:dLbls>
          <c:showLegendKey val="0"/>
          <c:showVal val="0"/>
          <c:showCatName val="0"/>
          <c:showSerName val="1"/>
          <c:showPercent val="0"/>
          <c:showBubbleSize val="0"/>
        </c:dLbls>
        <c:axId val="325471616"/>
        <c:axId val="325481984"/>
      </c:areaChart>
      <c:catAx>
        <c:axId val="325471616"/>
        <c:scaling>
          <c:orientation val="minMax"/>
        </c:scaling>
        <c:delete val="0"/>
        <c:axPos val="b"/>
        <c:majorGridlines>
          <c:spPr>
            <a:ln>
              <a:solidFill>
                <a:srgbClr val="4F81BD"/>
              </a:solidFill>
            </a:ln>
          </c:spPr>
        </c:majorGridlines>
        <c:title>
          <c:tx>
            <c:rich>
              <a:bodyPr/>
              <a:lstStyle/>
              <a:p>
                <a:pPr>
                  <a:defRPr lang="en-IN"/>
                </a:pPr>
                <a:r>
                  <a:rPr lang="en-US"/>
                  <a:t>Years</a:t>
                </a:r>
              </a:p>
            </c:rich>
          </c:tx>
          <c:layout>
            <c:manualLayout>
              <c:xMode val="edge"/>
              <c:yMode val="edge"/>
              <c:x val="0.47169280005802389"/>
              <c:y val="0.93439459602433461"/>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lang="en-IN" sz="1400" b="1"/>
            </a:pPr>
            <a:endParaRPr lang="en-US"/>
          </a:p>
        </c:txPr>
        <c:crossAx val="325481984"/>
        <c:crosses val="autoZero"/>
        <c:auto val="1"/>
        <c:lblAlgn val="ctr"/>
        <c:lblOffset val="100"/>
        <c:tickLblSkip val="1"/>
        <c:tickMarkSkip val="1"/>
        <c:noMultiLvlLbl val="0"/>
      </c:catAx>
      <c:valAx>
        <c:axId val="325481984"/>
        <c:scaling>
          <c:orientation val="minMax"/>
        </c:scaling>
        <c:delete val="0"/>
        <c:axPos val="l"/>
        <c:majorGridlines>
          <c:spPr>
            <a:ln w="12700" cap="flat" cmpd="sng" algn="ctr">
              <a:solidFill>
                <a:srgbClr val="FFFFFF"/>
              </a:solidFill>
              <a:prstDash val="solid"/>
            </a:ln>
            <a:effectLst>
              <a:outerShdw blurRad="38100" dist="25400" dir="5400000" algn="t" rotWithShape="0">
                <a:srgbClr val="000000">
                  <a:alpha val="50000"/>
                </a:srgbClr>
              </a:outerShdw>
            </a:effectLst>
          </c:spPr>
        </c:majorGridlines>
        <c:title>
          <c:tx>
            <c:rich>
              <a:bodyPr/>
              <a:lstStyle/>
              <a:p>
                <a:pPr>
                  <a:defRPr lang="en-IN" sz="2000"/>
                </a:pPr>
                <a:r>
                  <a:rPr lang="en-US" sz="2000"/>
                  <a:t>water use (km3)</a:t>
                </a:r>
              </a:p>
            </c:rich>
          </c:tx>
          <c:layout>
            <c:manualLayout>
              <c:xMode val="edge"/>
              <c:yMode val="edge"/>
              <c:x val="8.6707555337968249E-3"/>
              <c:y val="0.2805290036419868"/>
            </c:manualLayout>
          </c:layout>
          <c:overlay val="0"/>
          <c:spPr>
            <a:noFill/>
            <a:ln w="25400">
              <a:noFill/>
            </a:ln>
          </c:spPr>
        </c:title>
        <c:numFmt formatCode="#,##0" sourceLinked="0"/>
        <c:majorTickMark val="out"/>
        <c:minorTickMark val="none"/>
        <c:tickLblPos val="nextTo"/>
        <c:spPr>
          <a:ln w="3175">
            <a:solidFill>
              <a:srgbClr val="000000"/>
            </a:solidFill>
            <a:prstDash val="solid"/>
          </a:ln>
        </c:spPr>
        <c:txPr>
          <a:bodyPr rot="0" vert="horz"/>
          <a:lstStyle/>
          <a:p>
            <a:pPr>
              <a:defRPr lang="en-IN" sz="1600" b="1"/>
            </a:pPr>
            <a:endParaRPr lang="en-US"/>
          </a:p>
        </c:txPr>
        <c:crossAx val="325471616"/>
        <c:crosses val="autoZero"/>
        <c:crossBetween val="midCat"/>
        <c:majorUnit val="500"/>
      </c:valAx>
    </c:plotArea>
    <c:plotVisOnly val="1"/>
    <c:dispBlanksAs val="zero"/>
    <c:showDLblsOverMax val="0"/>
  </c:chart>
  <c:spPr>
    <a:solidFill>
      <a:schemeClr val="lt1"/>
    </a:solidFill>
    <a:ln w="12700" cap="flat" cmpd="sng" algn="ctr">
      <a:noFill/>
      <a:prstDash val="solid"/>
    </a:ln>
    <a:effectLst/>
  </c:spPr>
  <c:txPr>
    <a:bodyPr/>
    <a:lstStyle/>
    <a:p>
      <a:pPr>
        <a:defRPr>
          <a:solidFill>
            <a:schemeClr val="dk1"/>
          </a:solidFill>
          <a:latin typeface="+mn-lt"/>
          <a:ea typeface="+mn-ea"/>
          <a:cs typeface="+mn-cs"/>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0.72948</cdr:x>
      <cdr:y>0.23611</cdr:y>
    </cdr:from>
    <cdr:to>
      <cdr:x>0.93009</cdr:x>
      <cdr:y>0.30556</cdr:y>
    </cdr:to>
    <cdr:sp macro="" textlink="">
      <cdr:nvSpPr>
        <cdr:cNvPr id="2" name="TextBox 1"/>
        <cdr:cNvSpPr txBox="1"/>
      </cdr:nvSpPr>
      <cdr:spPr>
        <a:xfrm xmlns:a="http://schemas.openxmlformats.org/drawingml/2006/main">
          <a:off x="6096000" y="1295400"/>
          <a:ext cx="1676400" cy="381000"/>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r>
            <a:rPr lang="en-US" sz="1800" b="1" dirty="0" smtClean="0">
              <a:solidFill>
                <a:srgbClr val="FFFFFF"/>
              </a:solidFill>
              <a:latin typeface="Arial" pitchFamily="34" charset="0"/>
              <a:cs typeface="Arial" pitchFamily="34" charset="0"/>
            </a:rPr>
            <a:t>Manufacturing</a:t>
          </a:r>
          <a:endParaRPr lang="en-IN" sz="1800" b="1" dirty="0">
            <a:solidFill>
              <a:srgbClr val="FFFFFF"/>
            </a:solidFill>
            <a:latin typeface="Arial" pitchFamily="34" charset="0"/>
            <a:cs typeface="Arial" pitchFamily="34" charset="0"/>
          </a:endParaRPr>
        </a:p>
      </cdr:txBody>
    </cdr:sp>
  </cdr:relSizeAnchor>
  <cdr:relSizeAnchor xmlns:cdr="http://schemas.openxmlformats.org/drawingml/2006/chartDrawing">
    <cdr:from>
      <cdr:x>0.7549</cdr:x>
      <cdr:y>0.65672</cdr:y>
    </cdr:from>
    <cdr:to>
      <cdr:x>0.92815</cdr:x>
      <cdr:y>0.72616</cdr:y>
    </cdr:to>
    <cdr:sp macro="" textlink="">
      <cdr:nvSpPr>
        <cdr:cNvPr id="3" name="TextBox 1"/>
        <cdr:cNvSpPr txBox="1">
          <a:spLocks xmlns:a="http://schemas.openxmlformats.org/drawingml/2006/main" noChangeArrowheads="1"/>
        </cdr:cNvSpPr>
      </cdr:nvSpPr>
      <cdr:spPr bwMode="auto">
        <a:xfrm xmlns:a="http://schemas.openxmlformats.org/drawingml/2006/main">
          <a:off x="5867400" y="3352800"/>
          <a:ext cx="1346568" cy="35451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a:lstStyle xmlns:a="http://schemas.openxmlformats.org/drawingml/2006/main">
          <a:defPPr>
            <a:defRPr lang="en-US"/>
          </a:defPPr>
          <a:lvl1pPr algn="l" rtl="0" fontAlgn="base">
            <a:spcBef>
              <a:spcPct val="0"/>
            </a:spcBef>
            <a:spcAft>
              <a:spcPct val="0"/>
            </a:spcAft>
            <a:defRPr sz="1400" i="1" kern="1200">
              <a:solidFill>
                <a:srgbClr val="000000"/>
              </a:solidFill>
              <a:latin typeface="Arial" pitchFamily="34" charset="0"/>
            </a:defRPr>
          </a:lvl1pPr>
          <a:lvl2pPr marL="457200" algn="l" rtl="0" fontAlgn="base">
            <a:spcBef>
              <a:spcPct val="0"/>
            </a:spcBef>
            <a:spcAft>
              <a:spcPct val="0"/>
            </a:spcAft>
            <a:defRPr sz="1400" i="1" kern="1200">
              <a:solidFill>
                <a:srgbClr val="000000"/>
              </a:solidFill>
              <a:latin typeface="Arial" pitchFamily="34" charset="0"/>
            </a:defRPr>
          </a:lvl2pPr>
          <a:lvl3pPr marL="914400" algn="l" rtl="0" fontAlgn="base">
            <a:spcBef>
              <a:spcPct val="0"/>
            </a:spcBef>
            <a:spcAft>
              <a:spcPct val="0"/>
            </a:spcAft>
            <a:defRPr sz="1400" i="1" kern="1200">
              <a:solidFill>
                <a:srgbClr val="000000"/>
              </a:solidFill>
              <a:latin typeface="Arial" pitchFamily="34" charset="0"/>
            </a:defRPr>
          </a:lvl3pPr>
          <a:lvl4pPr marL="1371600" algn="l" rtl="0" fontAlgn="base">
            <a:spcBef>
              <a:spcPct val="0"/>
            </a:spcBef>
            <a:spcAft>
              <a:spcPct val="0"/>
            </a:spcAft>
            <a:defRPr sz="1400" i="1" kern="1200">
              <a:solidFill>
                <a:srgbClr val="000000"/>
              </a:solidFill>
              <a:latin typeface="Arial" pitchFamily="34" charset="0"/>
            </a:defRPr>
          </a:lvl4pPr>
          <a:lvl5pPr marL="1828800" algn="l" rtl="0" fontAlgn="base">
            <a:spcBef>
              <a:spcPct val="0"/>
            </a:spcBef>
            <a:spcAft>
              <a:spcPct val="0"/>
            </a:spcAft>
            <a:defRPr sz="1400" i="1" kern="1200">
              <a:solidFill>
                <a:srgbClr val="000000"/>
              </a:solidFill>
              <a:latin typeface="Arial" pitchFamily="34" charset="0"/>
            </a:defRPr>
          </a:lvl5pPr>
          <a:lvl6pPr marL="2286000" algn="l" defTabSz="914400" rtl="0" eaLnBrk="1" latinLnBrk="0" hangingPunct="1">
            <a:defRPr sz="1400" i="1" kern="1200">
              <a:solidFill>
                <a:srgbClr val="000000"/>
              </a:solidFill>
              <a:latin typeface="Arial" pitchFamily="34" charset="0"/>
            </a:defRPr>
          </a:lvl6pPr>
          <a:lvl7pPr marL="2743200" algn="l" defTabSz="914400" rtl="0" eaLnBrk="1" latinLnBrk="0" hangingPunct="1">
            <a:defRPr sz="1400" i="1" kern="1200">
              <a:solidFill>
                <a:srgbClr val="000000"/>
              </a:solidFill>
              <a:latin typeface="Arial" pitchFamily="34" charset="0"/>
            </a:defRPr>
          </a:lvl7pPr>
          <a:lvl8pPr marL="3200400" algn="l" defTabSz="914400" rtl="0" eaLnBrk="1" latinLnBrk="0" hangingPunct="1">
            <a:defRPr sz="1400" i="1" kern="1200">
              <a:solidFill>
                <a:srgbClr val="000000"/>
              </a:solidFill>
              <a:latin typeface="Arial" pitchFamily="34" charset="0"/>
            </a:defRPr>
          </a:lvl8pPr>
          <a:lvl9pPr marL="3657600" algn="l" defTabSz="914400" rtl="0" eaLnBrk="1" latinLnBrk="0" hangingPunct="1">
            <a:defRPr sz="1400" i="1" kern="1200">
              <a:solidFill>
                <a:srgbClr val="000000"/>
              </a:solidFill>
              <a:latin typeface="Arial" pitchFamily="34" charset="0"/>
            </a:defRPr>
          </a:lvl9pPr>
        </a:lstStyle>
        <a:p xmlns:a="http://schemas.openxmlformats.org/drawingml/2006/main">
          <a:r>
            <a:rPr lang="en-US" sz="1800" b="1" i="0" dirty="0">
              <a:solidFill>
                <a:srgbClr val="FFFFFF"/>
              </a:solidFill>
              <a:cs typeface="Arial" pitchFamily="34" charset="0"/>
            </a:rPr>
            <a:t>Agriculture</a:t>
          </a:r>
          <a:endParaRPr lang="en-IN" sz="1800" b="1" i="0" dirty="0">
            <a:solidFill>
              <a:srgbClr val="FFFFFF"/>
            </a:solidFill>
            <a:cs typeface="Arial"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cs typeface="+mn-cs"/>
              </a:defRPr>
            </a:lvl1pPr>
          </a:lstStyle>
          <a:p>
            <a:pPr>
              <a:defRPr/>
            </a:pPr>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cs typeface="+mn-cs"/>
              </a:defRPr>
            </a:lvl1pPr>
          </a:lstStyle>
          <a:p>
            <a:pPr>
              <a:defRPr/>
            </a:pPr>
            <a:fld id="{BC22E05B-3404-4799-92AA-FA144BCC5740}" type="datetimeFigureOut">
              <a:rPr lang="en-US"/>
              <a:pPr>
                <a:defRPr/>
              </a:pPr>
              <a:t>3/6/2013</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IN"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IN"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cs typeface="+mn-cs"/>
              </a:defRPr>
            </a:lvl1pPr>
          </a:lstStyle>
          <a:p>
            <a:pPr>
              <a:defRPr/>
            </a:pPr>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cs typeface="+mn-cs"/>
              </a:defRPr>
            </a:lvl1pPr>
          </a:lstStyle>
          <a:p>
            <a:pPr>
              <a:defRPr/>
            </a:pPr>
            <a:fld id="{DEB002C5-80F5-483B-B769-3085CE5028AF}" type="slidenum">
              <a:rPr lang="en-IN"/>
              <a:pPr>
                <a:defRPr/>
              </a:pPr>
              <a:t>‹#›</a:t>
            </a:fld>
            <a:endParaRPr lang="en-IN"/>
          </a:p>
        </p:txBody>
      </p:sp>
    </p:spTree>
    <p:extLst>
      <p:ext uri="{BB962C8B-B14F-4D97-AF65-F5344CB8AC3E}">
        <p14:creationId xmlns:p14="http://schemas.microsoft.com/office/powerpoint/2010/main" val="39915933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a:ln/>
        </p:spPr>
      </p:sp>
      <p:sp>
        <p:nvSpPr>
          <p:cNvPr id="183299" name="Notes Placeholder 2"/>
          <p:cNvSpPr>
            <a:spLocks noGrp="1"/>
          </p:cNvSpPr>
          <p:nvPr>
            <p:ph type="body" idx="1"/>
          </p:nvPr>
        </p:nvSpPr>
        <p:spPr>
          <a:noFill/>
          <a:ln/>
        </p:spPr>
        <p:txBody>
          <a:bodyPr/>
          <a:lstStyle/>
          <a:p>
            <a:pPr eaLnBrk="1" hangingPunct="1"/>
            <a:endParaRPr lang="en-GB" dirty="0" smtClean="0">
              <a:latin typeface="Arial" pitchFamily="34" charset="0"/>
            </a:endParaRPr>
          </a:p>
        </p:txBody>
      </p:sp>
      <p:sp>
        <p:nvSpPr>
          <p:cNvPr id="183300" name="Slide Number Placeholder 3"/>
          <p:cNvSpPr>
            <a:spLocks noGrp="1"/>
          </p:cNvSpPr>
          <p:nvPr>
            <p:ph type="sldNum" sz="quarter" idx="5"/>
          </p:nvPr>
        </p:nvSpPr>
        <p:spPr>
          <a:noFill/>
        </p:spPr>
        <p:txBody>
          <a:bodyPr/>
          <a:lstStyle/>
          <a:p>
            <a:fld id="{FABF775C-A4A2-4F40-8D03-9D575C22A077}" type="slidenum">
              <a:rPr lang="en-GB">
                <a:latin typeface="Arial" pitchFamily="34" charset="0"/>
              </a:rPr>
              <a:pPr/>
              <a:t>8</a:t>
            </a:fld>
            <a:endParaRPr lang="en-GB">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xfrm>
            <a:off x="1143000" y="685800"/>
            <a:ext cx="4572000" cy="3429000"/>
          </a:xfrm>
          <a:ln/>
        </p:spPr>
      </p:sp>
      <p:sp>
        <p:nvSpPr>
          <p:cNvPr id="3" name="Notes Placeholder 2"/>
          <p:cNvSpPr>
            <a:spLocks noGrp="1"/>
          </p:cNvSpPr>
          <p:nvPr>
            <p:ph type="body" idx="1"/>
          </p:nvPr>
        </p:nvSpPr>
        <p:spPr/>
        <p:txBody>
          <a:bodyPr/>
          <a:lstStyle/>
          <a:p>
            <a:pPr marL="228600" indent="-228600" eaLnBrk="1" hangingPunct="1">
              <a:lnSpc>
                <a:spcPct val="90000"/>
              </a:lnSpc>
              <a:defRPr/>
            </a:pPr>
            <a:r>
              <a:rPr lang="en-US" b="1" dirty="0" smtClean="0"/>
              <a:t>Wastewater volumes are increasing: we need to do something now or our children will pay the financial, environmental and social costs.</a:t>
            </a:r>
            <a:endParaRPr lang="en-GB" dirty="0" smtClean="0"/>
          </a:p>
          <a:p>
            <a:pPr marL="228600" indent="-228600" eaLnBrk="1" hangingPunct="1">
              <a:lnSpc>
                <a:spcPct val="90000"/>
              </a:lnSpc>
              <a:defRPr/>
            </a:pPr>
            <a:endParaRPr lang="en-GB" dirty="0" smtClean="0"/>
          </a:p>
          <a:p>
            <a:pPr marL="228600" indent="-228600" eaLnBrk="1" hangingPunct="1">
              <a:lnSpc>
                <a:spcPct val="90000"/>
              </a:lnSpc>
              <a:defRPr/>
            </a:pPr>
            <a:r>
              <a:rPr lang="en-GB" dirty="0" smtClean="0"/>
              <a:t>The statistics are stark. </a:t>
            </a:r>
            <a:r>
              <a:rPr lang="en-GB" b="1" dirty="0" smtClean="0"/>
              <a:t>Each day 2 million tons of solid matter and near 1.5-2 billion tons of wastewater are discharged. </a:t>
            </a:r>
            <a:r>
              <a:rPr lang="en-GB" dirty="0" smtClean="0"/>
              <a:t>In developing countries,  up to 90% of which is discharged </a:t>
            </a:r>
            <a:r>
              <a:rPr lang="en-US" dirty="0" smtClean="0"/>
              <a:t>untreated directly into rivers, lakes or the oceans resulting in considerable costs and threats to human and environmental health and our economies. </a:t>
            </a:r>
          </a:p>
          <a:p>
            <a:pPr marL="228600" indent="-228600" eaLnBrk="1" hangingPunct="1">
              <a:lnSpc>
                <a:spcPct val="90000"/>
              </a:lnSpc>
              <a:defRPr/>
            </a:pPr>
            <a:endParaRPr lang="en-GB" dirty="0" smtClean="0"/>
          </a:p>
          <a:p>
            <a:pPr marL="228600" indent="-228600" eaLnBrk="1" hangingPunct="1">
              <a:lnSpc>
                <a:spcPct val="90000"/>
              </a:lnSpc>
              <a:defRPr/>
            </a:pPr>
            <a:r>
              <a:rPr lang="en-GB" dirty="0" smtClean="0"/>
              <a:t>900 million people still do not have access to safe water and 2.6 billion (new WHO figures) do not have access to adequate sanitation.</a:t>
            </a:r>
          </a:p>
          <a:p>
            <a:pPr marL="228600" indent="-228600" eaLnBrk="1" hangingPunct="1">
              <a:lnSpc>
                <a:spcPct val="90000"/>
              </a:lnSpc>
              <a:defRPr/>
            </a:pPr>
            <a:endParaRPr lang="en-GB" dirty="0" smtClean="0"/>
          </a:p>
          <a:p>
            <a:pPr marL="228600" indent="-228600" eaLnBrk="1" hangingPunct="1">
              <a:lnSpc>
                <a:spcPct val="90000"/>
              </a:lnSpc>
              <a:defRPr/>
            </a:pPr>
            <a:r>
              <a:rPr lang="en-GB" dirty="0" smtClean="0"/>
              <a:t>Lack of safe drinking water pushes those that can afford it to drink bottled. It takes 3 litres of water to produce 1 litre of bottled water</a:t>
            </a:r>
          </a:p>
          <a:p>
            <a:pPr marL="228600" indent="-228600" eaLnBrk="1" hangingPunct="1">
              <a:lnSpc>
                <a:spcPct val="90000"/>
              </a:lnSpc>
              <a:defRPr/>
            </a:pPr>
            <a:endParaRPr lang="en-GB" dirty="0" smtClean="0"/>
          </a:p>
          <a:p>
            <a:pPr marL="228600" indent="-228600" eaLnBrk="1" hangingPunct="1">
              <a:lnSpc>
                <a:spcPct val="90000"/>
              </a:lnSpc>
              <a:defRPr/>
            </a:pPr>
            <a:endParaRPr lang="en-US" dirty="0" smtClean="0"/>
          </a:p>
          <a:p>
            <a:pPr>
              <a:defRPr/>
            </a:pPr>
            <a:endParaRPr lang="en-US" dirty="0"/>
          </a:p>
        </p:txBody>
      </p:sp>
      <p:sp>
        <p:nvSpPr>
          <p:cNvPr id="8806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Times" charset="0"/>
              </a:defRPr>
            </a:lvl1pPr>
            <a:lvl2pPr marL="742950" indent="-285750">
              <a:defRPr sz="2200">
                <a:solidFill>
                  <a:schemeClr val="tx1"/>
                </a:solidFill>
                <a:latin typeface="Times" charset="0"/>
              </a:defRPr>
            </a:lvl2pPr>
            <a:lvl3pPr marL="1143000" indent="-228600">
              <a:defRPr sz="2200">
                <a:solidFill>
                  <a:schemeClr val="tx1"/>
                </a:solidFill>
                <a:latin typeface="Times" charset="0"/>
              </a:defRPr>
            </a:lvl3pPr>
            <a:lvl4pPr marL="1600200" indent="-228600">
              <a:defRPr sz="2200">
                <a:solidFill>
                  <a:schemeClr val="tx1"/>
                </a:solidFill>
                <a:latin typeface="Times" charset="0"/>
              </a:defRPr>
            </a:lvl4pPr>
            <a:lvl5pPr marL="2057400" indent="-228600">
              <a:defRPr sz="2200">
                <a:solidFill>
                  <a:schemeClr val="tx1"/>
                </a:solidFill>
                <a:latin typeface="Times" charset="0"/>
              </a:defRPr>
            </a:lvl5pPr>
            <a:lvl6pPr marL="2514600" indent="-228600" eaLnBrk="0" fontAlgn="base" hangingPunct="0">
              <a:spcBef>
                <a:spcPct val="0"/>
              </a:spcBef>
              <a:spcAft>
                <a:spcPct val="0"/>
              </a:spcAft>
              <a:defRPr sz="2200">
                <a:solidFill>
                  <a:schemeClr val="tx1"/>
                </a:solidFill>
                <a:latin typeface="Times" charset="0"/>
              </a:defRPr>
            </a:lvl6pPr>
            <a:lvl7pPr marL="2971800" indent="-228600" eaLnBrk="0" fontAlgn="base" hangingPunct="0">
              <a:spcBef>
                <a:spcPct val="0"/>
              </a:spcBef>
              <a:spcAft>
                <a:spcPct val="0"/>
              </a:spcAft>
              <a:defRPr sz="2200">
                <a:solidFill>
                  <a:schemeClr val="tx1"/>
                </a:solidFill>
                <a:latin typeface="Times" charset="0"/>
              </a:defRPr>
            </a:lvl7pPr>
            <a:lvl8pPr marL="3429000" indent="-228600" eaLnBrk="0" fontAlgn="base" hangingPunct="0">
              <a:spcBef>
                <a:spcPct val="0"/>
              </a:spcBef>
              <a:spcAft>
                <a:spcPct val="0"/>
              </a:spcAft>
              <a:defRPr sz="2200">
                <a:solidFill>
                  <a:schemeClr val="tx1"/>
                </a:solidFill>
                <a:latin typeface="Times" charset="0"/>
              </a:defRPr>
            </a:lvl8pPr>
            <a:lvl9pPr marL="3886200" indent="-228600" eaLnBrk="0" fontAlgn="base" hangingPunct="0">
              <a:spcBef>
                <a:spcPct val="0"/>
              </a:spcBef>
              <a:spcAft>
                <a:spcPct val="0"/>
              </a:spcAft>
              <a:defRPr sz="2200">
                <a:solidFill>
                  <a:schemeClr val="tx1"/>
                </a:solidFill>
                <a:latin typeface="Times" charset="0"/>
              </a:defRPr>
            </a:lvl9pPr>
          </a:lstStyle>
          <a:p>
            <a:fld id="{DEB86EE0-B5FA-4AD3-ABB4-3DD9BB6A1F2B}" type="slidenum">
              <a:rPr lang="en-US" sz="1200" smtClean="0">
                <a:latin typeface="Arial" charset="0"/>
              </a:rPr>
              <a:pPr/>
              <a:t>15</a:t>
            </a:fld>
            <a:endParaRPr lang="en-US" sz="1200"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smtClean="0"/>
              <a:t>Click to edit Master title style</a:t>
            </a:r>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13"/>
          <p:cNvSpPr>
            <a:spLocks noGrp="1"/>
          </p:cNvSpPr>
          <p:nvPr>
            <p:ph type="dt" sz="half" idx="10"/>
          </p:nvPr>
        </p:nvSpPr>
        <p:spPr/>
        <p:txBody>
          <a:bodyPr/>
          <a:lstStyle>
            <a:lvl1pPr>
              <a:defRPr/>
            </a:lvl1pPr>
          </a:lstStyle>
          <a:p>
            <a:pPr>
              <a:defRPr/>
            </a:pPr>
            <a:fld id="{C439FAAA-78BC-47E3-86C2-6755559DAB48}" type="datetimeFigureOut">
              <a:rPr lang="en-US"/>
              <a:pPr>
                <a:defRPr/>
              </a:pPr>
              <a:t>3/6/2013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45D020CD-96F5-43F1-AF17-502EF9BBCFAC}"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A364C787-2736-4B00-B5C4-F7D22CE6438E}" type="datetimeFigureOut">
              <a:rPr lang="en-US"/>
              <a:pPr>
                <a:defRPr/>
              </a:pPr>
              <a:t>3/6/2013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F727D4CC-9855-440D-84BC-5FB94458E2A0}"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9E21ABDE-4658-403F-A0A0-6BE68049FE36}" type="datetimeFigureOut">
              <a:rPr lang="en-US"/>
              <a:pPr>
                <a:defRPr/>
              </a:pPr>
              <a:t>3/6/2013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6D1E9812-8CDF-4040-A9E6-D67AE0410A59}"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F89872A6-D6F2-47AD-8C00-C38B7A1D61B8}" type="datetimeFigureOut">
              <a:rPr lang="en-US"/>
              <a:pPr>
                <a:defRPr/>
              </a:pPr>
              <a:t>3/6/2013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4B7A775D-10AD-49FB-8AAF-69DE82DDAD17}"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13"/>
          <p:cNvSpPr>
            <a:spLocks noGrp="1"/>
          </p:cNvSpPr>
          <p:nvPr>
            <p:ph type="dt" sz="half" idx="10"/>
          </p:nvPr>
        </p:nvSpPr>
        <p:spPr/>
        <p:txBody>
          <a:bodyPr/>
          <a:lstStyle>
            <a:lvl1pPr>
              <a:defRPr/>
            </a:lvl1pPr>
          </a:lstStyle>
          <a:p>
            <a:pPr>
              <a:defRPr/>
            </a:pPr>
            <a:fld id="{3F5AA217-D0E7-4B1B-B315-8C9E0048BCEE}" type="datetimeFigureOut">
              <a:rPr lang="en-US"/>
              <a:pPr>
                <a:defRPr/>
              </a:pPr>
              <a:t>3/6/2013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9AFCF6BF-57B6-4333-B846-95050724CE0C}"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5BD63C5E-F78B-4600-B49C-889D46739900}" type="datetimeFigureOut">
              <a:rPr lang="en-US"/>
              <a:pPr>
                <a:defRPr/>
              </a:pPr>
              <a:t>3/6/2013</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7A4511FD-7F1A-459A-B094-F6187BF86BA5}"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B4B6B747-B1D9-4E2E-B1BF-05528BBDC260}" type="datetimeFigureOut">
              <a:rPr lang="en-US"/>
              <a:pPr>
                <a:defRPr/>
              </a:pPr>
              <a:t>3/6/2013</a:t>
            </a:fld>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BD62DE65-7F78-4F95-84E4-0B489359EA05}"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fld id="{94AB67BA-F9C9-41B9-A4E8-C8213378EDCE}" type="datetimeFigureOut">
              <a:rPr lang="en-US"/>
              <a:pPr>
                <a:defRPr/>
              </a:pPr>
              <a:t>3/6/2013</a:t>
            </a:fld>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DB028822-2E6D-4099-846F-DE0E253B09F2}"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fld id="{BF677624-04B6-4393-BFE2-754D8663017D}" type="datetimeFigureOut">
              <a:rPr lang="en-US"/>
              <a:pPr>
                <a:defRPr/>
              </a:pPr>
              <a:t>3/6/2013</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22"/>
          <p:cNvSpPr>
            <a:spLocks noGrp="1"/>
          </p:cNvSpPr>
          <p:nvPr>
            <p:ph type="sldNum" sz="quarter" idx="12"/>
          </p:nvPr>
        </p:nvSpPr>
        <p:spPr/>
        <p:txBody>
          <a:bodyPr/>
          <a:lstStyle>
            <a:lvl1pPr>
              <a:defRPr/>
            </a:lvl1pPr>
          </a:lstStyle>
          <a:p>
            <a:pPr>
              <a:defRPr/>
            </a:pPr>
            <a:fld id="{B921A2ED-2675-442A-93DD-0E156353BA5D}"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470AA20C-A49E-4AEC-9F30-AC8E6B9767FB}" type="datetimeFigureOut">
              <a:rPr lang="en-US"/>
              <a:pPr>
                <a:defRPr/>
              </a:pPr>
              <a:t>3/6/2013</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0FC82868-BB22-442D-B94A-32BEC49F17CF}"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13"/>
          <p:cNvSpPr>
            <a:spLocks noGrp="1"/>
          </p:cNvSpPr>
          <p:nvPr>
            <p:ph type="dt" sz="half" idx="10"/>
          </p:nvPr>
        </p:nvSpPr>
        <p:spPr/>
        <p:txBody>
          <a:bodyPr/>
          <a:lstStyle>
            <a:lvl1pPr>
              <a:defRPr/>
            </a:lvl1pPr>
          </a:lstStyle>
          <a:p>
            <a:pPr>
              <a:defRPr/>
            </a:pPr>
            <a:fld id="{DD394C3B-AC3E-4D2C-84A3-42B50B4D9EA3}" type="datetimeFigureOut">
              <a:rPr lang="en-US"/>
              <a:pPr>
                <a:defRPr/>
              </a:pPr>
              <a:t>3/6/2013</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54B87752-DB99-4C9D-973B-7F6C1251DCFA}"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smtClean="0"/>
              <a:t>Click to edit Master title style</a:t>
            </a:r>
            <a:endParaRPr lang="en-US"/>
          </a:p>
        </p:txBody>
      </p:sp>
      <p:sp>
        <p:nvSpPr>
          <p:cNvPr id="3075" name="Text Placeholder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latin typeface="Arial" charset="0"/>
                <a:cs typeface="+mn-cs"/>
              </a:defRPr>
            </a:lvl1pPr>
          </a:lstStyle>
          <a:p>
            <a:pPr>
              <a:defRPr/>
            </a:pPr>
            <a:fld id="{9885FD9D-6E9F-46BD-99AC-65E37D26DADA}" type="datetimeFigureOut">
              <a:rPr lang="en-US"/>
              <a:pPr>
                <a:defRPr/>
              </a:pPr>
              <a:t>3/6/2013</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latin typeface="Arial" charset="0"/>
                <a:cs typeface="+mn-cs"/>
              </a:defRPr>
            </a:lvl1pPr>
          </a:lstStyle>
          <a:p>
            <a:pPr>
              <a:defRPr/>
            </a:pPr>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latin typeface="Arial" charset="0"/>
                <a:cs typeface="+mn-cs"/>
              </a:defRPr>
            </a:lvl1pPr>
          </a:lstStyle>
          <a:p>
            <a:pPr>
              <a:defRPr/>
            </a:pPr>
            <a:fld id="{CE52EB03-537E-4E49-A3CF-E190DC106DB1}" type="slidenum">
              <a:rPr lang="en-US"/>
              <a:pPr>
                <a:defRPr/>
              </a:pPr>
              <a:t>‹#›</a:t>
            </a:fld>
            <a:endParaRPr lang="en-US" dirty="0"/>
          </a:p>
        </p:txBody>
      </p:sp>
      <p:pic>
        <p:nvPicPr>
          <p:cNvPr id="3079" name="Picture 7" descr="nl top for pp.jpg"/>
          <p:cNvPicPr>
            <a:picLocks noChangeAspect="1"/>
          </p:cNvPicPr>
          <p:nvPr/>
        </p:nvPicPr>
        <p:blipFill>
          <a:blip r:embed="rId13"/>
          <a:srcRect/>
          <a:stretch>
            <a:fillRect/>
          </a:stretch>
        </p:blipFill>
        <p:spPr bwMode="auto">
          <a:xfrm>
            <a:off x="0" y="6096000"/>
            <a:ext cx="9144000" cy="762000"/>
          </a:xfrm>
          <a:prstGeom prst="rect">
            <a:avLst/>
          </a:prstGeom>
          <a:noFill/>
          <a:ln w="9525">
            <a:noFill/>
            <a:miter lim="800000"/>
            <a:headEnd/>
            <a:tailEnd/>
          </a:ln>
        </p:spPr>
      </p:pic>
      <p:pic>
        <p:nvPicPr>
          <p:cNvPr id="3080" name="Picture 8" descr="icid_trans.gif"/>
          <p:cNvPicPr>
            <a:picLocks noChangeAspect="1"/>
          </p:cNvPicPr>
          <p:nvPr/>
        </p:nvPicPr>
        <p:blipFill>
          <a:blip r:embed="rId14"/>
          <a:srcRect/>
          <a:stretch>
            <a:fillRect/>
          </a:stretch>
        </p:blipFill>
        <p:spPr bwMode="auto">
          <a:xfrm>
            <a:off x="7696200" y="6130925"/>
            <a:ext cx="576263" cy="6858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000000"/>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w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wmf"/><Relationship Id="rId5" Type="http://schemas.openxmlformats.org/officeDocument/2006/relationships/image" Target="../media/image21.jpeg"/><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676400"/>
            <a:ext cx="8147248" cy="2286000"/>
          </a:xfrm>
        </p:spPr>
        <p:txBody>
          <a:bodyPr>
            <a:noAutofit/>
          </a:bodyPr>
          <a:lstStyle/>
          <a:p>
            <a:r>
              <a:rPr lang="en-IN" sz="2400" dirty="0" smtClean="0">
                <a:solidFill>
                  <a:srgbClr val="009900"/>
                </a:solidFill>
                <a:effectLst/>
                <a:latin typeface="Arial Bold" pitchFamily="34" charset="0"/>
                <a:cs typeface="Arial Bold" pitchFamily="34" charset="0"/>
              </a:rPr>
              <a:t> </a:t>
            </a:r>
            <a:br>
              <a:rPr lang="en-IN" sz="2400" dirty="0" smtClean="0">
                <a:solidFill>
                  <a:srgbClr val="009900"/>
                </a:solidFill>
                <a:effectLst/>
                <a:latin typeface="Arial Bold" pitchFamily="34" charset="0"/>
                <a:cs typeface="Arial Bold" pitchFamily="34" charset="0"/>
              </a:rPr>
            </a:br>
            <a:r>
              <a:rPr lang="en-IN" sz="2400" dirty="0" smtClean="0">
                <a:solidFill>
                  <a:srgbClr val="009900"/>
                </a:solidFill>
                <a:effectLst/>
                <a:latin typeface="Arial Bold" pitchFamily="34" charset="0"/>
                <a:cs typeface="Arial Bold" pitchFamily="34" charset="0"/>
              </a:rPr>
              <a:t>For use of   poor </a:t>
            </a:r>
            <a:r>
              <a:rPr lang="en-IN" sz="2400" dirty="0" smtClean="0">
                <a:solidFill>
                  <a:srgbClr val="009900"/>
                </a:solidFill>
                <a:effectLst/>
                <a:latin typeface="Arial Bold" pitchFamily="34" charset="0"/>
                <a:cs typeface="Arial Bold" pitchFamily="34" charset="0"/>
              </a:rPr>
              <a:t>quality water resources </a:t>
            </a:r>
            <a:br>
              <a:rPr lang="en-IN" sz="2400" dirty="0" smtClean="0">
                <a:solidFill>
                  <a:srgbClr val="009900"/>
                </a:solidFill>
                <a:effectLst/>
                <a:latin typeface="Arial Bold" pitchFamily="34" charset="0"/>
                <a:cs typeface="Arial Bold" pitchFamily="34" charset="0"/>
              </a:rPr>
            </a:br>
            <a:r>
              <a:rPr lang="en-IN" sz="2400" dirty="0" smtClean="0">
                <a:solidFill>
                  <a:srgbClr val="009900"/>
                </a:solidFill>
                <a:effectLst/>
                <a:latin typeface="Arial Bold" pitchFamily="34" charset="0"/>
                <a:cs typeface="Arial Bold" pitchFamily="34" charset="0"/>
              </a:rPr>
              <a:t>in agriculture</a:t>
            </a:r>
            <a:r>
              <a:rPr lang="en-IN" sz="2800" dirty="0" smtClean="0">
                <a:solidFill>
                  <a:srgbClr val="009900"/>
                </a:solidFill>
                <a:effectLst/>
                <a:latin typeface="Arial" pitchFamily="34" charset="0"/>
                <a:cs typeface="Arial" pitchFamily="34" charset="0"/>
              </a:rPr>
              <a:t/>
            </a:r>
            <a:br>
              <a:rPr lang="en-IN" sz="2800" dirty="0" smtClean="0">
                <a:solidFill>
                  <a:srgbClr val="009900"/>
                </a:solidFill>
                <a:effectLst/>
                <a:latin typeface="Arial" pitchFamily="34" charset="0"/>
                <a:cs typeface="Arial" pitchFamily="34" charset="0"/>
              </a:rPr>
            </a:br>
            <a:r>
              <a:rPr lang="en-IN" sz="3200" dirty="0" smtClean="0">
                <a:solidFill>
                  <a:srgbClr val="009900"/>
                </a:solidFill>
                <a:effectLst/>
              </a:rPr>
              <a:t/>
            </a:r>
            <a:br>
              <a:rPr lang="en-IN" sz="3200" dirty="0" smtClean="0">
                <a:solidFill>
                  <a:srgbClr val="009900"/>
                </a:solidFill>
                <a:effectLst/>
              </a:rPr>
            </a:br>
            <a:r>
              <a:rPr lang="en-IN" sz="1800" b="1" dirty="0" err="1" smtClean="0">
                <a:solidFill>
                  <a:srgbClr val="000099"/>
                </a:solidFill>
                <a:effectLst/>
                <a:latin typeface="Arial" pitchFamily="34" charset="0"/>
                <a:cs typeface="Arial" pitchFamily="34" charset="0"/>
              </a:rPr>
              <a:t>Avinash</a:t>
            </a:r>
            <a:r>
              <a:rPr lang="en-IN" sz="1800" b="1" dirty="0" smtClean="0">
                <a:solidFill>
                  <a:srgbClr val="000099"/>
                </a:solidFill>
                <a:effectLst/>
                <a:latin typeface="Arial" pitchFamily="34" charset="0"/>
                <a:cs typeface="Arial" pitchFamily="34" charset="0"/>
              </a:rPr>
              <a:t> C </a:t>
            </a:r>
            <a:r>
              <a:rPr lang="en-IN" sz="1800" b="1" dirty="0" err="1" smtClean="0">
                <a:solidFill>
                  <a:srgbClr val="000099"/>
                </a:solidFill>
                <a:effectLst/>
                <a:latin typeface="Arial" pitchFamily="34" charset="0"/>
                <a:cs typeface="Arial" pitchFamily="34" charset="0"/>
              </a:rPr>
              <a:t>Tyagi</a:t>
            </a:r>
            <a:r>
              <a:rPr lang="en-IN" sz="1800" b="1" dirty="0" smtClean="0">
                <a:solidFill>
                  <a:srgbClr val="000099"/>
                </a:solidFill>
                <a:effectLst/>
                <a:latin typeface="Arial" pitchFamily="34" charset="0"/>
                <a:cs typeface="Arial" pitchFamily="34" charset="0"/>
              </a:rPr>
              <a:t/>
            </a:r>
            <a:br>
              <a:rPr lang="en-IN" sz="1800" b="1" dirty="0" smtClean="0">
                <a:solidFill>
                  <a:srgbClr val="000099"/>
                </a:solidFill>
                <a:effectLst/>
                <a:latin typeface="Arial" pitchFamily="34" charset="0"/>
                <a:cs typeface="Arial" pitchFamily="34" charset="0"/>
              </a:rPr>
            </a:br>
            <a:r>
              <a:rPr lang="en-IN" sz="1800" b="1" dirty="0" smtClean="0">
                <a:solidFill>
                  <a:srgbClr val="000099"/>
                </a:solidFill>
                <a:effectLst/>
                <a:latin typeface="Arial" pitchFamily="34" charset="0"/>
                <a:cs typeface="Arial" pitchFamily="34" charset="0"/>
              </a:rPr>
              <a:t>Secretary General, ICID</a:t>
            </a:r>
            <a:endParaRPr lang="en-IN" sz="1800" b="1" dirty="0">
              <a:solidFill>
                <a:srgbClr val="000099"/>
              </a:solidFill>
              <a:effectLst/>
              <a:latin typeface="Arial" pitchFamily="34" charset="0"/>
              <a:cs typeface="Arial" pitchFamily="34" charset="0"/>
            </a:endParaRPr>
          </a:p>
        </p:txBody>
      </p:sp>
      <p:sp>
        <p:nvSpPr>
          <p:cNvPr id="3" name="Subtitle 2"/>
          <p:cNvSpPr>
            <a:spLocks noGrp="1"/>
          </p:cNvSpPr>
          <p:nvPr>
            <p:ph type="subTitle" idx="1"/>
          </p:nvPr>
        </p:nvSpPr>
        <p:spPr>
          <a:xfrm>
            <a:off x="1447800" y="4648200"/>
            <a:ext cx="6400800" cy="1752600"/>
          </a:xfrm>
          <a:solidFill>
            <a:srgbClr val="009900"/>
          </a:solidFill>
        </p:spPr>
        <p:txBody>
          <a:bodyPr>
            <a:normAutofit fontScale="62500" lnSpcReduction="20000"/>
          </a:bodyPr>
          <a:lstStyle/>
          <a:p>
            <a:r>
              <a:rPr lang="en-IN" sz="2600" dirty="0" smtClean="0">
                <a:latin typeface="Arial" pitchFamily="34" charset="0"/>
                <a:cs typeface="Arial" pitchFamily="34" charset="0"/>
              </a:rPr>
              <a:t>5</a:t>
            </a:r>
            <a:r>
              <a:rPr lang="en-IN" sz="2600" baseline="30000" dirty="0" smtClean="0">
                <a:latin typeface="Arial" pitchFamily="34" charset="0"/>
                <a:cs typeface="Arial" pitchFamily="34" charset="0"/>
              </a:rPr>
              <a:t>th</a:t>
            </a:r>
            <a:r>
              <a:rPr lang="en-IN" sz="2600" dirty="0" smtClean="0">
                <a:latin typeface="Arial" pitchFamily="34" charset="0"/>
                <a:cs typeface="Arial" pitchFamily="34" charset="0"/>
              </a:rPr>
              <a:t>  Regional Workshop, Southeast and Eastern </a:t>
            </a:r>
            <a:r>
              <a:rPr lang="en-IN" sz="2600" dirty="0">
                <a:latin typeface="Arial" pitchFamily="34" charset="0"/>
                <a:cs typeface="Arial" pitchFamily="34" charset="0"/>
              </a:rPr>
              <a:t>A</a:t>
            </a:r>
            <a:r>
              <a:rPr lang="en-IN" sz="2600" dirty="0" smtClean="0">
                <a:latin typeface="Arial" pitchFamily="34" charset="0"/>
                <a:cs typeface="Arial" pitchFamily="34" charset="0"/>
              </a:rPr>
              <a:t>sia</a:t>
            </a:r>
          </a:p>
          <a:p>
            <a:r>
              <a:rPr lang="en-US" b="1" dirty="0" smtClean="0">
                <a:solidFill>
                  <a:schemeClr val="bg1"/>
                </a:solidFill>
                <a:latin typeface="Arial" pitchFamily="34" charset="0"/>
                <a:cs typeface="Arial" pitchFamily="34" charset="0"/>
              </a:rPr>
              <a:t>Safe and Productive use </a:t>
            </a:r>
            <a:r>
              <a:rPr lang="en-US" b="1" dirty="0">
                <a:solidFill>
                  <a:schemeClr val="bg1"/>
                </a:solidFill>
                <a:latin typeface="Arial" pitchFamily="34" charset="0"/>
                <a:cs typeface="Arial" pitchFamily="34" charset="0"/>
              </a:rPr>
              <a:t>of Wastewater in Agriculture</a:t>
            </a:r>
            <a:r>
              <a:rPr lang="en-US" dirty="0">
                <a:latin typeface="Arial" pitchFamily="34" charset="0"/>
                <a:cs typeface="Arial" pitchFamily="34" charset="0"/>
              </a:rPr>
              <a:t>, </a:t>
            </a:r>
            <a:endParaRPr lang="en-IN" dirty="0" smtClean="0">
              <a:latin typeface="Arial" pitchFamily="34" charset="0"/>
              <a:cs typeface="Arial" pitchFamily="34" charset="0"/>
            </a:endParaRPr>
          </a:p>
          <a:p>
            <a:endParaRPr lang="en-IN" dirty="0" smtClean="0">
              <a:latin typeface="Arial" pitchFamily="34" charset="0"/>
              <a:cs typeface="Arial" pitchFamily="34" charset="0"/>
            </a:endParaRPr>
          </a:p>
          <a:p>
            <a:r>
              <a:rPr lang="en-IN" sz="2300" b="1" dirty="0" smtClean="0"/>
              <a:t>5-7 March, 2013, BALI, Indonesia</a:t>
            </a:r>
          </a:p>
          <a:p>
            <a:r>
              <a:rPr lang="en-IN" sz="2300" b="1" dirty="0" smtClean="0"/>
              <a:t>Under the Auspices of UN-Water</a:t>
            </a:r>
          </a:p>
          <a:p>
            <a:r>
              <a:rPr lang="en-IN" sz="2000" b="1" dirty="0" smtClean="0">
                <a:solidFill>
                  <a:schemeClr val="bg1"/>
                </a:solidFill>
              </a:rPr>
              <a:t>Partners: UNW-DPC, FAO, UNEP, WHO, ICID and IWMI</a:t>
            </a:r>
            <a:endParaRPr lang="en-IN" sz="2000" b="1" dirty="0">
              <a:solidFill>
                <a:schemeClr val="bg1"/>
              </a:solidFill>
            </a:endParaRPr>
          </a:p>
        </p:txBody>
      </p:sp>
      <p:sp>
        <p:nvSpPr>
          <p:cNvPr id="4" name="Subtitle 2"/>
          <p:cNvSpPr txBox="1">
            <a:spLocks/>
          </p:cNvSpPr>
          <p:nvPr/>
        </p:nvSpPr>
        <p:spPr bwMode="auto">
          <a:xfrm>
            <a:off x="1295400" y="1371600"/>
            <a:ext cx="6400800" cy="762000"/>
          </a:xfrm>
          <a:prstGeom prst="rect">
            <a:avLst/>
          </a:prstGeom>
          <a:solidFill>
            <a:srgbClr val="009900"/>
          </a:solidFill>
          <a:ln w="9525">
            <a:noFill/>
            <a:miter lim="800000"/>
            <a:headEnd/>
            <a:tailEnd/>
          </a:ln>
        </p:spPr>
        <p:txBody>
          <a:bodyPr vert="horz" wrap="square" lIns="91440" tIns="45720" rIns="91440" bIns="45720" numCol="1" anchor="t" anchorCtr="0" compatLnSpc="1">
            <a:prstTxWarp prst="textNoShape">
              <a:avLst/>
            </a:prstTxWarp>
            <a:normAutofit/>
          </a:bodyPr>
          <a:lstStyle>
            <a:lvl1pPr marL="0" indent="0" algn="ctr" rtl="0" eaLnBrk="0" fontAlgn="base" hangingPunct="0">
              <a:spcBef>
                <a:spcPct val="20000"/>
              </a:spcBef>
              <a:spcAft>
                <a:spcPct val="0"/>
              </a:spcAft>
              <a:buClr>
                <a:srgbClr val="000000"/>
              </a:buClr>
              <a:buSzPct val="65000"/>
              <a:buFont typeface="Wingdings 2" pitchFamily="18" charset="2"/>
              <a:buNone/>
              <a:defRPr sz="2800" kern="1200">
                <a:solidFill>
                  <a:schemeClr val="tx1"/>
                </a:solidFill>
                <a:latin typeface="+mn-lt"/>
                <a:ea typeface="+mn-ea"/>
                <a:cs typeface="+mn-cs"/>
              </a:defRPr>
            </a:lvl1pPr>
            <a:lvl2pPr marL="457200" indent="0" algn="ctr" rtl="0" eaLnBrk="0" fontAlgn="base" hangingPunct="0">
              <a:spcBef>
                <a:spcPct val="20000"/>
              </a:spcBef>
              <a:spcAft>
                <a:spcPct val="0"/>
              </a:spcAft>
              <a:buClr>
                <a:schemeClr val="tx1"/>
              </a:buClr>
              <a:buSzPct val="80000"/>
              <a:buFont typeface="Wingdings 2" pitchFamily="18" charset="2"/>
              <a:buNone/>
              <a:defRPr sz="2400" kern="1200">
                <a:solidFill>
                  <a:schemeClr val="tx1"/>
                </a:solidFill>
                <a:latin typeface="+mn-lt"/>
                <a:ea typeface="+mn-ea"/>
                <a:cs typeface="+mn-cs"/>
              </a:defRPr>
            </a:lvl2pPr>
            <a:lvl3pPr marL="914400" indent="0" algn="ctr" rtl="0" eaLnBrk="0" fontAlgn="base" hangingPunct="0">
              <a:spcBef>
                <a:spcPct val="20000"/>
              </a:spcBef>
              <a:spcAft>
                <a:spcPct val="0"/>
              </a:spcAft>
              <a:buClr>
                <a:schemeClr val="tx1"/>
              </a:buClr>
              <a:buSzPct val="95000"/>
              <a:buFont typeface="Wingdings" pitchFamily="2" charset="2"/>
              <a:buNone/>
              <a:defRPr sz="2200" kern="1200">
                <a:solidFill>
                  <a:schemeClr val="tx1"/>
                </a:solidFill>
                <a:latin typeface="+mn-lt"/>
                <a:ea typeface="+mn-ea"/>
                <a:cs typeface="+mn-cs"/>
              </a:defRPr>
            </a:lvl3pPr>
            <a:lvl4pPr marL="1371600" indent="0" algn="ctr" rtl="0" eaLnBrk="0" fontAlgn="base" hangingPunct="0">
              <a:spcBef>
                <a:spcPct val="20000"/>
              </a:spcBef>
              <a:spcAft>
                <a:spcPct val="0"/>
              </a:spcAft>
              <a:buClr>
                <a:schemeClr val="tx1"/>
              </a:buClr>
              <a:buSzPct val="100000"/>
              <a:buFont typeface="Wingdings 3" pitchFamily="18" charset="2"/>
              <a:buNone/>
              <a:defRPr sz="2000" kern="1200">
                <a:solidFill>
                  <a:schemeClr val="tx1"/>
                </a:solidFill>
                <a:latin typeface="+mn-lt"/>
                <a:ea typeface="+mn-ea"/>
                <a:cs typeface="+mn-cs"/>
              </a:defRPr>
            </a:lvl4pPr>
            <a:lvl5pPr marL="1828800" indent="0" algn="ctr" rtl="0" eaLnBrk="0" fontAlgn="base" hangingPunct="0">
              <a:spcBef>
                <a:spcPct val="20000"/>
              </a:spcBef>
              <a:spcAft>
                <a:spcPct val="0"/>
              </a:spcAft>
              <a:buClr>
                <a:schemeClr val="tx1"/>
              </a:buClr>
              <a:buFont typeface="Wingdings 2" pitchFamily="18" charset="2"/>
              <a:buNone/>
              <a:defRPr sz="2000" kern="1200">
                <a:solidFill>
                  <a:schemeClr val="tx1"/>
                </a:solidFill>
                <a:latin typeface="+mn-lt"/>
                <a:ea typeface="+mn-ea"/>
                <a:cs typeface="+mn-cs"/>
              </a:defRPr>
            </a:lvl5pPr>
            <a:lvl6pPr marL="2286000" indent="0" algn="ctr" rtl="0" eaLnBrk="1" latinLnBrk="0" hangingPunct="1">
              <a:spcBef>
                <a:spcPct val="20000"/>
              </a:spcBef>
              <a:buClr>
                <a:schemeClr val="tx1"/>
              </a:buClr>
              <a:buFont typeface="Wingdings 3"/>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tx1"/>
              </a:buClr>
              <a:buFont typeface="Wingdings 2"/>
              <a:buNone/>
              <a:defRPr kumimoji="0" sz="1600" kern="1200">
                <a:solidFill>
                  <a:schemeClr val="tx1"/>
                </a:solidFill>
                <a:latin typeface="+mn-lt"/>
                <a:ea typeface="+mn-ea"/>
                <a:cs typeface="+mn-cs"/>
              </a:defRPr>
            </a:lvl7pPr>
            <a:lvl8pPr marL="3200400" indent="0" algn="ctr" rtl="0" eaLnBrk="1" latinLnBrk="0" hangingPunct="1">
              <a:spcBef>
                <a:spcPct val="20000"/>
              </a:spcBef>
              <a:buClr>
                <a:schemeClr val="tx1"/>
              </a:buClr>
              <a:buFont typeface="Wingdings 2"/>
              <a:buNone/>
              <a:defRPr kumimoji="0" sz="1400" kern="1200">
                <a:solidFill>
                  <a:schemeClr val="tx1"/>
                </a:solidFill>
                <a:latin typeface="+mn-lt"/>
                <a:ea typeface="+mn-ea"/>
                <a:cs typeface="+mn-cs"/>
              </a:defRPr>
            </a:lvl8pPr>
            <a:lvl9pPr marL="3657600" indent="0" algn="ctr" rtl="0" eaLnBrk="1" latinLnBrk="0" hangingPunct="1">
              <a:spcBef>
                <a:spcPct val="20000"/>
              </a:spcBef>
              <a:buClr>
                <a:schemeClr val="tx1"/>
              </a:buClr>
              <a:buFont typeface="Wingdings 2"/>
              <a:buNone/>
              <a:defRPr kumimoji="0" sz="1400" kern="1200" baseline="0">
                <a:solidFill>
                  <a:schemeClr val="tx1"/>
                </a:solidFill>
                <a:latin typeface="+mn-lt"/>
                <a:ea typeface="+mn-ea"/>
                <a:cs typeface="+mn-cs"/>
              </a:defRPr>
            </a:lvl9pPr>
          </a:lstStyle>
          <a:p>
            <a:r>
              <a:rPr lang="en-IN" sz="3200" b="1" dirty="0" smtClean="0">
                <a:solidFill>
                  <a:schemeClr val="bg1"/>
                </a:solidFill>
              </a:rPr>
              <a:t>NATIONAL STRATEGIES </a:t>
            </a:r>
            <a:endParaRPr lang="en-IN" sz="3200" b="1" dirty="0">
              <a:solidFill>
                <a:schemeClr val="bg1"/>
              </a:solidFill>
            </a:endParaRPr>
          </a:p>
        </p:txBody>
      </p:sp>
    </p:spTree>
    <p:extLst>
      <p:ext uri="{BB962C8B-B14F-4D97-AF65-F5344CB8AC3E}">
        <p14:creationId xmlns:p14="http://schemas.microsoft.com/office/powerpoint/2010/main" val="40818915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0" name="Straight Connector 79"/>
          <p:cNvCxnSpPr>
            <a:stCxn id="39" idx="3"/>
          </p:cNvCxnSpPr>
          <p:nvPr/>
        </p:nvCxnSpPr>
        <p:spPr>
          <a:xfrm flipV="1">
            <a:off x="4805871" y="5181600"/>
            <a:ext cx="2814129" cy="3701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4495800" y="6018890"/>
            <a:ext cx="3581400" cy="9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905000" y="5562600"/>
            <a:ext cx="13716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4495800" y="5027612"/>
            <a:ext cx="32004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752600" y="3797526"/>
            <a:ext cx="62484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600200" y="2099354"/>
            <a:ext cx="6248400" cy="15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 2"/>
          <p:cNvGrpSpPr/>
          <p:nvPr/>
        </p:nvGrpSpPr>
        <p:grpSpPr>
          <a:xfrm>
            <a:off x="304800" y="1219201"/>
            <a:ext cx="2030015" cy="914400"/>
            <a:chOff x="916483" y="1984"/>
            <a:chExt cx="2030015" cy="1218009"/>
          </a:xfrm>
        </p:grpSpPr>
        <p:sp>
          <p:nvSpPr>
            <p:cNvPr id="4" name="Rectangle 3"/>
            <p:cNvSpPr/>
            <p:nvPr/>
          </p:nvSpPr>
          <p:spPr>
            <a:xfrm>
              <a:off x="916483" y="1984"/>
              <a:ext cx="2030015" cy="1218009"/>
            </a:xfrm>
            <a:prstGeom prst="rect">
              <a:avLst/>
            </a:prstGeom>
            <a:solidFill>
              <a:srgbClr val="00B0F0"/>
            </a:solidFill>
            <a:ln w="2857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US" b="1" dirty="0" smtClean="0">
                  <a:latin typeface="Arial" pitchFamily="34" charset="0"/>
                  <a:cs typeface="Arial" pitchFamily="34" charset="0"/>
                </a:rPr>
                <a:t/>
              </a:r>
              <a:br>
                <a:rPr lang="en-US" b="1" dirty="0" smtClean="0">
                  <a:latin typeface="Arial" pitchFamily="34" charset="0"/>
                  <a:cs typeface="Arial" pitchFamily="34" charset="0"/>
                </a:rPr>
              </a:br>
              <a:r>
                <a:rPr lang="en-US" b="1" dirty="0" smtClean="0">
                  <a:latin typeface="Arial" pitchFamily="34" charset="0"/>
                  <a:cs typeface="Arial" pitchFamily="34" charset="0"/>
                </a:rPr>
                <a:t>Households</a:t>
              </a:r>
              <a:endParaRPr lang="en-US" b="1" dirty="0">
                <a:latin typeface="Arial" pitchFamily="34" charset="0"/>
                <a:cs typeface="Arial" pitchFamily="34" charset="0"/>
              </a:endParaRPr>
            </a:p>
          </p:txBody>
        </p:sp>
        <p:sp>
          <p:nvSpPr>
            <p:cNvPr id="5" name="Rectangle 4"/>
            <p:cNvSpPr/>
            <p:nvPr/>
          </p:nvSpPr>
          <p:spPr>
            <a:xfrm>
              <a:off x="916483" y="1984"/>
              <a:ext cx="2030015" cy="1218009"/>
            </a:xfrm>
            <a:prstGeom prst="rect">
              <a:avLst/>
            </a:prstGeom>
            <a:ln w="28575">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endParaRPr lang="en-US" sz="5500" kern="1200"/>
            </a:p>
          </p:txBody>
        </p:sp>
      </p:grpSp>
      <p:grpSp>
        <p:nvGrpSpPr>
          <p:cNvPr id="3" name="Group 9"/>
          <p:cNvGrpSpPr/>
          <p:nvPr/>
        </p:nvGrpSpPr>
        <p:grpSpPr>
          <a:xfrm>
            <a:off x="304800" y="2100942"/>
            <a:ext cx="2030015" cy="990600"/>
            <a:chOff x="916483" y="1984"/>
            <a:chExt cx="2030015" cy="1218009"/>
          </a:xfrm>
        </p:grpSpPr>
        <p:sp>
          <p:nvSpPr>
            <p:cNvPr id="11" name="Rectangle 10"/>
            <p:cNvSpPr/>
            <p:nvPr/>
          </p:nvSpPr>
          <p:spPr>
            <a:xfrm>
              <a:off x="916483" y="1984"/>
              <a:ext cx="2030015" cy="1218009"/>
            </a:xfrm>
            <a:prstGeom prst="rect">
              <a:avLst/>
            </a:prstGeom>
            <a:solidFill>
              <a:schemeClr val="accent3">
                <a:lumMod val="60000"/>
                <a:lumOff val="40000"/>
              </a:schemeClr>
            </a:solidFill>
            <a:ln w="2857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US" b="1" dirty="0" smtClean="0">
                  <a:solidFill>
                    <a:srgbClr val="002060"/>
                  </a:solidFill>
                  <a:latin typeface="Arial" pitchFamily="34" charset="0"/>
                  <a:cs typeface="Arial" pitchFamily="34" charset="0"/>
                </a:rPr>
                <a:t>Institutions </a:t>
              </a:r>
              <a:br>
                <a:rPr lang="en-US" b="1" dirty="0" smtClean="0">
                  <a:solidFill>
                    <a:srgbClr val="002060"/>
                  </a:solidFill>
                  <a:latin typeface="Arial" pitchFamily="34" charset="0"/>
                  <a:cs typeface="Arial" pitchFamily="34" charset="0"/>
                </a:rPr>
              </a:br>
              <a:r>
                <a:rPr lang="en-US" b="1" dirty="0" smtClean="0">
                  <a:solidFill>
                    <a:srgbClr val="002060"/>
                  </a:solidFill>
                  <a:latin typeface="Arial" pitchFamily="34" charset="0"/>
                  <a:cs typeface="Arial" pitchFamily="34" charset="0"/>
                </a:rPr>
                <a:t>and establishments</a:t>
              </a:r>
              <a:endParaRPr lang="en-US" b="1" dirty="0">
                <a:solidFill>
                  <a:srgbClr val="002060"/>
                </a:solidFill>
                <a:latin typeface="Arial" pitchFamily="34" charset="0"/>
                <a:cs typeface="Arial" pitchFamily="34" charset="0"/>
              </a:endParaRPr>
            </a:p>
          </p:txBody>
        </p:sp>
        <p:sp>
          <p:nvSpPr>
            <p:cNvPr id="12" name="Rectangle 11"/>
            <p:cNvSpPr/>
            <p:nvPr/>
          </p:nvSpPr>
          <p:spPr>
            <a:xfrm>
              <a:off x="916483" y="1984"/>
              <a:ext cx="2030015" cy="1218009"/>
            </a:xfrm>
            <a:prstGeom prst="rect">
              <a:avLst/>
            </a:prstGeom>
            <a:ln w="28575"/>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endParaRPr lang="en-US" sz="5500" kern="1200"/>
            </a:p>
          </p:txBody>
        </p:sp>
      </p:grpSp>
      <p:grpSp>
        <p:nvGrpSpPr>
          <p:cNvPr id="7" name="Group 12"/>
          <p:cNvGrpSpPr/>
          <p:nvPr/>
        </p:nvGrpSpPr>
        <p:grpSpPr>
          <a:xfrm>
            <a:off x="304800" y="3352800"/>
            <a:ext cx="2030015" cy="914400"/>
            <a:chOff x="916483" y="1984"/>
            <a:chExt cx="2030015" cy="1218009"/>
          </a:xfrm>
        </p:grpSpPr>
        <p:sp>
          <p:nvSpPr>
            <p:cNvPr id="14" name="Rectangle 13"/>
            <p:cNvSpPr/>
            <p:nvPr/>
          </p:nvSpPr>
          <p:spPr>
            <a:xfrm>
              <a:off x="916483" y="1984"/>
              <a:ext cx="2030015" cy="1218009"/>
            </a:xfrm>
            <a:prstGeom prst="rect">
              <a:avLst/>
            </a:prstGeom>
            <a:solidFill>
              <a:srgbClr val="00B0F0"/>
            </a:solidFill>
            <a:ln w="2857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US" b="1" dirty="0" smtClean="0">
                  <a:latin typeface="Arial" pitchFamily="34" charset="0"/>
                  <a:cs typeface="Arial" pitchFamily="34" charset="0"/>
                </a:rPr>
                <a:t/>
              </a:r>
              <a:br>
                <a:rPr lang="en-US" b="1" dirty="0" smtClean="0">
                  <a:latin typeface="Arial" pitchFamily="34" charset="0"/>
                  <a:cs typeface="Arial" pitchFamily="34" charset="0"/>
                </a:rPr>
              </a:br>
              <a:r>
                <a:rPr lang="en-US" b="1" dirty="0" smtClean="0">
                  <a:latin typeface="Arial" pitchFamily="34" charset="0"/>
                  <a:cs typeface="Arial" pitchFamily="34" charset="0"/>
                </a:rPr>
                <a:t>Industries</a:t>
              </a:r>
              <a:endParaRPr lang="en-US" b="1" dirty="0">
                <a:latin typeface="Arial" pitchFamily="34" charset="0"/>
                <a:cs typeface="Arial" pitchFamily="34" charset="0"/>
              </a:endParaRPr>
            </a:p>
          </p:txBody>
        </p:sp>
        <p:sp>
          <p:nvSpPr>
            <p:cNvPr id="15" name="Rectangle 14"/>
            <p:cNvSpPr/>
            <p:nvPr/>
          </p:nvSpPr>
          <p:spPr>
            <a:xfrm>
              <a:off x="916483" y="1984"/>
              <a:ext cx="2030015" cy="1218009"/>
            </a:xfrm>
            <a:prstGeom prst="rect">
              <a:avLst/>
            </a:prstGeom>
            <a:ln w="28575">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endParaRPr lang="en-US" sz="5500" kern="1200"/>
            </a:p>
          </p:txBody>
        </p:sp>
      </p:grpSp>
      <p:grpSp>
        <p:nvGrpSpPr>
          <p:cNvPr id="8" name="Group 15"/>
          <p:cNvGrpSpPr/>
          <p:nvPr/>
        </p:nvGrpSpPr>
        <p:grpSpPr>
          <a:xfrm>
            <a:off x="304800" y="5105400"/>
            <a:ext cx="2030015" cy="914400"/>
            <a:chOff x="916483" y="1984"/>
            <a:chExt cx="2030015" cy="1218009"/>
          </a:xfrm>
        </p:grpSpPr>
        <p:sp>
          <p:nvSpPr>
            <p:cNvPr id="17" name="Rectangle 16"/>
            <p:cNvSpPr/>
            <p:nvPr/>
          </p:nvSpPr>
          <p:spPr>
            <a:xfrm>
              <a:off x="916483" y="1984"/>
              <a:ext cx="2030015" cy="1218009"/>
            </a:xfrm>
            <a:prstGeom prst="rect">
              <a:avLst/>
            </a:prstGeom>
            <a:solidFill>
              <a:srgbClr val="00B0F0"/>
            </a:solidFill>
            <a:ln w="2857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US" b="1" dirty="0" smtClean="0">
                  <a:latin typeface="Arial" pitchFamily="34" charset="0"/>
                  <a:cs typeface="Arial" pitchFamily="34" charset="0"/>
                </a:rPr>
                <a:t/>
              </a:r>
              <a:br>
                <a:rPr lang="en-US" b="1" dirty="0" smtClean="0">
                  <a:latin typeface="Arial" pitchFamily="34" charset="0"/>
                  <a:cs typeface="Arial" pitchFamily="34" charset="0"/>
                </a:rPr>
              </a:br>
              <a:r>
                <a:rPr lang="en-US" b="1" dirty="0" smtClean="0">
                  <a:latin typeface="Arial" pitchFamily="34" charset="0"/>
                  <a:cs typeface="Arial" pitchFamily="34" charset="0"/>
                </a:rPr>
                <a:t>Urban runoff</a:t>
              </a:r>
              <a:endParaRPr lang="en-US" b="1" dirty="0">
                <a:latin typeface="Arial" pitchFamily="34" charset="0"/>
                <a:cs typeface="Arial" pitchFamily="34" charset="0"/>
              </a:endParaRPr>
            </a:p>
          </p:txBody>
        </p:sp>
        <p:sp>
          <p:nvSpPr>
            <p:cNvPr id="18" name="Rectangle 17"/>
            <p:cNvSpPr/>
            <p:nvPr/>
          </p:nvSpPr>
          <p:spPr>
            <a:xfrm>
              <a:off x="916483" y="1984"/>
              <a:ext cx="2030015" cy="1218009"/>
            </a:xfrm>
            <a:prstGeom prst="rect">
              <a:avLst/>
            </a:prstGeom>
            <a:ln w="28575">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endParaRPr lang="en-US" sz="5500" kern="1200"/>
            </a:p>
          </p:txBody>
        </p:sp>
      </p:grpSp>
      <p:grpSp>
        <p:nvGrpSpPr>
          <p:cNvPr id="9" name="Group 18"/>
          <p:cNvGrpSpPr/>
          <p:nvPr/>
        </p:nvGrpSpPr>
        <p:grpSpPr>
          <a:xfrm>
            <a:off x="2770585" y="1219200"/>
            <a:ext cx="2030015" cy="914400"/>
            <a:chOff x="916483" y="1984"/>
            <a:chExt cx="2030015" cy="1218009"/>
          </a:xfrm>
          <a:solidFill>
            <a:schemeClr val="tx1">
              <a:lumMod val="85000"/>
              <a:lumOff val="15000"/>
            </a:schemeClr>
          </a:solidFill>
        </p:grpSpPr>
        <p:sp>
          <p:nvSpPr>
            <p:cNvPr id="21" name="Rectangle 20"/>
            <p:cNvSpPr/>
            <p:nvPr/>
          </p:nvSpPr>
          <p:spPr>
            <a:xfrm>
              <a:off x="916483" y="1984"/>
              <a:ext cx="2030015" cy="1218009"/>
            </a:xfrm>
            <a:prstGeom prst="rect">
              <a:avLst/>
            </a:prstGeom>
            <a:grpFill/>
            <a:ln w="28575">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endParaRPr lang="en-US" sz="5500" kern="1200"/>
            </a:p>
          </p:txBody>
        </p:sp>
        <p:sp>
          <p:nvSpPr>
            <p:cNvPr id="20" name="Rectangle 19"/>
            <p:cNvSpPr/>
            <p:nvPr/>
          </p:nvSpPr>
          <p:spPr>
            <a:xfrm>
              <a:off x="916483" y="1984"/>
              <a:ext cx="2030015" cy="1218009"/>
            </a:xfrm>
            <a:prstGeom prst="rect">
              <a:avLst/>
            </a:prstGeom>
            <a:grpFill/>
            <a:ln w="2857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US" b="1" dirty="0" smtClean="0">
                  <a:latin typeface="Arial" pitchFamily="34" charset="0"/>
                  <a:cs typeface="Arial" pitchFamily="34" charset="0"/>
                </a:rPr>
                <a:t>Black water</a:t>
              </a:r>
            </a:p>
            <a:p>
              <a:pPr algn="ctr"/>
              <a:r>
                <a:rPr lang="en-US" b="1" dirty="0" smtClean="0">
                  <a:latin typeface="Arial" pitchFamily="34" charset="0"/>
                  <a:cs typeface="Arial" pitchFamily="34" charset="0"/>
                </a:rPr>
                <a:t>(toilet)</a:t>
              </a:r>
              <a:endParaRPr lang="en-US" b="1" dirty="0">
                <a:latin typeface="Arial" pitchFamily="34" charset="0"/>
                <a:cs typeface="Arial" pitchFamily="34" charset="0"/>
              </a:endParaRPr>
            </a:p>
          </p:txBody>
        </p:sp>
      </p:grpSp>
      <p:grpSp>
        <p:nvGrpSpPr>
          <p:cNvPr id="10" name="Group 21"/>
          <p:cNvGrpSpPr/>
          <p:nvPr/>
        </p:nvGrpSpPr>
        <p:grpSpPr>
          <a:xfrm>
            <a:off x="2770585" y="2100941"/>
            <a:ext cx="2030015" cy="990600"/>
            <a:chOff x="916483" y="1984"/>
            <a:chExt cx="2030015" cy="1218009"/>
          </a:xfrm>
          <a:solidFill>
            <a:schemeClr val="bg1">
              <a:lumMod val="65000"/>
            </a:schemeClr>
          </a:solidFill>
        </p:grpSpPr>
        <p:sp>
          <p:nvSpPr>
            <p:cNvPr id="24" name="Rectangle 23"/>
            <p:cNvSpPr/>
            <p:nvPr/>
          </p:nvSpPr>
          <p:spPr>
            <a:xfrm>
              <a:off x="916483" y="1984"/>
              <a:ext cx="2030015" cy="1218009"/>
            </a:xfrm>
            <a:prstGeom prst="rect">
              <a:avLst/>
            </a:prstGeom>
            <a:grpFill/>
            <a:ln w="28575"/>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endParaRPr lang="en-US" sz="5500" kern="1200"/>
            </a:p>
          </p:txBody>
        </p:sp>
        <p:sp>
          <p:nvSpPr>
            <p:cNvPr id="23" name="Rectangle 22"/>
            <p:cNvSpPr/>
            <p:nvPr/>
          </p:nvSpPr>
          <p:spPr>
            <a:xfrm>
              <a:off x="916483" y="1984"/>
              <a:ext cx="2030015" cy="1218009"/>
            </a:xfrm>
            <a:prstGeom prst="rect">
              <a:avLst/>
            </a:prstGeom>
            <a:grpFill/>
            <a:ln w="2857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US" b="1" dirty="0" smtClean="0">
                  <a:solidFill>
                    <a:schemeClr val="bg1"/>
                  </a:solidFill>
                  <a:latin typeface="Arial" pitchFamily="34" charset="0"/>
                  <a:cs typeface="Arial" pitchFamily="34" charset="0"/>
                </a:rPr>
                <a:t>Grey water</a:t>
              </a:r>
              <a:br>
                <a:rPr lang="en-US" b="1" dirty="0" smtClean="0">
                  <a:solidFill>
                    <a:schemeClr val="bg1"/>
                  </a:solidFill>
                  <a:latin typeface="Arial" pitchFamily="34" charset="0"/>
                  <a:cs typeface="Arial" pitchFamily="34" charset="0"/>
                </a:rPr>
              </a:br>
              <a:r>
                <a:rPr lang="en-US" b="1" dirty="0" smtClean="0">
                  <a:solidFill>
                    <a:schemeClr val="bg1"/>
                  </a:solidFill>
                  <a:latin typeface="Arial" pitchFamily="34" charset="0"/>
                  <a:cs typeface="Arial" pitchFamily="34" charset="0"/>
                </a:rPr>
                <a:t>(kitchen, bathroom)</a:t>
              </a:r>
              <a:endParaRPr lang="en-US" b="1" dirty="0">
                <a:solidFill>
                  <a:schemeClr val="bg1"/>
                </a:solidFill>
                <a:latin typeface="Arial" pitchFamily="34" charset="0"/>
                <a:cs typeface="Arial" pitchFamily="34" charset="0"/>
              </a:endParaRPr>
            </a:p>
          </p:txBody>
        </p:sp>
      </p:grpSp>
      <p:grpSp>
        <p:nvGrpSpPr>
          <p:cNvPr id="13" name="Group 24"/>
          <p:cNvGrpSpPr/>
          <p:nvPr/>
        </p:nvGrpSpPr>
        <p:grpSpPr>
          <a:xfrm>
            <a:off x="5072744" y="1219200"/>
            <a:ext cx="2030015" cy="1371600"/>
            <a:chOff x="916483" y="1984"/>
            <a:chExt cx="2030015" cy="1218009"/>
          </a:xfrm>
          <a:solidFill>
            <a:schemeClr val="accent3">
              <a:lumMod val="50000"/>
            </a:schemeClr>
          </a:solidFill>
        </p:grpSpPr>
        <p:sp>
          <p:nvSpPr>
            <p:cNvPr id="27" name="Rectangle 26"/>
            <p:cNvSpPr/>
            <p:nvPr/>
          </p:nvSpPr>
          <p:spPr>
            <a:xfrm>
              <a:off x="916483" y="1984"/>
              <a:ext cx="2030015" cy="1218009"/>
            </a:xfrm>
            <a:prstGeom prst="rect">
              <a:avLst/>
            </a:prstGeom>
            <a:grpFill/>
            <a:ln w="28575">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endParaRPr lang="en-US" sz="5500" kern="1200"/>
            </a:p>
          </p:txBody>
        </p:sp>
        <p:sp>
          <p:nvSpPr>
            <p:cNvPr id="26" name="Rectangle 25"/>
            <p:cNvSpPr/>
            <p:nvPr/>
          </p:nvSpPr>
          <p:spPr>
            <a:xfrm>
              <a:off x="916483" y="1984"/>
              <a:ext cx="2030015" cy="1218009"/>
            </a:xfrm>
            <a:prstGeom prst="rect">
              <a:avLst/>
            </a:prstGeom>
            <a:grpFill/>
            <a:ln w="2857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US" b="1" dirty="0" smtClean="0">
                  <a:latin typeface="Arial" pitchFamily="34" charset="0"/>
                  <a:cs typeface="Arial" pitchFamily="34" charset="0"/>
                </a:rPr>
                <a:t/>
              </a:r>
              <a:br>
                <a:rPr lang="en-US" b="1" dirty="0" smtClean="0">
                  <a:latin typeface="Arial" pitchFamily="34" charset="0"/>
                  <a:cs typeface="Arial" pitchFamily="34" charset="0"/>
                </a:rPr>
              </a:br>
              <a:r>
                <a:rPr lang="en-US" b="1" dirty="0" smtClean="0">
                  <a:latin typeface="Arial" pitchFamily="34" charset="0"/>
                  <a:cs typeface="Arial" pitchFamily="34" charset="0"/>
                </a:rPr>
                <a:t>Municipal </a:t>
              </a:r>
              <a:br>
                <a:rPr lang="en-US" b="1" dirty="0" smtClean="0">
                  <a:latin typeface="Arial" pitchFamily="34" charset="0"/>
                  <a:cs typeface="Arial" pitchFamily="34" charset="0"/>
                </a:rPr>
              </a:br>
              <a:r>
                <a:rPr lang="en-US" b="1" dirty="0" smtClean="0">
                  <a:latin typeface="Arial" pitchFamily="34" charset="0"/>
                  <a:cs typeface="Arial" pitchFamily="34" charset="0"/>
                </a:rPr>
                <a:t>wastewater</a:t>
              </a:r>
              <a:endParaRPr lang="en-US" b="1" dirty="0">
                <a:latin typeface="Arial" pitchFamily="34" charset="0"/>
                <a:cs typeface="Arial" pitchFamily="34" charset="0"/>
              </a:endParaRPr>
            </a:p>
          </p:txBody>
        </p:sp>
      </p:grpSp>
      <p:grpSp>
        <p:nvGrpSpPr>
          <p:cNvPr id="16" name="Group 27"/>
          <p:cNvGrpSpPr/>
          <p:nvPr/>
        </p:nvGrpSpPr>
        <p:grpSpPr>
          <a:xfrm>
            <a:off x="7391400" y="1219200"/>
            <a:ext cx="1295400" cy="4114800"/>
            <a:chOff x="916483" y="1984"/>
            <a:chExt cx="2030015" cy="1218009"/>
          </a:xfrm>
          <a:solidFill>
            <a:schemeClr val="accent2">
              <a:lumMod val="75000"/>
            </a:schemeClr>
          </a:solidFill>
        </p:grpSpPr>
        <p:sp>
          <p:nvSpPr>
            <p:cNvPr id="30" name="Rectangle 29"/>
            <p:cNvSpPr/>
            <p:nvPr/>
          </p:nvSpPr>
          <p:spPr>
            <a:xfrm>
              <a:off x="916483" y="1984"/>
              <a:ext cx="2030015" cy="1218009"/>
            </a:xfrm>
            <a:prstGeom prst="rect">
              <a:avLst/>
            </a:prstGeom>
            <a:grpFill/>
            <a:ln w="28575">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endParaRPr lang="en-US" sz="5500" kern="1200"/>
            </a:p>
          </p:txBody>
        </p:sp>
        <p:sp>
          <p:nvSpPr>
            <p:cNvPr id="29" name="Rectangle 28"/>
            <p:cNvSpPr/>
            <p:nvPr/>
          </p:nvSpPr>
          <p:spPr>
            <a:xfrm>
              <a:off x="916483" y="1984"/>
              <a:ext cx="2030015" cy="1218009"/>
            </a:xfrm>
            <a:prstGeom prst="rect">
              <a:avLst/>
            </a:prstGeom>
            <a:grpFill/>
            <a:ln w="2857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endParaRPr lang="en-US" sz="1600" b="1" dirty="0" smtClean="0">
                <a:solidFill>
                  <a:srgbClr val="002060"/>
                </a:solidFill>
                <a:latin typeface="Arial" pitchFamily="34" charset="0"/>
                <a:cs typeface="Arial" pitchFamily="34" charset="0"/>
              </a:endParaRPr>
            </a:p>
            <a:p>
              <a:pPr algn="ctr"/>
              <a:endParaRPr lang="en-US" sz="1600" b="1" dirty="0" smtClean="0">
                <a:solidFill>
                  <a:srgbClr val="002060"/>
                </a:solidFill>
                <a:latin typeface="Arial" pitchFamily="34" charset="0"/>
                <a:cs typeface="Arial" pitchFamily="34" charset="0"/>
              </a:endParaRPr>
            </a:p>
            <a:p>
              <a:pPr algn="ctr"/>
              <a:endParaRPr lang="en-US" sz="1600" b="1" dirty="0" smtClean="0">
                <a:solidFill>
                  <a:srgbClr val="002060"/>
                </a:solidFill>
                <a:latin typeface="Arial" pitchFamily="34" charset="0"/>
                <a:cs typeface="Arial" pitchFamily="34" charset="0"/>
              </a:endParaRPr>
            </a:p>
            <a:p>
              <a:pPr algn="ctr"/>
              <a:endParaRPr lang="en-US" sz="1600" b="1" dirty="0" smtClean="0">
                <a:solidFill>
                  <a:srgbClr val="002060"/>
                </a:solidFill>
                <a:latin typeface="Arial" pitchFamily="34" charset="0"/>
                <a:cs typeface="Arial" pitchFamily="34" charset="0"/>
              </a:endParaRPr>
            </a:p>
            <a:p>
              <a:pPr algn="ctr"/>
              <a:endParaRPr lang="en-US" sz="1600" b="1" dirty="0" smtClean="0">
                <a:solidFill>
                  <a:srgbClr val="002060"/>
                </a:solidFill>
                <a:latin typeface="Arial" pitchFamily="34" charset="0"/>
                <a:cs typeface="Arial" pitchFamily="34" charset="0"/>
              </a:endParaRPr>
            </a:p>
            <a:p>
              <a:pPr algn="ctr"/>
              <a:endParaRPr lang="en-US" sz="1600" b="1" dirty="0" smtClean="0">
                <a:solidFill>
                  <a:srgbClr val="002060"/>
                </a:solidFill>
                <a:latin typeface="Arial" pitchFamily="34" charset="0"/>
                <a:cs typeface="Arial" pitchFamily="34" charset="0"/>
              </a:endParaRPr>
            </a:p>
            <a:p>
              <a:pPr algn="ctr"/>
              <a:endParaRPr lang="en-US" sz="1600" b="1" dirty="0" smtClean="0">
                <a:solidFill>
                  <a:srgbClr val="002060"/>
                </a:solidFill>
                <a:latin typeface="Arial" pitchFamily="34" charset="0"/>
                <a:cs typeface="Arial" pitchFamily="34" charset="0"/>
              </a:endParaRPr>
            </a:p>
            <a:p>
              <a:pPr algn="ctr"/>
              <a:r>
                <a:rPr lang="en-US" sz="1600" b="1" dirty="0" smtClean="0">
                  <a:solidFill>
                    <a:schemeClr val="bg1"/>
                  </a:solidFill>
                  <a:latin typeface="Arial" pitchFamily="34" charset="0"/>
                  <a:cs typeface="Arial" pitchFamily="34" charset="0"/>
                </a:rPr>
                <a:t>Urban wastewater</a:t>
              </a:r>
              <a:endParaRPr lang="en-US" sz="1600" b="1" dirty="0">
                <a:solidFill>
                  <a:schemeClr val="bg1"/>
                </a:solidFill>
                <a:latin typeface="Arial" pitchFamily="34" charset="0"/>
                <a:cs typeface="Arial" pitchFamily="34" charset="0"/>
              </a:endParaRPr>
            </a:p>
          </p:txBody>
        </p:sp>
      </p:grpSp>
      <p:grpSp>
        <p:nvGrpSpPr>
          <p:cNvPr id="19" name="Group 33"/>
          <p:cNvGrpSpPr/>
          <p:nvPr/>
        </p:nvGrpSpPr>
        <p:grpSpPr>
          <a:xfrm>
            <a:off x="2775858" y="4419600"/>
            <a:ext cx="2030015" cy="914400"/>
            <a:chOff x="916483" y="1984"/>
            <a:chExt cx="2030015" cy="1218009"/>
          </a:xfrm>
          <a:solidFill>
            <a:srgbClr val="92D050"/>
          </a:solidFill>
        </p:grpSpPr>
        <p:sp>
          <p:nvSpPr>
            <p:cNvPr id="36" name="Rectangle 35"/>
            <p:cNvSpPr/>
            <p:nvPr/>
          </p:nvSpPr>
          <p:spPr>
            <a:xfrm>
              <a:off x="916483" y="1984"/>
              <a:ext cx="2030015" cy="1218009"/>
            </a:xfrm>
            <a:prstGeom prst="rect">
              <a:avLst/>
            </a:prstGeom>
            <a:grpFill/>
            <a:ln w="28575">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endParaRPr lang="en-US" sz="5500" kern="1200"/>
            </a:p>
          </p:txBody>
        </p:sp>
        <p:sp>
          <p:nvSpPr>
            <p:cNvPr id="35" name="Rectangle 34"/>
            <p:cNvSpPr/>
            <p:nvPr/>
          </p:nvSpPr>
          <p:spPr>
            <a:xfrm>
              <a:off x="916483" y="1984"/>
              <a:ext cx="2030015" cy="1218009"/>
            </a:xfrm>
            <a:prstGeom prst="rect">
              <a:avLst/>
            </a:prstGeom>
            <a:grpFill/>
            <a:ln w="2857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US" sz="900" b="1" dirty="0" smtClean="0">
                  <a:solidFill>
                    <a:srgbClr val="002060"/>
                  </a:solidFill>
                  <a:latin typeface="Arial" pitchFamily="34" charset="0"/>
                  <a:cs typeface="Arial" pitchFamily="34" charset="0"/>
                </a:rPr>
                <a:t/>
              </a:r>
              <a:br>
                <a:rPr lang="en-US" sz="900" b="1" dirty="0" smtClean="0">
                  <a:solidFill>
                    <a:srgbClr val="002060"/>
                  </a:solidFill>
                  <a:latin typeface="Arial" pitchFamily="34" charset="0"/>
                  <a:cs typeface="Arial" pitchFamily="34" charset="0"/>
                </a:rPr>
              </a:br>
              <a:r>
                <a:rPr lang="en-US" b="1" dirty="0" smtClean="0">
                  <a:solidFill>
                    <a:srgbClr val="002060"/>
                  </a:solidFill>
                  <a:latin typeface="Arial" pitchFamily="34" charset="0"/>
                  <a:cs typeface="Arial" pitchFamily="34" charset="0"/>
                </a:rPr>
                <a:t>Natural drainage channels</a:t>
              </a:r>
              <a:endParaRPr lang="en-US" b="1" dirty="0">
                <a:solidFill>
                  <a:srgbClr val="002060"/>
                </a:solidFill>
                <a:latin typeface="Arial" pitchFamily="34" charset="0"/>
                <a:cs typeface="Arial" pitchFamily="34" charset="0"/>
              </a:endParaRPr>
            </a:p>
          </p:txBody>
        </p:sp>
      </p:grpSp>
      <p:grpSp>
        <p:nvGrpSpPr>
          <p:cNvPr id="22" name="Group 36"/>
          <p:cNvGrpSpPr/>
          <p:nvPr/>
        </p:nvGrpSpPr>
        <p:grpSpPr>
          <a:xfrm>
            <a:off x="2775856" y="5323114"/>
            <a:ext cx="2030015" cy="457200"/>
            <a:chOff x="916483" y="1984"/>
            <a:chExt cx="2030015" cy="1218009"/>
          </a:xfrm>
          <a:solidFill>
            <a:schemeClr val="tx2">
              <a:lumMod val="75000"/>
            </a:schemeClr>
          </a:solidFill>
        </p:grpSpPr>
        <p:sp>
          <p:nvSpPr>
            <p:cNvPr id="39" name="Rectangle 38"/>
            <p:cNvSpPr/>
            <p:nvPr/>
          </p:nvSpPr>
          <p:spPr>
            <a:xfrm>
              <a:off x="916483" y="1984"/>
              <a:ext cx="2030015" cy="1218009"/>
            </a:xfrm>
            <a:prstGeom prst="rect">
              <a:avLst/>
            </a:prstGeom>
            <a:grpFill/>
            <a:ln w="28575">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endParaRPr lang="en-US" sz="5500" kern="1200"/>
            </a:p>
          </p:txBody>
        </p:sp>
        <p:sp>
          <p:nvSpPr>
            <p:cNvPr id="38" name="Rectangle 37"/>
            <p:cNvSpPr/>
            <p:nvPr/>
          </p:nvSpPr>
          <p:spPr>
            <a:xfrm>
              <a:off x="916483" y="1984"/>
              <a:ext cx="2030015" cy="1218009"/>
            </a:xfrm>
            <a:prstGeom prst="rect">
              <a:avLst/>
            </a:prstGeom>
            <a:grpFill/>
            <a:ln w="2857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US" b="1" dirty="0" smtClean="0">
                  <a:latin typeface="Arial" pitchFamily="34" charset="0"/>
                  <a:cs typeface="Arial" pitchFamily="34" charset="0"/>
                </a:rPr>
                <a:t>Combined sewer</a:t>
              </a:r>
              <a:endParaRPr lang="en-US" b="1" dirty="0">
                <a:latin typeface="Arial" pitchFamily="34" charset="0"/>
                <a:cs typeface="Arial" pitchFamily="34" charset="0"/>
              </a:endParaRPr>
            </a:p>
          </p:txBody>
        </p:sp>
      </p:grpSp>
      <p:grpSp>
        <p:nvGrpSpPr>
          <p:cNvPr id="25" name="Group 39"/>
          <p:cNvGrpSpPr/>
          <p:nvPr/>
        </p:nvGrpSpPr>
        <p:grpSpPr>
          <a:xfrm>
            <a:off x="2775858" y="5791200"/>
            <a:ext cx="2030015" cy="457200"/>
            <a:chOff x="916483" y="1984"/>
            <a:chExt cx="2030015" cy="1218009"/>
          </a:xfrm>
          <a:solidFill>
            <a:schemeClr val="accent3">
              <a:lumMod val="75000"/>
            </a:schemeClr>
          </a:solidFill>
        </p:grpSpPr>
        <p:sp>
          <p:nvSpPr>
            <p:cNvPr id="42" name="Rectangle 41"/>
            <p:cNvSpPr/>
            <p:nvPr/>
          </p:nvSpPr>
          <p:spPr>
            <a:xfrm>
              <a:off x="916483" y="1984"/>
              <a:ext cx="2030015" cy="1218009"/>
            </a:xfrm>
            <a:prstGeom prst="rect">
              <a:avLst/>
            </a:prstGeom>
            <a:grpFill/>
            <a:ln w="28575">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endParaRPr lang="en-US" sz="5500" kern="1200"/>
            </a:p>
          </p:txBody>
        </p:sp>
        <p:sp>
          <p:nvSpPr>
            <p:cNvPr id="41" name="Rectangle 40"/>
            <p:cNvSpPr/>
            <p:nvPr/>
          </p:nvSpPr>
          <p:spPr>
            <a:xfrm>
              <a:off x="916483" y="1984"/>
              <a:ext cx="2030015" cy="1218009"/>
            </a:xfrm>
            <a:prstGeom prst="rect">
              <a:avLst/>
            </a:prstGeom>
            <a:grpFill/>
            <a:ln w="2857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US" b="1" dirty="0" smtClean="0">
                  <a:solidFill>
                    <a:srgbClr val="002060"/>
                  </a:solidFill>
                  <a:latin typeface="Arial" pitchFamily="34" charset="0"/>
                  <a:cs typeface="Arial" pitchFamily="34" charset="0"/>
                </a:rPr>
                <a:t>Separate sewer</a:t>
              </a:r>
              <a:endParaRPr lang="en-US" b="1" dirty="0">
                <a:solidFill>
                  <a:srgbClr val="002060"/>
                </a:solidFill>
                <a:latin typeface="Arial" pitchFamily="34" charset="0"/>
                <a:cs typeface="Arial" pitchFamily="34" charset="0"/>
              </a:endParaRPr>
            </a:p>
          </p:txBody>
        </p:sp>
      </p:grpSp>
      <p:grpSp>
        <p:nvGrpSpPr>
          <p:cNvPr id="28" name="Group 42"/>
          <p:cNvGrpSpPr/>
          <p:nvPr/>
        </p:nvGrpSpPr>
        <p:grpSpPr>
          <a:xfrm>
            <a:off x="7391400" y="5486400"/>
            <a:ext cx="1344215" cy="914400"/>
            <a:chOff x="916483" y="1984"/>
            <a:chExt cx="2030015" cy="1218009"/>
          </a:xfrm>
          <a:solidFill>
            <a:schemeClr val="accent1">
              <a:lumMod val="60000"/>
              <a:lumOff val="40000"/>
            </a:schemeClr>
          </a:solidFill>
        </p:grpSpPr>
        <p:sp>
          <p:nvSpPr>
            <p:cNvPr id="45" name="Rectangle 44"/>
            <p:cNvSpPr/>
            <p:nvPr/>
          </p:nvSpPr>
          <p:spPr>
            <a:xfrm>
              <a:off x="916483" y="1984"/>
              <a:ext cx="2030015" cy="1218009"/>
            </a:xfrm>
            <a:prstGeom prst="rect">
              <a:avLst/>
            </a:prstGeom>
            <a:grpFill/>
            <a:ln w="28575">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endParaRPr lang="en-US" sz="5500" kern="1200"/>
            </a:p>
          </p:txBody>
        </p:sp>
        <p:sp>
          <p:nvSpPr>
            <p:cNvPr id="44" name="Rectangle 43"/>
            <p:cNvSpPr/>
            <p:nvPr/>
          </p:nvSpPr>
          <p:spPr>
            <a:xfrm>
              <a:off x="916483" y="1984"/>
              <a:ext cx="2030015" cy="1218009"/>
            </a:xfrm>
            <a:prstGeom prst="rect">
              <a:avLst/>
            </a:prstGeom>
            <a:grpFill/>
            <a:ln w="2857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US" sz="1600" b="1" dirty="0" smtClean="0">
                  <a:solidFill>
                    <a:srgbClr val="002060"/>
                  </a:solidFill>
                  <a:latin typeface="Arial" pitchFamily="34" charset="0"/>
                  <a:cs typeface="Arial" pitchFamily="34" charset="0"/>
                </a:rPr>
                <a:t>Storm water drainage</a:t>
              </a:r>
              <a:endParaRPr lang="en-US" sz="1600" b="1" dirty="0">
                <a:solidFill>
                  <a:srgbClr val="002060"/>
                </a:solidFill>
                <a:latin typeface="Arial" pitchFamily="34" charset="0"/>
                <a:cs typeface="Arial" pitchFamily="34" charset="0"/>
              </a:endParaRPr>
            </a:p>
          </p:txBody>
        </p:sp>
      </p:grpSp>
      <p:grpSp>
        <p:nvGrpSpPr>
          <p:cNvPr id="31" name="Group 45"/>
          <p:cNvGrpSpPr/>
          <p:nvPr/>
        </p:nvGrpSpPr>
        <p:grpSpPr>
          <a:xfrm>
            <a:off x="2770585" y="3418116"/>
            <a:ext cx="2030015" cy="381000"/>
            <a:chOff x="916483" y="1984"/>
            <a:chExt cx="2030015" cy="1218009"/>
          </a:xfrm>
          <a:solidFill>
            <a:srgbClr val="FF9933"/>
          </a:solidFill>
        </p:grpSpPr>
        <p:sp>
          <p:nvSpPr>
            <p:cNvPr id="48" name="Rectangle 47"/>
            <p:cNvSpPr/>
            <p:nvPr/>
          </p:nvSpPr>
          <p:spPr>
            <a:xfrm>
              <a:off x="916483" y="1984"/>
              <a:ext cx="2030015" cy="1218009"/>
            </a:xfrm>
            <a:prstGeom prst="rect">
              <a:avLst/>
            </a:prstGeom>
            <a:grpFill/>
            <a:ln w="28575">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endParaRPr lang="en-US" sz="5500" kern="1200"/>
            </a:p>
          </p:txBody>
        </p:sp>
        <p:sp>
          <p:nvSpPr>
            <p:cNvPr id="47" name="Rectangle 46"/>
            <p:cNvSpPr/>
            <p:nvPr/>
          </p:nvSpPr>
          <p:spPr>
            <a:xfrm>
              <a:off x="916483" y="1984"/>
              <a:ext cx="2030015" cy="1218009"/>
            </a:xfrm>
            <a:prstGeom prst="rect">
              <a:avLst/>
            </a:prstGeom>
            <a:grpFill/>
            <a:ln w="2857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US" b="1" dirty="0" smtClean="0">
                  <a:solidFill>
                    <a:srgbClr val="002060"/>
                  </a:solidFill>
                  <a:latin typeface="Arial" pitchFamily="34" charset="0"/>
                  <a:cs typeface="Arial" pitchFamily="34" charset="0"/>
                </a:rPr>
                <a:t>Pre-treated</a:t>
              </a:r>
            </a:p>
          </p:txBody>
        </p:sp>
      </p:grpSp>
      <p:grpSp>
        <p:nvGrpSpPr>
          <p:cNvPr id="32" name="Group 51"/>
          <p:cNvGrpSpPr/>
          <p:nvPr/>
        </p:nvGrpSpPr>
        <p:grpSpPr>
          <a:xfrm>
            <a:off x="2775858" y="3799116"/>
            <a:ext cx="2030015" cy="381000"/>
            <a:chOff x="916483" y="1984"/>
            <a:chExt cx="2030015" cy="1218009"/>
          </a:xfrm>
          <a:solidFill>
            <a:srgbClr val="CC6600"/>
          </a:solidFill>
        </p:grpSpPr>
        <p:sp>
          <p:nvSpPr>
            <p:cNvPr id="54" name="Rectangle 53"/>
            <p:cNvSpPr/>
            <p:nvPr/>
          </p:nvSpPr>
          <p:spPr>
            <a:xfrm>
              <a:off x="916483" y="1984"/>
              <a:ext cx="2030015" cy="1218009"/>
            </a:xfrm>
            <a:prstGeom prst="rect">
              <a:avLst/>
            </a:prstGeom>
            <a:grpFill/>
            <a:ln w="28575">
              <a:solidFill>
                <a:schemeClr val="tx1"/>
              </a:solidFill>
            </a:ln>
          </p:spPr>
          <p:style>
            <a:lnRef idx="0">
              <a:scrgbClr r="0" g="0" b="0"/>
            </a:lnRef>
            <a:fillRef idx="0">
              <a:scrgbClr r="0" g="0" b="0"/>
            </a:fillRef>
            <a:effectRef idx="0">
              <a:scrgbClr r="0" g="0" b="0"/>
            </a:effectRef>
            <a:fontRef idx="minor">
              <a:schemeClr val="lt1"/>
            </a:fontRef>
          </p:style>
          <p:txBody>
            <a:bodyPr spcFirstLastPara="0" vert="horz" wrap="square" lIns="209550" tIns="209550" rIns="209550" bIns="209550" numCol="1" spcCol="1270" anchor="ctr" anchorCtr="0">
              <a:noAutofit/>
            </a:bodyPr>
            <a:lstStyle/>
            <a:p>
              <a:pPr lvl="0" algn="ctr" defTabSz="2444750">
                <a:lnSpc>
                  <a:spcPct val="90000"/>
                </a:lnSpc>
                <a:spcBef>
                  <a:spcPct val="0"/>
                </a:spcBef>
                <a:spcAft>
                  <a:spcPct val="35000"/>
                </a:spcAft>
              </a:pPr>
              <a:endParaRPr lang="en-US" sz="5500" kern="1200"/>
            </a:p>
          </p:txBody>
        </p:sp>
        <p:sp>
          <p:nvSpPr>
            <p:cNvPr id="53" name="Rectangle 52"/>
            <p:cNvSpPr/>
            <p:nvPr/>
          </p:nvSpPr>
          <p:spPr>
            <a:xfrm>
              <a:off x="916483" y="1984"/>
              <a:ext cx="2030015" cy="1218009"/>
            </a:xfrm>
            <a:prstGeom prst="rect">
              <a:avLst/>
            </a:prstGeom>
            <a:grpFill/>
            <a:ln w="28575">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US" b="1" dirty="0" smtClean="0">
                  <a:latin typeface="Arial" pitchFamily="34" charset="0"/>
                  <a:cs typeface="Arial" pitchFamily="34" charset="0"/>
                </a:rPr>
                <a:t>Untreated</a:t>
              </a:r>
              <a:endParaRPr lang="en-US" b="1" dirty="0">
                <a:latin typeface="Arial" pitchFamily="34" charset="0"/>
                <a:cs typeface="Arial" pitchFamily="34" charset="0"/>
              </a:endParaRPr>
            </a:p>
          </p:txBody>
        </p:sp>
      </p:grpSp>
      <p:sp>
        <p:nvSpPr>
          <p:cNvPr id="51" name="Title 1"/>
          <p:cNvSpPr txBox="1">
            <a:spLocks/>
          </p:cNvSpPr>
          <p:nvPr/>
        </p:nvSpPr>
        <p:spPr>
          <a:xfrm>
            <a:off x="381000" y="152400"/>
            <a:ext cx="8229600" cy="944562"/>
          </a:xfrm>
          <a:prstGeom prst="rect">
            <a:avLst/>
          </a:prstGeom>
        </p:spPr>
        <p:txBody>
          <a:bodyPr>
            <a:normAutofit/>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r>
              <a:rPr lang="en-IN" sz="3600" dirty="0" smtClean="0">
                <a:solidFill>
                  <a:srgbClr val="009900"/>
                </a:solidFill>
                <a:effectLst/>
                <a:latin typeface="Arial" pitchFamily="34" charset="0"/>
                <a:cs typeface="Arial" pitchFamily="34" charset="0"/>
              </a:rPr>
              <a:t>Urban wastewater generation</a:t>
            </a:r>
            <a:endParaRPr lang="en-IN" sz="3600" dirty="0">
              <a:solidFill>
                <a:srgbClr val="009900"/>
              </a:solidFill>
              <a:effectLst/>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IN" sz="3600" dirty="0" smtClean="0">
                <a:solidFill>
                  <a:srgbClr val="009900"/>
                </a:solidFill>
                <a:effectLst/>
                <a:latin typeface="Arial" pitchFamily="34" charset="0"/>
                <a:cs typeface="Arial" pitchFamily="34" charset="0"/>
              </a:rPr>
              <a:t>Grey water</a:t>
            </a:r>
            <a:endParaRPr lang="en-IN" sz="3600" dirty="0">
              <a:solidFill>
                <a:srgbClr val="009900"/>
              </a:solidFill>
              <a:effectLst/>
              <a:latin typeface="Arial" pitchFamily="34" charset="0"/>
              <a:cs typeface="Arial" pitchFamily="34" charset="0"/>
            </a:endParaRPr>
          </a:p>
        </p:txBody>
      </p:sp>
      <p:sp>
        <p:nvSpPr>
          <p:cNvPr id="3" name="Content Placeholder 2"/>
          <p:cNvSpPr>
            <a:spLocks noGrp="1"/>
          </p:cNvSpPr>
          <p:nvPr>
            <p:ph idx="1"/>
          </p:nvPr>
        </p:nvSpPr>
        <p:spPr>
          <a:xfrm>
            <a:off x="457200" y="1371600"/>
            <a:ext cx="8229600" cy="4784725"/>
          </a:xfrm>
        </p:spPr>
        <p:txBody>
          <a:bodyPr>
            <a:noAutofit/>
          </a:bodyPr>
          <a:lstStyle/>
          <a:p>
            <a:r>
              <a:rPr lang="en-IN" sz="2400" dirty="0" smtClean="0">
                <a:latin typeface="Arial" pitchFamily="34" charset="0"/>
                <a:cs typeface="Arial" pitchFamily="34" charset="0"/>
              </a:rPr>
              <a:t>Grey </a:t>
            </a:r>
            <a:r>
              <a:rPr lang="en-IN" sz="2400" dirty="0">
                <a:latin typeface="Arial" pitchFamily="34" charset="0"/>
                <a:cs typeface="Arial" pitchFamily="34" charset="0"/>
              </a:rPr>
              <a:t>water is all of the wastewater that drains out of </a:t>
            </a:r>
            <a:r>
              <a:rPr lang="en-IN" sz="2400" dirty="0" smtClean="0">
                <a:latin typeface="Arial" pitchFamily="34" charset="0"/>
                <a:cs typeface="Arial" pitchFamily="34" charset="0"/>
              </a:rPr>
              <a:t>washing </a:t>
            </a:r>
            <a:r>
              <a:rPr lang="en-IN" sz="2400" dirty="0">
                <a:latin typeface="Arial" pitchFamily="34" charset="0"/>
                <a:cs typeface="Arial" pitchFamily="34" charset="0"/>
              </a:rPr>
              <a:t>machine, sinks and bathtub or </a:t>
            </a:r>
            <a:r>
              <a:rPr lang="en-IN" sz="2400" dirty="0" smtClean="0">
                <a:latin typeface="Arial" pitchFamily="34" charset="0"/>
                <a:cs typeface="Arial" pitchFamily="34" charset="0"/>
              </a:rPr>
              <a:t>shower;  everything coming out of households except the toilet water.</a:t>
            </a:r>
          </a:p>
          <a:p>
            <a:r>
              <a:rPr lang="en-IN" sz="2400" dirty="0" smtClean="0">
                <a:latin typeface="Arial" pitchFamily="34" charset="0"/>
                <a:cs typeface="Arial" pitchFamily="34" charset="0"/>
              </a:rPr>
              <a:t>Separating grey water from black water and tapping its reuse potential could be an ideal strategy for urban wastewater management</a:t>
            </a:r>
          </a:p>
          <a:p>
            <a:r>
              <a:rPr lang="en-IN" sz="2400" dirty="0" smtClean="0">
                <a:latin typeface="Arial" pitchFamily="34" charset="0"/>
                <a:cs typeface="Arial" pitchFamily="34" charset="0"/>
              </a:rPr>
              <a:t>Grey water availability</a:t>
            </a:r>
          </a:p>
          <a:p>
            <a:r>
              <a:rPr lang="en-IN" sz="2400" dirty="0" smtClean="0">
                <a:latin typeface="Arial" pitchFamily="34" charset="0"/>
                <a:cs typeface="Arial" pitchFamily="34" charset="0"/>
              </a:rPr>
              <a:t>Land area suitable for irrigation garden plants</a:t>
            </a:r>
          </a:p>
          <a:p>
            <a:r>
              <a:rPr lang="en-IN" sz="2400" dirty="0" smtClean="0">
                <a:latin typeface="Arial" pitchFamily="34" charset="0"/>
                <a:cs typeface="Arial" pitchFamily="34" charset="0"/>
              </a:rPr>
              <a:t>Identification of right kind of plants etc.</a:t>
            </a:r>
          </a:p>
          <a:p>
            <a:r>
              <a:rPr lang="en-IN" sz="2400" dirty="0" smtClean="0">
                <a:latin typeface="Arial" pitchFamily="34" charset="0"/>
                <a:cs typeface="Arial" pitchFamily="34" charset="0"/>
              </a:rPr>
              <a:t>Regulations: municipal bye-laws </a:t>
            </a:r>
          </a:p>
          <a:p>
            <a:endParaRPr lang="en-IN" sz="2400" dirty="0">
              <a:latin typeface="Arial" pitchFamily="34" charset="0"/>
              <a:cs typeface="Arial" pitchFamily="34" charset="0"/>
            </a:endParaRPr>
          </a:p>
        </p:txBody>
      </p:sp>
    </p:spTree>
    <p:extLst>
      <p:ext uri="{BB962C8B-B14F-4D97-AF65-F5344CB8AC3E}">
        <p14:creationId xmlns:p14="http://schemas.microsoft.com/office/powerpoint/2010/main" val="3946670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Autofit/>
          </a:bodyPr>
          <a:lstStyle/>
          <a:p>
            <a:r>
              <a:rPr lang="en-IN" sz="3600" b="1" dirty="0">
                <a:solidFill>
                  <a:srgbClr val="009900"/>
                </a:solidFill>
                <a:effectLst/>
                <a:latin typeface="Arial" pitchFamily="34" charset="0"/>
                <a:cs typeface="Arial" pitchFamily="34" charset="0"/>
              </a:rPr>
              <a:t>Agriculture wastewater</a:t>
            </a:r>
            <a:r>
              <a:rPr lang="en-IN" sz="3600" dirty="0">
                <a:solidFill>
                  <a:srgbClr val="009900"/>
                </a:solidFill>
                <a:effectLst/>
                <a:latin typeface="Arial" pitchFamily="34" charset="0"/>
                <a:cs typeface="Arial" pitchFamily="34" charset="0"/>
              </a:rPr>
              <a:t/>
            </a:r>
            <a:br>
              <a:rPr lang="en-IN" sz="3600" dirty="0">
                <a:solidFill>
                  <a:srgbClr val="009900"/>
                </a:solidFill>
                <a:effectLst/>
                <a:latin typeface="Arial" pitchFamily="34" charset="0"/>
                <a:cs typeface="Arial" pitchFamily="34" charset="0"/>
              </a:rPr>
            </a:br>
            <a:endParaRPr lang="en-IN" sz="3600" dirty="0">
              <a:solidFill>
                <a:srgbClr val="009900"/>
              </a:solidFill>
              <a:effectLst/>
              <a:latin typeface="Arial" pitchFamily="34" charset="0"/>
              <a:cs typeface="Arial" pitchFamily="34" charset="0"/>
            </a:endParaRPr>
          </a:p>
        </p:txBody>
      </p:sp>
      <p:sp>
        <p:nvSpPr>
          <p:cNvPr id="3" name="Content Placeholder 2"/>
          <p:cNvSpPr>
            <a:spLocks noGrp="1"/>
          </p:cNvSpPr>
          <p:nvPr>
            <p:ph idx="1"/>
          </p:nvPr>
        </p:nvSpPr>
        <p:spPr>
          <a:xfrm>
            <a:off x="457200" y="1371600"/>
            <a:ext cx="8229600" cy="4708525"/>
          </a:xfrm>
        </p:spPr>
        <p:txBody>
          <a:bodyPr/>
          <a:lstStyle/>
          <a:p>
            <a:pPr>
              <a:lnSpc>
                <a:spcPts val="3600"/>
              </a:lnSpc>
            </a:pPr>
            <a:r>
              <a:rPr lang="en-IN" sz="2400" b="1" dirty="0" smtClean="0">
                <a:latin typeface="Arial" pitchFamily="34" charset="0"/>
                <a:cs typeface="Arial" pitchFamily="34" charset="0"/>
              </a:rPr>
              <a:t>Non-point </a:t>
            </a:r>
            <a:r>
              <a:rPr lang="en-IN" sz="2400" b="1" dirty="0">
                <a:latin typeface="Arial" pitchFamily="34" charset="0"/>
                <a:cs typeface="Arial" pitchFamily="34" charset="0"/>
              </a:rPr>
              <a:t>Source Pollution</a:t>
            </a:r>
            <a:r>
              <a:rPr lang="en-IN" sz="2400" dirty="0">
                <a:latin typeface="Arial" pitchFamily="34" charset="0"/>
                <a:cs typeface="Arial" pitchFamily="34" charset="0"/>
              </a:rPr>
              <a:t>: Sediment, Pesticide, Nutrient run-off</a:t>
            </a:r>
          </a:p>
          <a:p>
            <a:pPr>
              <a:lnSpc>
                <a:spcPts val="3600"/>
              </a:lnSpc>
            </a:pPr>
            <a:r>
              <a:rPr lang="en-IN" sz="2400" b="1" dirty="0" smtClean="0">
                <a:latin typeface="Arial" pitchFamily="34" charset="0"/>
                <a:cs typeface="Arial" pitchFamily="34" charset="0"/>
              </a:rPr>
              <a:t>Point Source </a:t>
            </a:r>
            <a:r>
              <a:rPr lang="en-IN" sz="2400" b="1" dirty="0">
                <a:latin typeface="Arial" pitchFamily="34" charset="0"/>
                <a:cs typeface="Arial" pitchFamily="34" charset="0"/>
              </a:rPr>
              <a:t>Pollution</a:t>
            </a:r>
            <a:r>
              <a:rPr lang="en-IN" sz="2400" dirty="0">
                <a:latin typeface="Arial" pitchFamily="34" charset="0"/>
                <a:cs typeface="Arial" pitchFamily="34" charset="0"/>
              </a:rPr>
              <a:t>: Animal waste, piggery waste, silage liquor, daily farming waste, slaughtering waste, vegetable </a:t>
            </a:r>
            <a:r>
              <a:rPr lang="en-IN" sz="2400" dirty="0" smtClean="0">
                <a:latin typeface="Arial" pitchFamily="34" charset="0"/>
                <a:cs typeface="Arial" pitchFamily="34" charset="0"/>
              </a:rPr>
              <a:t>washing</a:t>
            </a:r>
          </a:p>
          <a:p>
            <a:pPr marL="136525" indent="0" algn="ctr">
              <a:lnSpc>
                <a:spcPts val="3600"/>
              </a:lnSpc>
              <a:buNone/>
            </a:pPr>
            <a:r>
              <a:rPr lang="en-IN" sz="2400" dirty="0" smtClean="0">
                <a:latin typeface="Arial" pitchFamily="34" charset="0"/>
                <a:cs typeface="Arial" pitchFamily="34" charset="0"/>
              </a:rPr>
              <a:t>AND</a:t>
            </a:r>
          </a:p>
          <a:p>
            <a:pPr marL="136525" indent="0" algn="ctr">
              <a:lnSpc>
                <a:spcPts val="3600"/>
              </a:lnSpc>
              <a:buNone/>
            </a:pPr>
            <a:endParaRPr lang="en-US" sz="2400" dirty="0">
              <a:latin typeface="Arial" pitchFamily="34" charset="0"/>
              <a:cs typeface="Arial" pitchFamily="34" charset="0"/>
            </a:endParaRPr>
          </a:p>
          <a:p>
            <a:pPr marL="136525" indent="0" algn="ctr">
              <a:lnSpc>
                <a:spcPts val="3600"/>
              </a:lnSpc>
              <a:buNone/>
            </a:pPr>
            <a:endParaRPr lang="en-IN" sz="2400" dirty="0" smtClean="0">
              <a:latin typeface="Arial" pitchFamily="34" charset="0"/>
              <a:cs typeface="Arial" pitchFamily="34" charset="0"/>
            </a:endParaRPr>
          </a:p>
          <a:p>
            <a:pPr>
              <a:lnSpc>
                <a:spcPts val="3600"/>
              </a:lnSpc>
            </a:pPr>
            <a:r>
              <a:rPr lang="en-US" sz="2400" dirty="0" smtClean="0">
                <a:latin typeface="Arial" pitchFamily="34" charset="0"/>
                <a:cs typeface="Arial" pitchFamily="34" charset="0"/>
              </a:rPr>
              <a:t>Including biological waste from hospitals</a:t>
            </a:r>
            <a:endParaRPr lang="en-IN" sz="2400" dirty="0">
              <a:latin typeface="Arial" pitchFamily="34" charset="0"/>
              <a:cs typeface="Arial" pitchFamily="34" charset="0"/>
            </a:endParaRPr>
          </a:p>
        </p:txBody>
      </p:sp>
      <p:sp>
        <p:nvSpPr>
          <p:cNvPr id="4" name="Title 1"/>
          <p:cNvSpPr txBox="1">
            <a:spLocks/>
          </p:cNvSpPr>
          <p:nvPr/>
        </p:nvSpPr>
        <p:spPr>
          <a:xfrm>
            <a:off x="457200" y="4343400"/>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r>
              <a:rPr lang="en-IN" sz="3600" dirty="0" smtClean="0">
                <a:solidFill>
                  <a:srgbClr val="009900"/>
                </a:solidFill>
                <a:effectLst/>
                <a:latin typeface="Arial" pitchFamily="34" charset="0"/>
                <a:cs typeface="Arial" pitchFamily="34" charset="0"/>
              </a:rPr>
              <a:t>Industrial wastewater</a:t>
            </a:r>
            <a:endParaRPr lang="en-IN" sz="3600" dirty="0">
              <a:solidFill>
                <a:srgbClr val="009900"/>
              </a:solidFill>
              <a:effectLst/>
              <a:latin typeface="Arial" pitchFamily="34" charset="0"/>
              <a:cs typeface="Arial" pitchFamily="34" charset="0"/>
            </a:endParaRPr>
          </a:p>
        </p:txBody>
      </p:sp>
    </p:spTree>
    <p:extLst>
      <p:ext uri="{BB962C8B-B14F-4D97-AF65-F5344CB8AC3E}">
        <p14:creationId xmlns:p14="http://schemas.microsoft.com/office/powerpoint/2010/main" val="702333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122"/>
          </a:xfrm>
        </p:spPr>
        <p:txBody>
          <a:bodyPr>
            <a:normAutofit/>
          </a:bodyPr>
          <a:lstStyle/>
          <a:p>
            <a:r>
              <a:rPr lang="en-IN" sz="3600" dirty="0" smtClean="0">
                <a:solidFill>
                  <a:srgbClr val="009900"/>
                </a:solidFill>
                <a:effectLst/>
                <a:latin typeface="Arial" pitchFamily="34" charset="0"/>
                <a:cs typeface="Arial" pitchFamily="34" charset="0"/>
              </a:rPr>
              <a:t>Why bother about wastewater?</a:t>
            </a:r>
            <a:endParaRPr lang="en-IN" sz="3600" dirty="0">
              <a:solidFill>
                <a:srgbClr val="009900"/>
              </a:solidFill>
              <a:effectLst/>
              <a:latin typeface="Arial" pitchFamily="34" charset="0"/>
              <a:cs typeface="Arial" pitchFamily="34" charset="0"/>
            </a:endParaRPr>
          </a:p>
        </p:txBody>
      </p:sp>
      <p:sp>
        <p:nvSpPr>
          <p:cNvPr id="5" name="Content Placeholder 4"/>
          <p:cNvSpPr>
            <a:spLocks noGrp="1"/>
          </p:cNvSpPr>
          <p:nvPr>
            <p:ph idx="1"/>
          </p:nvPr>
        </p:nvSpPr>
        <p:spPr>
          <a:xfrm>
            <a:off x="457200" y="1412776"/>
            <a:ext cx="8229600" cy="5112568"/>
          </a:xfrm>
        </p:spPr>
        <p:txBody>
          <a:bodyPr>
            <a:normAutofit/>
          </a:bodyPr>
          <a:lstStyle/>
          <a:p>
            <a:r>
              <a:rPr lang="en-IN" sz="2400" dirty="0">
                <a:latin typeface="Arial" pitchFamily="34" charset="0"/>
                <a:cs typeface="Arial" pitchFamily="34" charset="0"/>
              </a:rPr>
              <a:t>Wastewater (raw, diluted or treated) is a resource of increasing global importance, particularly in urban and </a:t>
            </a:r>
            <a:r>
              <a:rPr lang="en-IN" sz="2400" dirty="0" err="1">
                <a:latin typeface="Arial" pitchFamily="34" charset="0"/>
                <a:cs typeface="Arial" pitchFamily="34" charset="0"/>
              </a:rPr>
              <a:t>peri</a:t>
            </a:r>
            <a:r>
              <a:rPr lang="en-IN" sz="2400" dirty="0">
                <a:latin typeface="Arial" pitchFamily="34" charset="0"/>
                <a:cs typeface="Arial" pitchFamily="34" charset="0"/>
              </a:rPr>
              <a:t>-urban </a:t>
            </a:r>
            <a:r>
              <a:rPr lang="en-IN" sz="2400" dirty="0" smtClean="0">
                <a:latin typeface="Arial" pitchFamily="34" charset="0"/>
                <a:cs typeface="Arial" pitchFamily="34" charset="0"/>
              </a:rPr>
              <a:t>areas due to </a:t>
            </a:r>
            <a:r>
              <a:rPr lang="en-IN" sz="2400" b="1" dirty="0" smtClean="0">
                <a:latin typeface="Arial" pitchFamily="34" charset="0"/>
                <a:cs typeface="Arial" pitchFamily="34" charset="0"/>
              </a:rPr>
              <a:t>growing </a:t>
            </a:r>
            <a:r>
              <a:rPr lang="en-IN" sz="2400" b="1" dirty="0">
                <a:latin typeface="Arial" pitchFamily="34" charset="0"/>
                <a:cs typeface="Arial" pitchFamily="34" charset="0"/>
              </a:rPr>
              <a:t>wastewater volumes</a:t>
            </a:r>
            <a:endParaRPr lang="en-IN" sz="2400" b="1" dirty="0" smtClean="0">
              <a:latin typeface="Arial" pitchFamily="34" charset="0"/>
              <a:cs typeface="Arial" pitchFamily="34" charset="0"/>
            </a:endParaRPr>
          </a:p>
          <a:p>
            <a:r>
              <a:rPr lang="en-IN" sz="2400" dirty="0" smtClean="0">
                <a:latin typeface="Arial" pitchFamily="34" charset="0"/>
                <a:cs typeface="Arial" pitchFamily="34" charset="0"/>
              </a:rPr>
              <a:t>Without proper management, wastewater use poses </a:t>
            </a:r>
            <a:r>
              <a:rPr lang="en-IN" sz="2400" b="1" dirty="0" smtClean="0">
                <a:latin typeface="Arial" pitchFamily="34" charset="0"/>
                <a:cs typeface="Arial" pitchFamily="34" charset="0"/>
              </a:rPr>
              <a:t>serious risks to human health and the environment</a:t>
            </a:r>
          </a:p>
          <a:p>
            <a:r>
              <a:rPr lang="en-IN" sz="2400" dirty="0" smtClean="0">
                <a:latin typeface="Arial" pitchFamily="34" charset="0"/>
                <a:cs typeface="Arial" pitchFamily="34" charset="0"/>
              </a:rPr>
              <a:t>With </a:t>
            </a:r>
            <a:r>
              <a:rPr lang="en-IN" sz="2400" dirty="0">
                <a:latin typeface="Arial" pitchFamily="34" charset="0"/>
                <a:cs typeface="Arial" pitchFamily="34" charset="0"/>
              </a:rPr>
              <a:t>proper management, wastewater use </a:t>
            </a:r>
            <a:r>
              <a:rPr lang="en-IN" sz="2400" dirty="0" smtClean="0">
                <a:latin typeface="Arial" pitchFamily="34" charset="0"/>
                <a:cs typeface="Arial" pitchFamily="34" charset="0"/>
              </a:rPr>
              <a:t>can contribute </a:t>
            </a:r>
            <a:r>
              <a:rPr lang="en-IN" sz="2400" dirty="0">
                <a:latin typeface="Arial" pitchFamily="34" charset="0"/>
                <a:cs typeface="Arial" pitchFamily="34" charset="0"/>
              </a:rPr>
              <a:t>significantly to </a:t>
            </a:r>
            <a:r>
              <a:rPr lang="en-IN" sz="2400" b="1" dirty="0">
                <a:latin typeface="Arial" pitchFamily="34" charset="0"/>
                <a:cs typeface="Arial" pitchFamily="34" charset="0"/>
              </a:rPr>
              <a:t>sustaining livelihoods</a:t>
            </a:r>
            <a:r>
              <a:rPr lang="en-IN" sz="2400" dirty="0">
                <a:latin typeface="Arial" pitchFamily="34" charset="0"/>
                <a:cs typeface="Arial" pitchFamily="34" charset="0"/>
              </a:rPr>
              <a:t>, food security and the quality of the </a:t>
            </a:r>
            <a:r>
              <a:rPr lang="en-IN" sz="2400" dirty="0" smtClean="0">
                <a:latin typeface="Arial" pitchFamily="34" charset="0"/>
                <a:cs typeface="Arial" pitchFamily="34" charset="0"/>
              </a:rPr>
              <a:t>environment</a:t>
            </a:r>
          </a:p>
          <a:p>
            <a:r>
              <a:rPr lang="en-IN" sz="2400" dirty="0" smtClean="0">
                <a:latin typeface="Arial" pitchFamily="34" charset="0"/>
                <a:cs typeface="Arial" pitchFamily="34" charset="0"/>
              </a:rPr>
              <a:t>Wastewater already </a:t>
            </a:r>
            <a:r>
              <a:rPr lang="en-IN" sz="2400" b="1" dirty="0" smtClean="0">
                <a:latin typeface="Arial" pitchFamily="34" charset="0"/>
                <a:cs typeface="Arial" pitchFamily="34" charset="0"/>
              </a:rPr>
              <a:t>irrigates approximately 49 million acres</a:t>
            </a:r>
            <a:r>
              <a:rPr lang="en-IN" sz="2400" dirty="0" smtClean="0">
                <a:latin typeface="Arial" pitchFamily="34" charset="0"/>
                <a:cs typeface="Arial" pitchFamily="34" charset="0"/>
              </a:rPr>
              <a:t> of cropland, and </a:t>
            </a:r>
          </a:p>
          <a:p>
            <a:r>
              <a:rPr lang="en-IN" sz="2400" b="1" dirty="0" smtClean="0">
                <a:latin typeface="Arial" pitchFamily="34" charset="0"/>
                <a:cs typeface="Arial" pitchFamily="34" charset="0"/>
              </a:rPr>
              <a:t>10 </a:t>
            </a:r>
            <a:r>
              <a:rPr lang="en-IN" sz="2400" b="1" dirty="0" err="1" smtClean="0">
                <a:latin typeface="Arial" pitchFamily="34" charset="0"/>
                <a:cs typeface="Arial" pitchFamily="34" charset="0"/>
              </a:rPr>
              <a:t>percent</a:t>
            </a:r>
            <a:r>
              <a:rPr lang="en-IN" sz="2400" b="1" dirty="0" smtClean="0">
                <a:latin typeface="Arial" pitchFamily="34" charset="0"/>
                <a:cs typeface="Arial" pitchFamily="34" charset="0"/>
              </a:rPr>
              <a:t> of the world's population would starve </a:t>
            </a:r>
            <a:r>
              <a:rPr lang="en-IN" sz="2400" dirty="0" smtClean="0">
                <a:latin typeface="Arial" pitchFamily="34" charset="0"/>
                <a:cs typeface="Arial" pitchFamily="34" charset="0"/>
              </a:rPr>
              <a:t>if they didn't have access to food grown that way </a:t>
            </a:r>
          </a:p>
          <a:p>
            <a:endParaRPr lang="en-IN" sz="2400" dirty="0" smtClean="0">
              <a:latin typeface="Arial" pitchFamily="34" charset="0"/>
              <a:cs typeface="Arial" pitchFamily="34" charset="0"/>
            </a:endParaRPr>
          </a:p>
          <a:p>
            <a:endParaRPr lang="en-IN" sz="2400" dirty="0" smtClean="0">
              <a:latin typeface="Arial" pitchFamily="34" charset="0"/>
              <a:cs typeface="Arial" pitchFamily="34" charset="0"/>
            </a:endParaRPr>
          </a:p>
          <a:p>
            <a:endParaRPr lang="en-IN" sz="2400" dirty="0" smtClean="0">
              <a:latin typeface="Arial" pitchFamily="34" charset="0"/>
              <a:cs typeface="Arial" pitchFamily="34" charset="0"/>
            </a:endParaRPr>
          </a:p>
          <a:p>
            <a:endParaRPr lang="en-IN" sz="2400" dirty="0">
              <a:latin typeface="Arial" pitchFamily="34" charset="0"/>
              <a:cs typeface="Arial" pitchFamily="34" charset="0"/>
            </a:endParaRPr>
          </a:p>
        </p:txBody>
      </p:sp>
    </p:spTree>
    <p:extLst>
      <p:ext uri="{BB962C8B-B14F-4D97-AF65-F5344CB8AC3E}">
        <p14:creationId xmlns:p14="http://schemas.microsoft.com/office/powerpoint/2010/main" val="3621290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531"/>
            <a:ext cx="8229600" cy="994122"/>
          </a:xfrm>
        </p:spPr>
        <p:txBody>
          <a:bodyPr>
            <a:normAutofit/>
          </a:bodyPr>
          <a:lstStyle/>
          <a:p>
            <a:r>
              <a:rPr lang="en-IN" sz="3600" dirty="0" smtClean="0">
                <a:solidFill>
                  <a:srgbClr val="009900"/>
                </a:solidFill>
                <a:effectLst/>
                <a:latin typeface="Arial" pitchFamily="34" charset="0"/>
                <a:cs typeface="Arial" pitchFamily="34" charset="0"/>
              </a:rPr>
              <a:t>Why bother about wastewater?</a:t>
            </a:r>
            <a:endParaRPr lang="en-IN" sz="3600" dirty="0">
              <a:solidFill>
                <a:srgbClr val="009900"/>
              </a:solidFill>
              <a:effectLst/>
              <a:latin typeface="Arial" pitchFamily="34" charset="0"/>
              <a:cs typeface="Arial" pitchFamily="34" charset="0"/>
            </a:endParaRPr>
          </a:p>
        </p:txBody>
      </p:sp>
      <p:sp>
        <p:nvSpPr>
          <p:cNvPr id="5" name="Content Placeholder 4"/>
          <p:cNvSpPr>
            <a:spLocks noGrp="1"/>
          </p:cNvSpPr>
          <p:nvPr>
            <p:ph idx="1"/>
          </p:nvPr>
        </p:nvSpPr>
        <p:spPr>
          <a:xfrm>
            <a:off x="304800" y="1219200"/>
            <a:ext cx="8534400" cy="5306144"/>
          </a:xfrm>
        </p:spPr>
        <p:txBody>
          <a:bodyPr>
            <a:normAutofit lnSpcReduction="10000"/>
          </a:bodyPr>
          <a:lstStyle/>
          <a:p>
            <a:pPr>
              <a:lnSpc>
                <a:spcPct val="120000"/>
              </a:lnSpc>
            </a:pPr>
            <a:r>
              <a:rPr lang="en-IN" sz="2400" dirty="0" smtClean="0">
                <a:latin typeface="Arial" pitchFamily="34" charset="0"/>
                <a:cs typeface="Arial" pitchFamily="34" charset="0"/>
              </a:rPr>
              <a:t>In </a:t>
            </a:r>
            <a:r>
              <a:rPr lang="en-IN" sz="2400" dirty="0">
                <a:latin typeface="Arial" pitchFamily="34" charset="0"/>
                <a:cs typeface="Arial" pitchFamily="34" charset="0"/>
              </a:rPr>
              <a:t>majority of the urban areas, the activities in the wastewater sector are focused mostly on wastewater disposal than recycle and </a:t>
            </a:r>
            <a:r>
              <a:rPr lang="en-IN" sz="2400" dirty="0" smtClean="0">
                <a:latin typeface="Arial" pitchFamily="34" charset="0"/>
                <a:cs typeface="Arial" pitchFamily="34" charset="0"/>
              </a:rPr>
              <a:t>reuse recycle</a:t>
            </a:r>
          </a:p>
          <a:p>
            <a:pPr>
              <a:lnSpc>
                <a:spcPct val="120000"/>
              </a:lnSpc>
            </a:pPr>
            <a:r>
              <a:rPr lang="en-IN" sz="2400" dirty="0" smtClean="0">
                <a:latin typeface="Arial" pitchFamily="34" charset="0"/>
                <a:cs typeface="Arial" pitchFamily="34" charset="0"/>
              </a:rPr>
              <a:t>benefits of wastewater farming far outweigh the drawbacks </a:t>
            </a:r>
          </a:p>
          <a:p>
            <a:pPr>
              <a:lnSpc>
                <a:spcPct val="120000"/>
              </a:lnSpc>
            </a:pPr>
            <a:r>
              <a:rPr lang="en-IN" sz="2400" dirty="0" smtClean="0">
                <a:latin typeface="Arial" pitchFamily="34" charset="0"/>
                <a:cs typeface="Arial" pitchFamily="34" charset="0"/>
              </a:rPr>
              <a:t>reuse </a:t>
            </a:r>
            <a:r>
              <a:rPr lang="en-IN" sz="2400" dirty="0">
                <a:latin typeface="Arial" pitchFamily="34" charset="0"/>
                <a:cs typeface="Arial" pitchFamily="34" charset="0"/>
              </a:rPr>
              <a:t>of wastewater has </a:t>
            </a:r>
            <a:r>
              <a:rPr lang="en-IN" sz="2400" b="1" dirty="0">
                <a:latin typeface="Arial" pitchFamily="34" charset="0"/>
                <a:cs typeface="Arial" pitchFamily="34" charset="0"/>
              </a:rPr>
              <a:t>not received much attention by the policy-decision makers</a:t>
            </a:r>
            <a:r>
              <a:rPr lang="en-IN" sz="2400" dirty="0">
                <a:latin typeface="Arial" pitchFamily="34" charset="0"/>
                <a:cs typeface="Arial" pitchFamily="34" charset="0"/>
              </a:rPr>
              <a:t> perhaps because of the lack of viable models with necessary research and technology support, </a:t>
            </a:r>
            <a:endParaRPr lang="en-IN" sz="2400" dirty="0" smtClean="0">
              <a:latin typeface="Arial" pitchFamily="34" charset="0"/>
              <a:cs typeface="Arial" pitchFamily="34" charset="0"/>
            </a:endParaRPr>
          </a:p>
          <a:p>
            <a:pPr>
              <a:lnSpc>
                <a:spcPct val="120000"/>
              </a:lnSpc>
            </a:pPr>
            <a:r>
              <a:rPr lang="en-IN" sz="2400" dirty="0" smtClean="0">
                <a:latin typeface="Arial" pitchFamily="34" charset="0"/>
                <a:cs typeface="Arial" pitchFamily="34" charset="0"/>
              </a:rPr>
              <a:t>strong </a:t>
            </a:r>
            <a:r>
              <a:rPr lang="en-IN" sz="2400" dirty="0">
                <a:latin typeface="Arial" pitchFamily="34" charset="0"/>
                <a:cs typeface="Arial" pitchFamily="34" charset="0"/>
              </a:rPr>
              <a:t>policies and legal framework at the national and state levels and </a:t>
            </a:r>
            <a:r>
              <a:rPr lang="en-IN" sz="2400" dirty="0" smtClean="0">
                <a:latin typeface="Arial" pitchFamily="34" charset="0"/>
                <a:cs typeface="Arial" pitchFamily="34" charset="0"/>
              </a:rPr>
              <a:t>sufficient </a:t>
            </a:r>
            <a:r>
              <a:rPr lang="en-IN" sz="2400" dirty="0">
                <a:latin typeface="Arial" pitchFamily="34" charset="0"/>
                <a:cs typeface="Arial" pitchFamily="34" charset="0"/>
              </a:rPr>
              <a:t>trained manpower in the urban local </a:t>
            </a:r>
            <a:r>
              <a:rPr lang="en-IN" sz="2400" dirty="0" smtClean="0">
                <a:latin typeface="Arial" pitchFamily="34" charset="0"/>
                <a:cs typeface="Arial" pitchFamily="34" charset="0"/>
              </a:rPr>
              <a:t>bodies are required.</a:t>
            </a:r>
            <a:r>
              <a:rPr lang="en-IN" sz="2400" dirty="0">
                <a:latin typeface="Arial" pitchFamily="34" charset="0"/>
                <a:cs typeface="Arial" pitchFamily="34" charset="0"/>
              </a:rPr>
              <a:t> </a:t>
            </a:r>
            <a:endParaRPr lang="en-IN" sz="2400" dirty="0" smtClean="0">
              <a:latin typeface="Arial" pitchFamily="34" charset="0"/>
              <a:cs typeface="Arial" pitchFamily="34" charset="0"/>
            </a:endParaRPr>
          </a:p>
          <a:p>
            <a:pPr>
              <a:lnSpc>
                <a:spcPct val="120000"/>
              </a:lnSpc>
            </a:pPr>
            <a:endParaRPr lang="en-IN" sz="2400" dirty="0" smtClean="0">
              <a:latin typeface="Arial" pitchFamily="34" charset="0"/>
              <a:cs typeface="Arial" pitchFamily="34" charset="0"/>
            </a:endParaRPr>
          </a:p>
          <a:p>
            <a:pPr>
              <a:lnSpc>
                <a:spcPct val="120000"/>
              </a:lnSpc>
            </a:pPr>
            <a:endParaRPr lang="en-IN" sz="2400" dirty="0" smtClean="0">
              <a:latin typeface="Arial" pitchFamily="34" charset="0"/>
              <a:cs typeface="Arial" pitchFamily="34" charset="0"/>
            </a:endParaRPr>
          </a:p>
          <a:p>
            <a:pPr>
              <a:lnSpc>
                <a:spcPct val="120000"/>
              </a:lnSpc>
            </a:pPr>
            <a:endParaRPr lang="en-IN" sz="2400" dirty="0" smtClean="0">
              <a:latin typeface="Arial" pitchFamily="34" charset="0"/>
              <a:cs typeface="Arial" pitchFamily="34" charset="0"/>
            </a:endParaRPr>
          </a:p>
          <a:p>
            <a:pPr>
              <a:lnSpc>
                <a:spcPct val="120000"/>
              </a:lnSpc>
            </a:pPr>
            <a:endParaRPr lang="en-IN" sz="2400" dirty="0">
              <a:latin typeface="Arial" pitchFamily="34" charset="0"/>
              <a:cs typeface="Arial" pitchFamily="34" charset="0"/>
            </a:endParaRPr>
          </a:p>
        </p:txBody>
      </p:sp>
    </p:spTree>
    <p:extLst>
      <p:ext uri="{BB962C8B-B14F-4D97-AF65-F5344CB8AC3E}">
        <p14:creationId xmlns:p14="http://schemas.microsoft.com/office/powerpoint/2010/main" val="330183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388" y="1341438"/>
            <a:ext cx="4032250" cy="4678362"/>
          </a:xfrm>
        </p:spPr>
        <p:txBody>
          <a:bodyPr>
            <a:normAutofit fontScale="92500" lnSpcReduction="20000"/>
          </a:bodyPr>
          <a:lstStyle/>
          <a:p>
            <a:pPr marL="136525" indent="0" eaLnBrk="1" hangingPunct="1">
              <a:lnSpc>
                <a:spcPct val="130000"/>
              </a:lnSpc>
              <a:spcBef>
                <a:spcPts val="0"/>
              </a:spcBef>
              <a:buNone/>
              <a:defRPr/>
            </a:pPr>
            <a:r>
              <a:rPr lang="en-GB" sz="2600" dirty="0" smtClean="0">
                <a:latin typeface="Calibri" pitchFamily="34" charset="0"/>
              </a:rPr>
              <a:t>Unregulated discharge of wastewater undermines biological diversity, natural resilience and the capacity of the planet to provide fundamental ecosystem services, impacting both rural and urban populations and affecting sectors from health,  industry, agriculture, fisheries and tourism</a:t>
            </a:r>
          </a:p>
          <a:p>
            <a:pPr marL="0" indent="0">
              <a:lnSpc>
                <a:spcPct val="130000"/>
              </a:lnSpc>
              <a:spcBef>
                <a:spcPts val="0"/>
              </a:spcBef>
              <a:buFont typeface="Arial" pitchFamily="34" charset="0"/>
              <a:buNone/>
              <a:defRPr/>
            </a:pPr>
            <a:endParaRPr lang="en-US" dirty="0"/>
          </a:p>
        </p:txBody>
      </p:sp>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562" t="4907" r="55246" b="28340"/>
          <a:stretch>
            <a:fillRect/>
          </a:stretch>
        </p:blipFill>
        <p:spPr bwMode="auto">
          <a:xfrm>
            <a:off x="4101128" y="620713"/>
            <a:ext cx="5021263"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 name="TextBox 3"/>
          <p:cNvSpPr txBox="1"/>
          <p:nvPr/>
        </p:nvSpPr>
        <p:spPr>
          <a:xfrm>
            <a:off x="1447800" y="177225"/>
            <a:ext cx="4925865" cy="584775"/>
          </a:xfrm>
          <a:prstGeom prst="rect">
            <a:avLst/>
          </a:prstGeom>
          <a:noFill/>
        </p:spPr>
        <p:txBody>
          <a:bodyPr wrap="square" rtlCol="0">
            <a:spAutoFit/>
          </a:bodyPr>
          <a:lstStyle/>
          <a:p>
            <a:pPr algn="ctr"/>
            <a:r>
              <a:rPr lang="en-GB" sz="3200" b="1" dirty="0" smtClean="0">
                <a:solidFill>
                  <a:srgbClr val="009900"/>
                </a:solidFill>
              </a:rPr>
              <a:t>Ecosystem Services</a:t>
            </a:r>
            <a:endParaRPr lang="en-GB" sz="3200" b="1" dirty="0">
              <a:solidFill>
                <a:srgbClr val="009900"/>
              </a:solidFill>
            </a:endParaRPr>
          </a:p>
        </p:txBody>
      </p:sp>
      <p:sp>
        <p:nvSpPr>
          <p:cNvPr id="5" name="Rectangle 4"/>
          <p:cNvSpPr/>
          <p:nvPr/>
        </p:nvSpPr>
        <p:spPr>
          <a:xfrm>
            <a:off x="5334000" y="762000"/>
            <a:ext cx="2743200" cy="304800"/>
          </a:xfrm>
          <a:prstGeom prst="rect">
            <a:avLst/>
          </a:prstGeom>
          <a:solidFill>
            <a:srgbClr val="009900"/>
          </a:solid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4284611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IN" sz="3600" dirty="0" smtClean="0">
                <a:solidFill>
                  <a:srgbClr val="009900"/>
                </a:solidFill>
                <a:effectLst/>
                <a:latin typeface="Arial" pitchFamily="34" charset="0"/>
                <a:cs typeface="Arial" pitchFamily="34" charset="0"/>
              </a:rPr>
              <a:t>Benefits of wastewater use?</a:t>
            </a:r>
            <a:endParaRPr lang="en-IN" sz="3600" dirty="0">
              <a:solidFill>
                <a:srgbClr val="009900"/>
              </a:solidFill>
              <a:effectLst/>
              <a:latin typeface="Arial" pitchFamily="34" charset="0"/>
              <a:cs typeface="Arial" pitchFamily="34" charset="0"/>
            </a:endParaRPr>
          </a:p>
        </p:txBody>
      </p:sp>
      <p:sp>
        <p:nvSpPr>
          <p:cNvPr id="3" name="Content Placeholder 2"/>
          <p:cNvSpPr>
            <a:spLocks noGrp="1"/>
          </p:cNvSpPr>
          <p:nvPr>
            <p:ph idx="1"/>
          </p:nvPr>
        </p:nvSpPr>
        <p:spPr>
          <a:xfrm>
            <a:off x="457200" y="1371600"/>
            <a:ext cx="8229600" cy="4708525"/>
          </a:xfrm>
        </p:spPr>
        <p:txBody>
          <a:bodyPr>
            <a:normAutofit/>
          </a:bodyPr>
          <a:lstStyle/>
          <a:p>
            <a:pPr>
              <a:lnSpc>
                <a:spcPct val="120000"/>
              </a:lnSpc>
            </a:pPr>
            <a:r>
              <a:rPr lang="en-IN" sz="2400" b="1" dirty="0" smtClean="0">
                <a:latin typeface="Arial" pitchFamily="34" charset="0"/>
                <a:cs typeface="Arial" pitchFamily="34" charset="0"/>
              </a:rPr>
              <a:t>Direct benefits</a:t>
            </a:r>
            <a:endParaRPr lang="en-IN" sz="2400" b="1" dirty="0">
              <a:latin typeface="Arial" pitchFamily="34" charset="0"/>
              <a:cs typeface="Arial" pitchFamily="34" charset="0"/>
            </a:endParaRPr>
          </a:p>
          <a:p>
            <a:pPr lvl="1">
              <a:lnSpc>
                <a:spcPct val="120000"/>
              </a:lnSpc>
            </a:pPr>
            <a:r>
              <a:rPr lang="en-IN" sz="2000" dirty="0" smtClean="0">
                <a:latin typeface="Arial" pitchFamily="34" charset="0"/>
                <a:cs typeface="Arial" pitchFamily="34" charset="0"/>
              </a:rPr>
              <a:t>Recycles and thereby conserve water</a:t>
            </a:r>
            <a:r>
              <a:rPr lang="en-IN" sz="2000" dirty="0">
                <a:latin typeface="Arial" pitchFamily="34" charset="0"/>
                <a:cs typeface="Arial" pitchFamily="34" charset="0"/>
              </a:rPr>
              <a:t>,</a:t>
            </a:r>
          </a:p>
          <a:p>
            <a:pPr lvl="1">
              <a:lnSpc>
                <a:spcPct val="120000"/>
              </a:lnSpc>
            </a:pPr>
            <a:r>
              <a:rPr lang="en-IN" sz="2000" dirty="0" smtClean="0">
                <a:latin typeface="Arial" pitchFamily="34" charset="0"/>
                <a:cs typeface="Arial" pitchFamily="34" charset="0"/>
              </a:rPr>
              <a:t>Recycles </a:t>
            </a:r>
            <a:r>
              <a:rPr lang="en-IN" sz="2000" dirty="0">
                <a:latin typeface="Arial" pitchFamily="34" charset="0"/>
                <a:cs typeface="Arial" pitchFamily="34" charset="0"/>
              </a:rPr>
              <a:t>nutrients, thereby reducing </a:t>
            </a:r>
            <a:r>
              <a:rPr lang="en-IN" sz="2000" dirty="0" smtClean="0">
                <a:latin typeface="Arial" pitchFamily="34" charset="0"/>
                <a:cs typeface="Arial" pitchFamily="34" charset="0"/>
              </a:rPr>
              <a:t>the need </a:t>
            </a:r>
            <a:r>
              <a:rPr lang="en-IN" sz="2000" dirty="0">
                <a:latin typeface="Arial" pitchFamily="34" charset="0"/>
                <a:cs typeface="Arial" pitchFamily="34" charset="0"/>
              </a:rPr>
              <a:t>for farmers to invest in </a:t>
            </a:r>
            <a:r>
              <a:rPr lang="en-IN" sz="2000" dirty="0" smtClean="0">
                <a:latin typeface="Arial" pitchFamily="34" charset="0"/>
                <a:cs typeface="Arial" pitchFamily="34" charset="0"/>
              </a:rPr>
              <a:t>chemical fertilizer</a:t>
            </a:r>
            <a:r>
              <a:rPr lang="en-IN" sz="2000" dirty="0">
                <a:latin typeface="Arial" pitchFamily="34" charset="0"/>
                <a:cs typeface="Arial" pitchFamily="34" charset="0"/>
              </a:rPr>
              <a:t>, and</a:t>
            </a:r>
          </a:p>
          <a:p>
            <a:pPr lvl="1">
              <a:lnSpc>
                <a:spcPct val="120000"/>
              </a:lnSpc>
            </a:pPr>
            <a:r>
              <a:rPr lang="en-IN" sz="2000" dirty="0" smtClean="0">
                <a:latin typeface="Arial" pitchFamily="34" charset="0"/>
                <a:cs typeface="Arial" pitchFamily="34" charset="0"/>
              </a:rPr>
              <a:t>Provides  </a:t>
            </a:r>
            <a:r>
              <a:rPr lang="en-IN" sz="2000" dirty="0">
                <a:latin typeface="Arial" pitchFamily="34" charset="0"/>
                <a:cs typeface="Arial" pitchFamily="34" charset="0"/>
              </a:rPr>
              <a:t>a reliable water supply to </a:t>
            </a:r>
            <a:r>
              <a:rPr lang="en-IN" sz="2000" dirty="0" smtClean="0">
                <a:latin typeface="Arial" pitchFamily="34" charset="0"/>
                <a:cs typeface="Arial" pitchFamily="34" charset="0"/>
              </a:rPr>
              <a:t>farmers particularly </a:t>
            </a:r>
            <a:r>
              <a:rPr lang="en-IN" sz="2000" dirty="0">
                <a:latin typeface="Arial" pitchFamily="34" charset="0"/>
                <a:cs typeface="Arial" pitchFamily="34" charset="0"/>
              </a:rPr>
              <a:t>in low-income dry areas;</a:t>
            </a:r>
          </a:p>
          <a:p>
            <a:pPr>
              <a:lnSpc>
                <a:spcPct val="120000"/>
              </a:lnSpc>
            </a:pPr>
            <a:r>
              <a:rPr lang="en-IN" sz="2400" b="1" dirty="0" smtClean="0">
                <a:latin typeface="Arial" pitchFamily="34" charset="0"/>
                <a:cs typeface="Arial" pitchFamily="34" charset="0"/>
              </a:rPr>
              <a:t>Indirect benefits</a:t>
            </a:r>
            <a:endParaRPr lang="en-IN" sz="2400" b="1" dirty="0">
              <a:latin typeface="Arial" pitchFamily="34" charset="0"/>
              <a:cs typeface="Arial" pitchFamily="34" charset="0"/>
            </a:endParaRPr>
          </a:p>
          <a:p>
            <a:pPr lvl="1">
              <a:lnSpc>
                <a:spcPct val="120000"/>
              </a:lnSpc>
            </a:pPr>
            <a:r>
              <a:rPr lang="en-IN" sz="2000" dirty="0" smtClean="0">
                <a:latin typeface="Arial" pitchFamily="34" charset="0"/>
                <a:cs typeface="Arial" pitchFamily="34" charset="0"/>
              </a:rPr>
              <a:t>Prevents </a:t>
            </a:r>
            <a:r>
              <a:rPr lang="en-IN" sz="2000" dirty="0">
                <a:latin typeface="Arial" pitchFamily="34" charset="0"/>
                <a:cs typeface="Arial" pitchFamily="34" charset="0"/>
              </a:rPr>
              <a:t>of pollution of rivers, canals </a:t>
            </a:r>
            <a:r>
              <a:rPr lang="en-IN" sz="2000" dirty="0" smtClean="0">
                <a:latin typeface="Arial" pitchFamily="34" charset="0"/>
                <a:cs typeface="Arial" pitchFamily="34" charset="0"/>
              </a:rPr>
              <a:t>and other </a:t>
            </a:r>
            <a:r>
              <a:rPr lang="en-IN" sz="2000" dirty="0">
                <a:latin typeface="Arial" pitchFamily="34" charset="0"/>
                <a:cs typeface="Arial" pitchFamily="34" charset="0"/>
              </a:rPr>
              <a:t>surface water that would otherwise </a:t>
            </a:r>
            <a:r>
              <a:rPr lang="en-IN" sz="2000" dirty="0" smtClean="0">
                <a:latin typeface="Arial" pitchFamily="34" charset="0"/>
                <a:cs typeface="Arial" pitchFamily="34" charset="0"/>
              </a:rPr>
              <a:t>be used </a:t>
            </a:r>
            <a:r>
              <a:rPr lang="en-IN" sz="2000" dirty="0">
                <a:latin typeface="Arial" pitchFamily="34" charset="0"/>
                <a:cs typeface="Arial" pitchFamily="34" charset="0"/>
              </a:rPr>
              <a:t>for the disposal of the wastewater, and</a:t>
            </a:r>
          </a:p>
          <a:p>
            <a:pPr lvl="1">
              <a:lnSpc>
                <a:spcPct val="120000"/>
              </a:lnSpc>
            </a:pPr>
            <a:r>
              <a:rPr lang="en-IN" sz="2000" dirty="0" smtClean="0">
                <a:latin typeface="Arial" pitchFamily="34" charset="0"/>
                <a:cs typeface="Arial" pitchFamily="34" charset="0"/>
              </a:rPr>
              <a:t>Disposes </a:t>
            </a:r>
            <a:r>
              <a:rPr lang="en-IN" sz="2000" dirty="0">
                <a:latin typeface="Arial" pitchFamily="34" charset="0"/>
                <a:cs typeface="Arial" pitchFamily="34" charset="0"/>
              </a:rPr>
              <a:t>municipal wastewater in a </a:t>
            </a:r>
            <a:r>
              <a:rPr lang="en-IN" sz="2000" dirty="0" smtClean="0">
                <a:latin typeface="Arial" pitchFamily="34" charset="0"/>
                <a:cs typeface="Arial" pitchFamily="34" charset="0"/>
              </a:rPr>
              <a:t>low cost and </a:t>
            </a:r>
            <a:r>
              <a:rPr lang="en-IN" sz="2000" dirty="0">
                <a:latin typeface="Arial" pitchFamily="34" charset="0"/>
                <a:cs typeface="Arial" pitchFamily="34" charset="0"/>
              </a:rPr>
              <a:t>hygienic way.</a:t>
            </a:r>
          </a:p>
        </p:txBody>
      </p:sp>
    </p:spTree>
    <p:extLst>
      <p:ext uri="{BB962C8B-B14F-4D97-AF65-F5344CB8AC3E}">
        <p14:creationId xmlns:p14="http://schemas.microsoft.com/office/powerpoint/2010/main" val="138992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p:spPr>
        <p:txBody>
          <a:bodyPr>
            <a:normAutofit/>
          </a:bodyPr>
          <a:lstStyle/>
          <a:p>
            <a:r>
              <a:rPr lang="en-IN" sz="3200" dirty="0" smtClean="0">
                <a:solidFill>
                  <a:srgbClr val="009900"/>
                </a:solidFill>
                <a:effectLst/>
                <a:latin typeface="Arial" pitchFamily="34" charset="0"/>
                <a:cs typeface="Arial" pitchFamily="34" charset="0"/>
              </a:rPr>
              <a:t>National Water Policy</a:t>
            </a:r>
            <a:endParaRPr lang="en-IN" sz="3200" dirty="0">
              <a:solidFill>
                <a:srgbClr val="009900"/>
              </a:solidFill>
              <a:effectLst/>
              <a:latin typeface="Arial" pitchFamily="34" charset="0"/>
              <a:cs typeface="Arial" pitchFamily="34" charset="0"/>
            </a:endParaRPr>
          </a:p>
        </p:txBody>
      </p:sp>
      <p:sp>
        <p:nvSpPr>
          <p:cNvPr id="3" name="Content Placeholder 2"/>
          <p:cNvSpPr>
            <a:spLocks noGrp="1"/>
          </p:cNvSpPr>
          <p:nvPr>
            <p:ph idx="1"/>
          </p:nvPr>
        </p:nvSpPr>
        <p:spPr>
          <a:xfrm>
            <a:off x="304800" y="1219200"/>
            <a:ext cx="8382000" cy="5181600"/>
          </a:xfrm>
        </p:spPr>
        <p:txBody>
          <a:bodyPr>
            <a:normAutofit/>
          </a:bodyPr>
          <a:lstStyle/>
          <a:p>
            <a:pPr>
              <a:lnSpc>
                <a:spcPct val="120000"/>
              </a:lnSpc>
            </a:pPr>
            <a:r>
              <a:rPr lang="en-IN" sz="2400" b="1" dirty="0" smtClean="0">
                <a:latin typeface="Arial" pitchFamily="34" charset="0"/>
                <a:cs typeface="Arial" pitchFamily="34" charset="0"/>
              </a:rPr>
              <a:t>Objective:</a:t>
            </a:r>
            <a:r>
              <a:rPr lang="en-IN" sz="2400" dirty="0" smtClean="0">
                <a:latin typeface="Arial" pitchFamily="34" charset="0"/>
                <a:cs typeface="Arial" pitchFamily="34" charset="0"/>
              </a:rPr>
              <a:t> </a:t>
            </a:r>
            <a:r>
              <a:rPr lang="en-IN" sz="2000" dirty="0" smtClean="0">
                <a:latin typeface="Arial" pitchFamily="34" charset="0"/>
                <a:cs typeface="Arial" pitchFamily="34" charset="0"/>
              </a:rPr>
              <a:t>“…to meet all the needs of water: drinking agriculture, hydropower, ecological…..”</a:t>
            </a:r>
          </a:p>
          <a:p>
            <a:pPr>
              <a:lnSpc>
                <a:spcPct val="120000"/>
              </a:lnSpc>
            </a:pPr>
            <a:r>
              <a:rPr lang="en-IN" sz="2400" b="1" dirty="0" smtClean="0">
                <a:latin typeface="Arial" pitchFamily="34" charset="0"/>
                <a:cs typeface="Arial" pitchFamily="34" charset="0"/>
              </a:rPr>
              <a:t>Recognize:</a:t>
            </a:r>
            <a:r>
              <a:rPr lang="en-IN" sz="2400" dirty="0" smtClean="0">
                <a:latin typeface="Arial" pitchFamily="34" charset="0"/>
                <a:cs typeface="Arial" pitchFamily="34" charset="0"/>
              </a:rPr>
              <a:t>   </a:t>
            </a:r>
          </a:p>
          <a:p>
            <a:pPr lvl="1">
              <a:lnSpc>
                <a:spcPct val="120000"/>
              </a:lnSpc>
            </a:pPr>
            <a:r>
              <a:rPr lang="en-IN" sz="2000" dirty="0" smtClean="0">
                <a:latin typeface="Arial" pitchFamily="34" charset="0"/>
                <a:cs typeface="Arial" pitchFamily="34" charset="0"/>
              </a:rPr>
              <a:t>“ … the various available water sources  are distributed in time and space which do not match the demand and sets out ways and means to harness all available sources….”. </a:t>
            </a:r>
          </a:p>
          <a:p>
            <a:pPr lvl="1">
              <a:lnSpc>
                <a:spcPct val="120000"/>
              </a:lnSpc>
            </a:pPr>
            <a:r>
              <a:rPr lang="en-IN" sz="2000" dirty="0" smtClean="0">
                <a:latin typeface="Arial" pitchFamily="34" charset="0"/>
                <a:cs typeface="Arial" pitchFamily="34" charset="0"/>
              </a:rPr>
              <a:t>“ … the need to recycle and reuse….”</a:t>
            </a:r>
          </a:p>
          <a:p>
            <a:pPr>
              <a:lnSpc>
                <a:spcPct val="120000"/>
              </a:lnSpc>
            </a:pPr>
            <a:r>
              <a:rPr lang="en-IN" sz="2400" b="1" dirty="0" smtClean="0">
                <a:latin typeface="Arial" pitchFamily="34" charset="0"/>
                <a:cs typeface="Arial" pitchFamily="34" charset="0"/>
              </a:rPr>
              <a:t>But often fail to</a:t>
            </a:r>
            <a:r>
              <a:rPr lang="en-IN" sz="2400" dirty="0" smtClean="0">
                <a:latin typeface="Arial" pitchFamily="34" charset="0"/>
                <a:cs typeface="Arial" pitchFamily="34" charset="0"/>
              </a:rPr>
              <a:t>:</a:t>
            </a:r>
          </a:p>
          <a:p>
            <a:pPr lvl="1">
              <a:lnSpc>
                <a:spcPct val="120000"/>
              </a:lnSpc>
            </a:pPr>
            <a:r>
              <a:rPr lang="en-IN" sz="2000" dirty="0" smtClean="0">
                <a:latin typeface="Arial" pitchFamily="34" charset="0"/>
                <a:cs typeface="Arial" pitchFamily="34" charset="0"/>
              </a:rPr>
              <a:t>Include wastewater in their water budgets</a:t>
            </a:r>
          </a:p>
          <a:p>
            <a:pPr lvl="1">
              <a:lnSpc>
                <a:spcPct val="120000"/>
              </a:lnSpc>
            </a:pPr>
            <a:r>
              <a:rPr lang="en-IN" sz="2000" dirty="0" smtClean="0">
                <a:latin typeface="Arial" pitchFamily="34" charset="0"/>
                <a:cs typeface="Arial" pitchFamily="34" charset="0"/>
              </a:rPr>
              <a:t>Recognize the intricacies of urban hydrologic cycle</a:t>
            </a:r>
          </a:p>
          <a:p>
            <a:pPr lvl="1">
              <a:lnSpc>
                <a:spcPct val="120000"/>
              </a:lnSpc>
            </a:pPr>
            <a:r>
              <a:rPr lang="en-IN" sz="2000" dirty="0" smtClean="0">
                <a:latin typeface="Arial" pitchFamily="34" charset="0"/>
                <a:cs typeface="Arial" pitchFamily="34" charset="0"/>
              </a:rPr>
              <a:t>Set up institutions that cross-over the boundaries of waste water management in urban setting and irrigation management</a:t>
            </a:r>
            <a:endParaRPr lang="en-IN" sz="2000" dirty="0">
              <a:latin typeface="Arial" pitchFamily="34" charset="0"/>
              <a:cs typeface="Arial" pitchFamily="34" charset="0"/>
            </a:endParaRPr>
          </a:p>
        </p:txBody>
      </p:sp>
    </p:spTree>
    <p:extLst>
      <p:ext uri="{BB962C8B-B14F-4D97-AF65-F5344CB8AC3E}">
        <p14:creationId xmlns:p14="http://schemas.microsoft.com/office/powerpoint/2010/main" val="557881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p:spPr>
        <p:txBody>
          <a:bodyPr>
            <a:normAutofit/>
          </a:bodyPr>
          <a:lstStyle/>
          <a:p>
            <a:r>
              <a:rPr lang="en-IN" sz="3200" dirty="0" smtClean="0">
                <a:solidFill>
                  <a:srgbClr val="009900"/>
                </a:solidFill>
                <a:effectLst/>
                <a:latin typeface="Arial" pitchFamily="34" charset="0"/>
                <a:cs typeface="Arial" pitchFamily="34" charset="0"/>
              </a:rPr>
              <a:t>Environment Management Policies</a:t>
            </a:r>
            <a:endParaRPr lang="en-IN" sz="3200" dirty="0">
              <a:solidFill>
                <a:srgbClr val="009900"/>
              </a:solidFill>
              <a:effectLst/>
              <a:latin typeface="Arial" pitchFamily="34" charset="0"/>
              <a:cs typeface="Arial" pitchFamily="34" charset="0"/>
            </a:endParaRPr>
          </a:p>
        </p:txBody>
      </p:sp>
      <p:sp>
        <p:nvSpPr>
          <p:cNvPr id="3" name="Content Placeholder 2"/>
          <p:cNvSpPr>
            <a:spLocks noGrp="1"/>
          </p:cNvSpPr>
          <p:nvPr>
            <p:ph idx="1"/>
          </p:nvPr>
        </p:nvSpPr>
        <p:spPr>
          <a:xfrm>
            <a:off x="304800" y="1219200"/>
            <a:ext cx="8382000" cy="5181600"/>
          </a:xfrm>
        </p:spPr>
        <p:txBody>
          <a:bodyPr>
            <a:normAutofit/>
          </a:bodyPr>
          <a:lstStyle/>
          <a:p>
            <a:pPr>
              <a:lnSpc>
                <a:spcPct val="120000"/>
              </a:lnSpc>
            </a:pPr>
            <a:r>
              <a:rPr lang="en-IN" sz="2400" b="1" dirty="0" smtClean="0">
                <a:latin typeface="Arial" pitchFamily="34" charset="0"/>
                <a:cs typeface="Arial" pitchFamily="34" charset="0"/>
              </a:rPr>
              <a:t>Objective:</a:t>
            </a:r>
            <a:r>
              <a:rPr lang="en-IN" sz="2400" dirty="0" smtClean="0">
                <a:latin typeface="Arial" pitchFamily="34" charset="0"/>
                <a:cs typeface="Arial" pitchFamily="34" charset="0"/>
              </a:rPr>
              <a:t> </a:t>
            </a:r>
            <a:r>
              <a:rPr lang="en-IN" sz="2000" dirty="0" smtClean="0">
                <a:latin typeface="Arial" pitchFamily="34" charset="0"/>
                <a:cs typeface="Arial" pitchFamily="34" charset="0"/>
              </a:rPr>
              <a:t>“…to meet ecological requirements related to water: drinking agriculture, hydropower, ecological…..”</a:t>
            </a:r>
          </a:p>
          <a:p>
            <a:pPr>
              <a:lnSpc>
                <a:spcPct val="120000"/>
              </a:lnSpc>
            </a:pPr>
            <a:r>
              <a:rPr lang="en-IN" sz="2400" b="1" dirty="0" smtClean="0">
                <a:latin typeface="Arial" pitchFamily="34" charset="0"/>
                <a:cs typeface="Arial" pitchFamily="34" charset="0"/>
              </a:rPr>
              <a:t>Recognize:</a:t>
            </a:r>
            <a:r>
              <a:rPr lang="en-IN" sz="2400" dirty="0" smtClean="0">
                <a:latin typeface="Arial" pitchFamily="34" charset="0"/>
                <a:cs typeface="Arial" pitchFamily="34" charset="0"/>
              </a:rPr>
              <a:t>   </a:t>
            </a:r>
          </a:p>
          <a:p>
            <a:pPr lvl="1">
              <a:lnSpc>
                <a:spcPct val="120000"/>
              </a:lnSpc>
            </a:pPr>
            <a:r>
              <a:rPr lang="en-IN" sz="2000" dirty="0" smtClean="0">
                <a:latin typeface="Arial" pitchFamily="34" charset="0"/>
                <a:cs typeface="Arial" pitchFamily="34" charset="0"/>
              </a:rPr>
              <a:t>“ … the quality of water resources  as an essential element to meet the needs of environmental services ….”. </a:t>
            </a:r>
          </a:p>
          <a:p>
            <a:pPr lvl="1">
              <a:lnSpc>
                <a:spcPct val="120000"/>
              </a:lnSpc>
            </a:pPr>
            <a:r>
              <a:rPr lang="en-IN" sz="2000" dirty="0" smtClean="0">
                <a:latin typeface="Arial" pitchFamily="34" charset="0"/>
                <a:cs typeface="Arial" pitchFamily="34" charset="0"/>
              </a:rPr>
              <a:t>“ … the disposal and treatment of wastewater….”</a:t>
            </a:r>
          </a:p>
          <a:p>
            <a:pPr>
              <a:lnSpc>
                <a:spcPct val="120000"/>
              </a:lnSpc>
            </a:pPr>
            <a:r>
              <a:rPr lang="en-IN" sz="2400" b="1" dirty="0" smtClean="0">
                <a:latin typeface="Arial" pitchFamily="34" charset="0"/>
                <a:cs typeface="Arial" pitchFamily="34" charset="0"/>
              </a:rPr>
              <a:t>But often fail to</a:t>
            </a:r>
            <a:r>
              <a:rPr lang="en-IN" sz="2400" dirty="0" smtClean="0">
                <a:latin typeface="Arial" pitchFamily="34" charset="0"/>
                <a:cs typeface="Arial" pitchFamily="34" charset="0"/>
              </a:rPr>
              <a:t>:</a:t>
            </a:r>
          </a:p>
          <a:p>
            <a:pPr lvl="1">
              <a:lnSpc>
                <a:spcPct val="120000"/>
              </a:lnSpc>
            </a:pPr>
            <a:r>
              <a:rPr lang="en-US" sz="2000" dirty="0" smtClean="0">
                <a:latin typeface="Arial" pitchFamily="34" charset="0"/>
                <a:cs typeface="Arial" pitchFamily="34" charset="0"/>
              </a:rPr>
              <a:t>Regulate the wastewater disposal to water bodies</a:t>
            </a:r>
            <a:endParaRPr lang="en-IN" sz="2000" dirty="0" smtClean="0">
              <a:latin typeface="Arial" pitchFamily="34" charset="0"/>
              <a:cs typeface="Arial" pitchFamily="34" charset="0"/>
            </a:endParaRPr>
          </a:p>
        </p:txBody>
      </p:sp>
    </p:spTree>
    <p:extLst>
      <p:ext uri="{BB962C8B-B14F-4D97-AF65-F5344CB8AC3E}">
        <p14:creationId xmlns:p14="http://schemas.microsoft.com/office/powerpoint/2010/main" val="3875345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851" y="152400"/>
            <a:ext cx="8229600" cy="914400"/>
          </a:xfrm>
        </p:spPr>
        <p:txBody>
          <a:bodyPr>
            <a:normAutofit/>
          </a:bodyPr>
          <a:lstStyle/>
          <a:p>
            <a:r>
              <a:rPr lang="en-IN" sz="3600" dirty="0" smtClean="0">
                <a:solidFill>
                  <a:srgbClr val="009900"/>
                </a:solidFill>
                <a:effectLst/>
                <a:latin typeface="Arial" pitchFamily="34" charset="0"/>
                <a:cs typeface="Arial" pitchFamily="34" charset="0"/>
              </a:rPr>
              <a:t>Inter-relations with floods</a:t>
            </a:r>
            <a:endParaRPr lang="en-IN" sz="3600" dirty="0">
              <a:solidFill>
                <a:srgbClr val="009900"/>
              </a:solidFill>
              <a:effectLst/>
              <a:latin typeface="Arial" pitchFamily="34" charset="0"/>
              <a:cs typeface="Arial" pitchFamily="34" charset="0"/>
            </a:endParaRPr>
          </a:p>
        </p:txBody>
      </p:sp>
      <p:sp>
        <p:nvSpPr>
          <p:cNvPr id="3" name="Content Placeholder 2"/>
          <p:cNvSpPr>
            <a:spLocks noGrp="1"/>
          </p:cNvSpPr>
          <p:nvPr>
            <p:ph idx="1"/>
          </p:nvPr>
        </p:nvSpPr>
        <p:spPr>
          <a:xfrm>
            <a:off x="195804" y="1143001"/>
            <a:ext cx="8719596" cy="4792662"/>
          </a:xfrm>
        </p:spPr>
        <p:txBody>
          <a:bodyPr/>
          <a:lstStyle/>
          <a:p>
            <a:pPr>
              <a:lnSpc>
                <a:spcPts val="3000"/>
              </a:lnSpc>
              <a:spcBef>
                <a:spcPts val="1200"/>
              </a:spcBef>
              <a:spcAft>
                <a:spcPts val="600"/>
              </a:spcAft>
            </a:pPr>
            <a:r>
              <a:rPr lang="en-IN" sz="2400" dirty="0" err="1" smtClean="0">
                <a:latin typeface="Arial" pitchFamily="34" charset="0"/>
                <a:cs typeface="Arial" pitchFamily="34" charset="0"/>
              </a:rPr>
              <a:t>Peri</a:t>
            </a:r>
            <a:r>
              <a:rPr lang="en-IN" sz="2400" dirty="0" smtClean="0">
                <a:latin typeface="Arial" pitchFamily="34" charset="0"/>
                <a:cs typeface="Arial" pitchFamily="34" charset="0"/>
              </a:rPr>
              <a:t>-urban areas are generally the users of wastewater </a:t>
            </a:r>
          </a:p>
          <a:p>
            <a:pPr>
              <a:lnSpc>
                <a:spcPts val="3000"/>
              </a:lnSpc>
              <a:spcBef>
                <a:spcPts val="1200"/>
              </a:spcBef>
              <a:spcAft>
                <a:spcPts val="600"/>
              </a:spcAft>
            </a:pPr>
            <a:r>
              <a:rPr lang="en-IN" sz="2400" dirty="0" smtClean="0">
                <a:latin typeface="Arial" pitchFamily="34" charset="0"/>
                <a:cs typeface="Arial" pitchFamily="34" charset="0"/>
              </a:rPr>
              <a:t>These areas are habited by the most vulnerable sections of society and being adjunct to rivers, low lying are </a:t>
            </a:r>
            <a:r>
              <a:rPr lang="en-IN" sz="2400" b="1" dirty="0" smtClean="0">
                <a:latin typeface="Arial" pitchFamily="34" charset="0"/>
                <a:cs typeface="Arial" pitchFamily="34" charset="0"/>
              </a:rPr>
              <a:t>exposed to frequent flooding</a:t>
            </a:r>
          </a:p>
          <a:p>
            <a:pPr>
              <a:lnSpc>
                <a:spcPts val="3000"/>
              </a:lnSpc>
              <a:spcBef>
                <a:spcPts val="1200"/>
              </a:spcBef>
              <a:spcAft>
                <a:spcPts val="600"/>
              </a:spcAft>
            </a:pPr>
            <a:r>
              <a:rPr lang="en-IN" sz="2400" dirty="0" smtClean="0">
                <a:latin typeface="Arial" pitchFamily="34" charset="0"/>
                <a:cs typeface="Arial" pitchFamily="34" charset="0"/>
              </a:rPr>
              <a:t>As receptor of flood waters they have the potential to </a:t>
            </a:r>
            <a:r>
              <a:rPr lang="en-IN" sz="2400" b="1" dirty="0" smtClean="0">
                <a:latin typeface="Arial" pitchFamily="34" charset="0"/>
                <a:cs typeface="Arial" pitchFamily="34" charset="0"/>
              </a:rPr>
              <a:t>spread the contaminated wastewater </a:t>
            </a:r>
            <a:r>
              <a:rPr lang="en-IN" sz="2400" dirty="0" smtClean="0">
                <a:latin typeface="Arial" pitchFamily="34" charset="0"/>
                <a:cs typeface="Arial" pitchFamily="34" charset="0"/>
              </a:rPr>
              <a:t>used for irrigation to the downstream areas.</a:t>
            </a:r>
            <a:endParaRPr lang="en-IN" sz="2400" dirty="0">
              <a:latin typeface="Arial" pitchFamily="34" charset="0"/>
              <a:cs typeface="Arial" pitchFamily="34" charset="0"/>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7588" y="4343400"/>
            <a:ext cx="3809387" cy="2514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804" y="4343400"/>
            <a:ext cx="3517900" cy="2676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918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user\Desktop\For Annual Report collection 2010-11\ICID Map\World map New_with coloring_2011.tif"/>
          <p:cNvPicPr>
            <a:picLocks noChangeAspect="1" noChangeArrowheads="1"/>
          </p:cNvPicPr>
          <p:nvPr/>
        </p:nvPicPr>
        <p:blipFill>
          <a:blip r:embed="rId2">
            <a:lum bright="-10000"/>
          </a:blip>
          <a:srcRect/>
          <a:stretch>
            <a:fillRect/>
          </a:stretch>
        </p:blipFill>
        <p:spPr bwMode="auto">
          <a:xfrm>
            <a:off x="-68395" y="0"/>
            <a:ext cx="9212395" cy="6515416"/>
          </a:xfrm>
          <a:prstGeom prst="rect">
            <a:avLst/>
          </a:prstGeom>
          <a:ln>
            <a:noFill/>
          </a:ln>
          <a:effectLst>
            <a:softEdge rad="112500"/>
          </a:effectLst>
        </p:spPr>
      </p:pic>
      <p:sp>
        <p:nvSpPr>
          <p:cNvPr id="3" name="TextBox 2"/>
          <p:cNvSpPr txBox="1"/>
          <p:nvPr/>
        </p:nvSpPr>
        <p:spPr>
          <a:xfrm>
            <a:off x="0" y="0"/>
            <a:ext cx="9144000" cy="830997"/>
          </a:xfrm>
          <a:prstGeom prst="rect">
            <a:avLst/>
          </a:prstGeom>
          <a:solidFill>
            <a:srgbClr val="009900"/>
          </a:solidFill>
        </p:spPr>
        <p:style>
          <a:lnRef idx="0">
            <a:schemeClr val="accent2"/>
          </a:lnRef>
          <a:fillRef idx="3">
            <a:schemeClr val="accent2"/>
          </a:fillRef>
          <a:effectRef idx="3">
            <a:schemeClr val="accent2"/>
          </a:effectRef>
          <a:fontRef idx="minor">
            <a:schemeClr val="lt1"/>
          </a:fontRef>
        </p:style>
        <p:txBody>
          <a:bodyPr>
            <a:spAutoFit/>
          </a:bodyPr>
          <a:lstStyle/>
          <a:p>
            <a:pPr algn="ctr">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ICID Membership network spreads over 100 countries</a:t>
            </a:r>
          </a:p>
          <a:p>
            <a:pPr algn="ctr">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rPr>
              <a:t>  covering about 96% of  the world’s irrigated area</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p:spPr>
        <p:txBody>
          <a:bodyPr>
            <a:normAutofit/>
          </a:bodyPr>
          <a:lstStyle/>
          <a:p>
            <a:r>
              <a:rPr lang="en-IN" sz="3600" dirty="0" smtClean="0">
                <a:solidFill>
                  <a:srgbClr val="009900"/>
                </a:solidFill>
                <a:effectLst/>
                <a:latin typeface="Arial" pitchFamily="34" charset="0"/>
                <a:cs typeface="Arial" pitchFamily="34" charset="0"/>
              </a:rPr>
              <a:t>Disaster Management Plans</a:t>
            </a:r>
            <a:endParaRPr lang="en-IN" sz="3600" dirty="0">
              <a:solidFill>
                <a:srgbClr val="009900"/>
              </a:solidFill>
              <a:effectLst/>
              <a:latin typeface="Arial" pitchFamily="34" charset="0"/>
              <a:cs typeface="Arial" pitchFamily="34" charset="0"/>
            </a:endParaRPr>
          </a:p>
        </p:txBody>
      </p:sp>
      <p:sp>
        <p:nvSpPr>
          <p:cNvPr id="3" name="Content Placeholder 2"/>
          <p:cNvSpPr>
            <a:spLocks noGrp="1"/>
          </p:cNvSpPr>
          <p:nvPr>
            <p:ph idx="1"/>
          </p:nvPr>
        </p:nvSpPr>
        <p:spPr>
          <a:xfrm>
            <a:off x="304800" y="1219200"/>
            <a:ext cx="8382000" cy="5181600"/>
          </a:xfrm>
        </p:spPr>
        <p:txBody>
          <a:bodyPr>
            <a:normAutofit/>
          </a:bodyPr>
          <a:lstStyle/>
          <a:p>
            <a:pPr>
              <a:lnSpc>
                <a:spcPct val="120000"/>
              </a:lnSpc>
            </a:pPr>
            <a:r>
              <a:rPr lang="en-IN" sz="2400" b="1" dirty="0" smtClean="0">
                <a:latin typeface="Arial" pitchFamily="34" charset="0"/>
                <a:cs typeface="Arial" pitchFamily="34" charset="0"/>
              </a:rPr>
              <a:t>Objective:</a:t>
            </a:r>
            <a:r>
              <a:rPr lang="en-IN" sz="2400" dirty="0" smtClean="0">
                <a:latin typeface="Arial" pitchFamily="34" charset="0"/>
                <a:cs typeface="Arial" pitchFamily="34" charset="0"/>
              </a:rPr>
              <a:t> </a:t>
            </a:r>
            <a:r>
              <a:rPr lang="en-IN" sz="2000" dirty="0" smtClean="0">
                <a:latin typeface="Arial" pitchFamily="34" charset="0"/>
                <a:cs typeface="Arial" pitchFamily="34" charset="0"/>
              </a:rPr>
              <a:t>“…to  reduce the adverse impacts of extreme events such as droughts and floods (for example)…..”</a:t>
            </a:r>
          </a:p>
          <a:p>
            <a:pPr>
              <a:lnSpc>
                <a:spcPct val="120000"/>
              </a:lnSpc>
            </a:pPr>
            <a:r>
              <a:rPr lang="en-IN" sz="2400" b="1" dirty="0" smtClean="0">
                <a:latin typeface="Arial" pitchFamily="34" charset="0"/>
                <a:cs typeface="Arial" pitchFamily="34" charset="0"/>
              </a:rPr>
              <a:t>Recognize:</a:t>
            </a:r>
            <a:r>
              <a:rPr lang="en-IN" sz="2400" dirty="0" smtClean="0">
                <a:latin typeface="Arial" pitchFamily="34" charset="0"/>
                <a:cs typeface="Arial" pitchFamily="34" charset="0"/>
              </a:rPr>
              <a:t>   </a:t>
            </a:r>
          </a:p>
          <a:p>
            <a:pPr lvl="1">
              <a:lnSpc>
                <a:spcPct val="120000"/>
              </a:lnSpc>
            </a:pPr>
            <a:r>
              <a:rPr lang="en-IN" sz="2000" dirty="0" smtClean="0">
                <a:latin typeface="Arial" pitchFamily="34" charset="0"/>
                <a:cs typeface="Arial" pitchFamily="34" charset="0"/>
              </a:rPr>
              <a:t>“ … the risk (floods or drought) assessment as a means to take preventive and prepare post disaster preparedness plans….”. </a:t>
            </a:r>
          </a:p>
          <a:p>
            <a:pPr lvl="1">
              <a:lnSpc>
                <a:spcPct val="120000"/>
              </a:lnSpc>
            </a:pPr>
            <a:r>
              <a:rPr lang="en-IN" sz="2000" dirty="0" smtClean="0">
                <a:latin typeface="Arial" pitchFamily="34" charset="0"/>
                <a:cs typeface="Arial" pitchFamily="34" charset="0"/>
              </a:rPr>
              <a:t>“ … ….”</a:t>
            </a:r>
          </a:p>
          <a:p>
            <a:pPr>
              <a:lnSpc>
                <a:spcPct val="120000"/>
              </a:lnSpc>
            </a:pPr>
            <a:r>
              <a:rPr lang="en-IN" sz="2400" b="1" dirty="0" smtClean="0">
                <a:latin typeface="Arial" pitchFamily="34" charset="0"/>
                <a:cs typeface="Arial" pitchFamily="34" charset="0"/>
              </a:rPr>
              <a:t>But often fail to</a:t>
            </a:r>
            <a:r>
              <a:rPr lang="en-IN" sz="2400" dirty="0" smtClean="0">
                <a:latin typeface="Arial" pitchFamily="34" charset="0"/>
                <a:cs typeface="Arial" pitchFamily="34" charset="0"/>
              </a:rPr>
              <a:t>:</a:t>
            </a:r>
          </a:p>
          <a:p>
            <a:pPr lvl="1">
              <a:lnSpc>
                <a:spcPct val="120000"/>
              </a:lnSpc>
            </a:pPr>
            <a:r>
              <a:rPr lang="en-IN" sz="2000" dirty="0" smtClean="0">
                <a:latin typeface="Arial" pitchFamily="34" charset="0"/>
                <a:cs typeface="Arial" pitchFamily="34" charset="0"/>
              </a:rPr>
              <a:t>Assess health risks, particularly due to flooding of wastewater treatment plants and wastewater agriculture fields</a:t>
            </a:r>
          </a:p>
        </p:txBody>
      </p:sp>
    </p:spTree>
    <p:extLst>
      <p:ext uri="{BB962C8B-B14F-4D97-AF65-F5344CB8AC3E}">
        <p14:creationId xmlns:p14="http://schemas.microsoft.com/office/powerpoint/2010/main" val="461416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p:spPr>
        <p:txBody>
          <a:bodyPr>
            <a:normAutofit/>
          </a:bodyPr>
          <a:lstStyle/>
          <a:p>
            <a:r>
              <a:rPr lang="en-IN" sz="3200" dirty="0" smtClean="0">
                <a:solidFill>
                  <a:srgbClr val="009900"/>
                </a:solidFill>
                <a:effectLst/>
                <a:latin typeface="Arial" pitchFamily="34" charset="0"/>
                <a:cs typeface="Arial" pitchFamily="34" charset="0"/>
              </a:rPr>
              <a:t>National Health Policy</a:t>
            </a:r>
            <a:endParaRPr lang="en-IN" sz="3200" dirty="0">
              <a:solidFill>
                <a:srgbClr val="009900"/>
              </a:solidFill>
              <a:effectLst/>
              <a:latin typeface="Arial" pitchFamily="34" charset="0"/>
              <a:cs typeface="Arial" pitchFamily="34" charset="0"/>
            </a:endParaRPr>
          </a:p>
        </p:txBody>
      </p:sp>
      <p:sp>
        <p:nvSpPr>
          <p:cNvPr id="3" name="Content Placeholder 2"/>
          <p:cNvSpPr>
            <a:spLocks noGrp="1"/>
          </p:cNvSpPr>
          <p:nvPr>
            <p:ph idx="1"/>
          </p:nvPr>
        </p:nvSpPr>
        <p:spPr>
          <a:xfrm>
            <a:off x="304800" y="1219200"/>
            <a:ext cx="8382000" cy="5089525"/>
          </a:xfrm>
        </p:spPr>
        <p:txBody>
          <a:bodyPr>
            <a:normAutofit/>
          </a:bodyPr>
          <a:lstStyle/>
          <a:p>
            <a:pPr>
              <a:lnSpc>
                <a:spcPct val="120000"/>
              </a:lnSpc>
            </a:pPr>
            <a:r>
              <a:rPr lang="en-IN" sz="2400" b="1" dirty="0" smtClean="0">
                <a:latin typeface="Arial" pitchFamily="34" charset="0"/>
                <a:cs typeface="Arial" pitchFamily="34" charset="0"/>
              </a:rPr>
              <a:t>Objective:</a:t>
            </a:r>
            <a:r>
              <a:rPr lang="en-IN" sz="2400" dirty="0" smtClean="0">
                <a:latin typeface="Arial" pitchFamily="34" charset="0"/>
                <a:cs typeface="Arial" pitchFamily="34" charset="0"/>
              </a:rPr>
              <a:t> “…to </a:t>
            </a:r>
            <a:r>
              <a:rPr lang="en-IN" sz="2400" dirty="0">
                <a:latin typeface="Arial" pitchFamily="34" charset="0"/>
                <a:cs typeface="Arial" pitchFamily="34" charset="0"/>
              </a:rPr>
              <a:t>achieve an acceptable standard of good health amongst the general population of the </a:t>
            </a:r>
            <a:r>
              <a:rPr lang="en-IN" sz="2400" dirty="0" smtClean="0">
                <a:latin typeface="Arial" pitchFamily="34" charset="0"/>
                <a:cs typeface="Arial" pitchFamily="34" charset="0"/>
              </a:rPr>
              <a:t>country…..”</a:t>
            </a:r>
          </a:p>
          <a:p>
            <a:pPr>
              <a:lnSpc>
                <a:spcPct val="120000"/>
              </a:lnSpc>
            </a:pPr>
            <a:r>
              <a:rPr lang="en-IN" sz="2400" b="1" dirty="0" smtClean="0">
                <a:latin typeface="Arial" pitchFamily="34" charset="0"/>
                <a:cs typeface="Arial" pitchFamily="34" charset="0"/>
              </a:rPr>
              <a:t>Recognize:</a:t>
            </a:r>
            <a:r>
              <a:rPr lang="en-IN" sz="2400" dirty="0" smtClean="0">
                <a:latin typeface="Arial" pitchFamily="34" charset="0"/>
                <a:cs typeface="Arial" pitchFamily="34" charset="0"/>
              </a:rPr>
              <a:t>   </a:t>
            </a:r>
          </a:p>
          <a:p>
            <a:pPr lvl="1">
              <a:lnSpc>
                <a:spcPct val="120000"/>
              </a:lnSpc>
            </a:pPr>
            <a:r>
              <a:rPr lang="en-IN" sz="2000" dirty="0" smtClean="0">
                <a:latin typeface="Arial" pitchFamily="34" charset="0"/>
                <a:cs typeface="Arial" pitchFamily="34" charset="0"/>
              </a:rPr>
              <a:t>“ …that the </a:t>
            </a:r>
            <a:r>
              <a:rPr lang="en-IN" sz="2000" dirty="0">
                <a:latin typeface="Arial" pitchFamily="34" charset="0"/>
                <a:cs typeface="Arial" pitchFamily="34" charset="0"/>
              </a:rPr>
              <a:t>ambient environmental conditions are a significant determinant of the health risks to which a community is </a:t>
            </a:r>
            <a:r>
              <a:rPr lang="en-IN" sz="2000" dirty="0" smtClean="0">
                <a:latin typeface="Arial" pitchFamily="34" charset="0"/>
                <a:cs typeface="Arial" pitchFamily="34" charset="0"/>
              </a:rPr>
              <a:t>exposed; such as unsafe </a:t>
            </a:r>
            <a:r>
              <a:rPr lang="en-IN" sz="2000" dirty="0">
                <a:latin typeface="Arial" pitchFamily="34" charset="0"/>
                <a:cs typeface="Arial" pitchFamily="34" charset="0"/>
              </a:rPr>
              <a:t>drinking water, unhygienic sanitation and air pollution significantly contribute to the burden of disease, particularly in urban </a:t>
            </a:r>
            <a:r>
              <a:rPr lang="en-IN" sz="2000" dirty="0" smtClean="0">
                <a:latin typeface="Arial" pitchFamily="34" charset="0"/>
                <a:cs typeface="Arial" pitchFamily="34" charset="0"/>
              </a:rPr>
              <a:t>settings”. </a:t>
            </a:r>
          </a:p>
          <a:p>
            <a:pPr lvl="1">
              <a:lnSpc>
                <a:spcPct val="120000"/>
              </a:lnSpc>
            </a:pPr>
            <a:r>
              <a:rPr lang="en-IN" sz="2000" dirty="0" smtClean="0">
                <a:latin typeface="Arial" pitchFamily="34" charset="0"/>
                <a:cs typeface="Arial" pitchFamily="34" charset="0"/>
              </a:rPr>
              <a:t>“ that the work </a:t>
            </a:r>
            <a:r>
              <a:rPr lang="en-IN" sz="2000" dirty="0">
                <a:latin typeface="Arial" pitchFamily="34" charset="0"/>
                <a:cs typeface="Arial" pitchFamily="34" charset="0"/>
              </a:rPr>
              <a:t>conditions in several sectors of employment </a:t>
            </a:r>
            <a:r>
              <a:rPr lang="en-IN" sz="2000" dirty="0" smtClean="0">
                <a:latin typeface="Arial" pitchFamily="34" charset="0"/>
                <a:cs typeface="Arial" pitchFamily="34" charset="0"/>
              </a:rPr>
              <a:t>can be sub-standard effecting the health of the workers…”</a:t>
            </a:r>
          </a:p>
          <a:p>
            <a:pPr>
              <a:lnSpc>
                <a:spcPct val="120000"/>
              </a:lnSpc>
            </a:pPr>
            <a:endParaRPr lang="en-IN" sz="2400" dirty="0">
              <a:latin typeface="Arial" pitchFamily="34" charset="0"/>
              <a:cs typeface="Arial" pitchFamily="34" charset="0"/>
            </a:endParaRPr>
          </a:p>
        </p:txBody>
      </p:sp>
    </p:spTree>
    <p:extLst>
      <p:ext uri="{BB962C8B-B14F-4D97-AF65-F5344CB8AC3E}">
        <p14:creationId xmlns:p14="http://schemas.microsoft.com/office/powerpoint/2010/main" val="3859179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rmAutofit/>
          </a:bodyPr>
          <a:lstStyle/>
          <a:p>
            <a:r>
              <a:rPr lang="en-IN" sz="3600" dirty="0" smtClean="0">
                <a:solidFill>
                  <a:srgbClr val="009900"/>
                </a:solidFill>
                <a:effectLst/>
                <a:latin typeface="Arial" pitchFamily="34" charset="0"/>
                <a:cs typeface="Arial" pitchFamily="34" charset="0"/>
              </a:rPr>
              <a:t>Health exposure</a:t>
            </a:r>
            <a:endParaRPr lang="en-IN" sz="3600" dirty="0">
              <a:solidFill>
                <a:srgbClr val="009900"/>
              </a:solidFill>
              <a:effectLst/>
              <a:latin typeface="Arial" pitchFamily="34" charset="0"/>
              <a:cs typeface="Arial" pitchFamily="34" charset="0"/>
            </a:endParaRPr>
          </a:p>
        </p:txBody>
      </p:sp>
      <p:sp>
        <p:nvSpPr>
          <p:cNvPr id="3" name="Content Placeholder 2"/>
          <p:cNvSpPr>
            <a:spLocks noGrp="1"/>
          </p:cNvSpPr>
          <p:nvPr>
            <p:ph idx="1"/>
          </p:nvPr>
        </p:nvSpPr>
        <p:spPr>
          <a:xfrm>
            <a:off x="381000" y="1143000"/>
            <a:ext cx="8229600" cy="4708525"/>
          </a:xfrm>
        </p:spPr>
        <p:txBody>
          <a:bodyPr>
            <a:noAutofit/>
          </a:bodyPr>
          <a:lstStyle/>
          <a:p>
            <a:pPr>
              <a:lnSpc>
                <a:spcPct val="130000"/>
              </a:lnSpc>
              <a:spcBef>
                <a:spcPts val="1200"/>
              </a:spcBef>
            </a:pPr>
            <a:r>
              <a:rPr lang="en-IN" sz="2400" b="1" dirty="0" smtClean="0">
                <a:latin typeface="Arial" pitchFamily="34" charset="0"/>
                <a:cs typeface="Arial" pitchFamily="34" charset="0"/>
              </a:rPr>
              <a:t>Farm workers: </a:t>
            </a:r>
            <a:r>
              <a:rPr lang="en-IN" sz="2400" dirty="0" smtClean="0">
                <a:latin typeface="Arial" pitchFamily="34" charset="0"/>
                <a:cs typeface="Arial" pitchFamily="34" charset="0"/>
              </a:rPr>
              <a:t>Contact with wastewater</a:t>
            </a:r>
          </a:p>
          <a:p>
            <a:pPr>
              <a:lnSpc>
                <a:spcPct val="130000"/>
              </a:lnSpc>
              <a:spcBef>
                <a:spcPts val="1200"/>
              </a:spcBef>
            </a:pPr>
            <a:r>
              <a:rPr lang="en-IN" sz="2400" b="1" dirty="0" smtClean="0">
                <a:latin typeface="Arial" pitchFamily="34" charset="0"/>
                <a:cs typeface="Arial" pitchFamily="34" charset="0"/>
              </a:rPr>
              <a:t>Consumers: </a:t>
            </a:r>
            <a:r>
              <a:rPr lang="en-IN" sz="2400" dirty="0" smtClean="0">
                <a:latin typeface="Arial" pitchFamily="34" charset="0"/>
                <a:cs typeface="Arial" pitchFamily="34" charset="0"/>
              </a:rPr>
              <a:t>Use of products, Vegetables and salads eaten uncooked, Sports fields and public parks</a:t>
            </a:r>
          </a:p>
          <a:p>
            <a:pPr lvl="1">
              <a:lnSpc>
                <a:spcPct val="130000"/>
              </a:lnSpc>
              <a:spcBef>
                <a:spcPts val="1200"/>
              </a:spcBef>
            </a:pPr>
            <a:r>
              <a:rPr lang="en-IN" dirty="0">
                <a:latin typeface="Arial" pitchFamily="34" charset="0"/>
                <a:cs typeface="Arial" pitchFamily="34" charset="0"/>
              </a:rPr>
              <a:t>Since so much produce moves around the world, there is always the possibility of being exposed to produce irrigated with wastewater, </a:t>
            </a:r>
            <a:endParaRPr lang="en-IN" dirty="0" smtClean="0">
              <a:latin typeface="Arial" pitchFamily="34" charset="0"/>
              <a:cs typeface="Arial" pitchFamily="34" charset="0"/>
            </a:endParaRPr>
          </a:p>
          <a:p>
            <a:pPr>
              <a:lnSpc>
                <a:spcPct val="130000"/>
              </a:lnSpc>
              <a:spcBef>
                <a:spcPts val="1200"/>
              </a:spcBef>
            </a:pPr>
            <a:r>
              <a:rPr lang="en-IN" sz="2400" b="1" dirty="0" smtClean="0">
                <a:latin typeface="Arial" pitchFamily="34" charset="0"/>
                <a:cs typeface="Arial" pitchFamily="34" charset="0"/>
              </a:rPr>
              <a:t>Nearby communities: </a:t>
            </a:r>
            <a:r>
              <a:rPr lang="en-IN" sz="2400" dirty="0" smtClean="0">
                <a:latin typeface="Arial" pitchFamily="34" charset="0"/>
                <a:cs typeface="Arial" pitchFamily="34" charset="0"/>
              </a:rPr>
              <a:t>Spread of polluted top soil; Entry of aerosols in atmosphere; flooding</a:t>
            </a:r>
          </a:p>
          <a:p>
            <a:pPr lvl="1">
              <a:lnSpc>
                <a:spcPct val="130000"/>
              </a:lnSpc>
              <a:spcBef>
                <a:spcPts val="1200"/>
              </a:spcBef>
            </a:pPr>
            <a:endParaRPr lang="en-IN" sz="2000" dirty="0" smtClean="0">
              <a:latin typeface="Arial" pitchFamily="34" charset="0"/>
              <a:cs typeface="Arial" pitchFamily="34" charset="0"/>
            </a:endParaRPr>
          </a:p>
          <a:p>
            <a:pPr lvl="1">
              <a:lnSpc>
                <a:spcPct val="130000"/>
              </a:lnSpc>
              <a:spcBef>
                <a:spcPts val="1200"/>
              </a:spcBef>
            </a:pPr>
            <a:endParaRPr lang="en-IN" sz="2000" dirty="0">
              <a:latin typeface="Arial" pitchFamily="34" charset="0"/>
              <a:cs typeface="Arial" pitchFamily="34" charset="0"/>
            </a:endParaRPr>
          </a:p>
        </p:txBody>
      </p:sp>
    </p:spTree>
    <p:extLst>
      <p:ext uri="{BB962C8B-B14F-4D97-AF65-F5344CB8AC3E}">
        <p14:creationId xmlns:p14="http://schemas.microsoft.com/office/powerpoint/2010/main" val="5334222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IN" sz="3600" dirty="0" smtClean="0">
                <a:solidFill>
                  <a:srgbClr val="009900"/>
                </a:solidFill>
                <a:effectLst/>
                <a:latin typeface="Arial" pitchFamily="34" charset="0"/>
                <a:cs typeface="Arial" pitchFamily="34" charset="0"/>
              </a:rPr>
              <a:t>Strategies for managing health risks</a:t>
            </a:r>
            <a:endParaRPr lang="en-IN" sz="3600" dirty="0">
              <a:solidFill>
                <a:srgbClr val="009900"/>
              </a:solidFill>
              <a:effectLst/>
              <a:latin typeface="Arial" pitchFamily="34" charset="0"/>
              <a:cs typeface="Arial" pitchFamily="34" charset="0"/>
            </a:endParaRPr>
          </a:p>
        </p:txBody>
      </p:sp>
      <p:sp>
        <p:nvSpPr>
          <p:cNvPr id="3" name="Content Placeholder 2"/>
          <p:cNvSpPr>
            <a:spLocks noGrp="1"/>
          </p:cNvSpPr>
          <p:nvPr>
            <p:ph idx="1"/>
          </p:nvPr>
        </p:nvSpPr>
        <p:spPr>
          <a:xfrm>
            <a:off x="0" y="1600200"/>
            <a:ext cx="8686800" cy="4708525"/>
          </a:xfrm>
        </p:spPr>
        <p:txBody>
          <a:bodyPr>
            <a:normAutofit/>
          </a:bodyPr>
          <a:lstStyle/>
          <a:p>
            <a:pPr>
              <a:lnSpc>
                <a:spcPct val="120000"/>
              </a:lnSpc>
            </a:pPr>
            <a:r>
              <a:rPr lang="en-IN" sz="2400" dirty="0" smtClean="0">
                <a:latin typeface="Arial" pitchFamily="34" charset="0"/>
                <a:cs typeface="Arial" pitchFamily="34" charset="0"/>
              </a:rPr>
              <a:t>Waste treatment</a:t>
            </a:r>
          </a:p>
          <a:p>
            <a:pPr>
              <a:lnSpc>
                <a:spcPct val="120000"/>
              </a:lnSpc>
            </a:pPr>
            <a:r>
              <a:rPr lang="en-IN" sz="2400" dirty="0" smtClean="0">
                <a:latin typeface="Arial" pitchFamily="34" charset="0"/>
                <a:cs typeface="Arial" pitchFamily="34" charset="0"/>
              </a:rPr>
              <a:t>Crop restriction</a:t>
            </a:r>
          </a:p>
          <a:p>
            <a:pPr>
              <a:lnSpc>
                <a:spcPct val="120000"/>
              </a:lnSpc>
            </a:pPr>
            <a:r>
              <a:rPr lang="en-IN" sz="2400" dirty="0" smtClean="0">
                <a:latin typeface="Arial" pitchFamily="34" charset="0"/>
                <a:cs typeface="Arial" pitchFamily="34" charset="0"/>
              </a:rPr>
              <a:t>Appropriate irrigation techniques</a:t>
            </a:r>
          </a:p>
          <a:p>
            <a:pPr>
              <a:lnSpc>
                <a:spcPct val="120000"/>
              </a:lnSpc>
            </a:pPr>
            <a:r>
              <a:rPr lang="en-IN" sz="2400" dirty="0" smtClean="0">
                <a:latin typeface="Arial" pitchFamily="34" charset="0"/>
                <a:cs typeface="Arial" pitchFamily="34" charset="0"/>
              </a:rPr>
              <a:t>Human exposure control</a:t>
            </a:r>
          </a:p>
          <a:p>
            <a:pPr>
              <a:lnSpc>
                <a:spcPct val="120000"/>
              </a:lnSpc>
            </a:pPr>
            <a:r>
              <a:rPr lang="en-IN" sz="2400" dirty="0" smtClean="0">
                <a:latin typeface="Arial" pitchFamily="34" charset="0"/>
                <a:cs typeface="Arial" pitchFamily="34" charset="0"/>
              </a:rPr>
              <a:t>Chemotherapy and vaccination</a:t>
            </a:r>
          </a:p>
          <a:p>
            <a:pPr>
              <a:lnSpc>
                <a:spcPct val="120000"/>
              </a:lnSpc>
            </a:pPr>
            <a:r>
              <a:rPr lang="en-IN" sz="2400" dirty="0" smtClean="0">
                <a:latin typeface="Arial" pitchFamily="34" charset="0"/>
                <a:cs typeface="Arial" pitchFamily="34" charset="0"/>
              </a:rPr>
              <a:t>As the </a:t>
            </a:r>
            <a:r>
              <a:rPr lang="en-IN" sz="2400" dirty="0">
                <a:latin typeface="Arial" pitchFamily="34" charset="0"/>
                <a:cs typeface="Arial" pitchFamily="34" charset="0"/>
              </a:rPr>
              <a:t>short-term benefits of wastewater irrigation could be </a:t>
            </a:r>
            <a:r>
              <a:rPr lang="en-IN" sz="2400" dirty="0" smtClean="0">
                <a:latin typeface="Arial" pitchFamily="34" charset="0"/>
                <a:cs typeface="Arial" pitchFamily="34" charset="0"/>
              </a:rPr>
              <a:t>offset </a:t>
            </a:r>
            <a:r>
              <a:rPr lang="en-IN" sz="2400" dirty="0">
                <a:latin typeface="Arial" pitchFamily="34" charset="0"/>
                <a:cs typeface="Arial" pitchFamily="34" charset="0"/>
              </a:rPr>
              <a:t>by the </a:t>
            </a:r>
            <a:r>
              <a:rPr lang="en-IN" sz="2400" dirty="0" smtClean="0">
                <a:latin typeface="Arial" pitchFamily="34" charset="0"/>
                <a:cs typeface="Arial" pitchFamily="34" charset="0"/>
              </a:rPr>
              <a:t>long-term health </a:t>
            </a:r>
            <a:r>
              <a:rPr lang="en-IN" sz="2400" dirty="0">
                <a:latin typeface="Arial" pitchFamily="34" charset="0"/>
                <a:cs typeface="Arial" pitchFamily="34" charset="0"/>
              </a:rPr>
              <a:t>and environmental </a:t>
            </a:r>
            <a:r>
              <a:rPr lang="en-IN" sz="2400" dirty="0" smtClean="0">
                <a:latin typeface="Arial" pitchFamily="34" charset="0"/>
                <a:cs typeface="Arial" pitchFamily="34" charset="0"/>
              </a:rPr>
              <a:t>impacts more research is needed</a:t>
            </a:r>
          </a:p>
          <a:p>
            <a:pPr>
              <a:lnSpc>
                <a:spcPct val="120000"/>
              </a:lnSpc>
            </a:pPr>
            <a:endParaRPr lang="en-IN" sz="2400" dirty="0">
              <a:latin typeface="Arial" pitchFamily="34" charset="0"/>
              <a:cs typeface="Arial"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825" y="1447800"/>
            <a:ext cx="4067175"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29446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152400"/>
            <a:ext cx="8229600" cy="792162"/>
          </a:xfrm>
        </p:spPr>
        <p:txBody>
          <a:bodyPr>
            <a:normAutofit/>
          </a:bodyPr>
          <a:lstStyle/>
          <a:p>
            <a:r>
              <a:rPr lang="en-IN" sz="3600" dirty="0" smtClean="0">
                <a:solidFill>
                  <a:srgbClr val="009900"/>
                </a:solidFill>
                <a:effectLst/>
                <a:latin typeface="Arial" pitchFamily="34" charset="0"/>
                <a:cs typeface="Arial" pitchFamily="34" charset="0"/>
              </a:rPr>
              <a:t>Is there need for a policy?</a:t>
            </a:r>
            <a:endParaRPr lang="en-IN" sz="3600" dirty="0">
              <a:solidFill>
                <a:srgbClr val="009900"/>
              </a:solidFill>
              <a:effectLst/>
              <a:latin typeface="Arial" pitchFamily="34" charset="0"/>
              <a:cs typeface="Arial" pitchFamily="34" charset="0"/>
            </a:endParaRPr>
          </a:p>
        </p:txBody>
      </p:sp>
      <p:sp>
        <p:nvSpPr>
          <p:cNvPr id="3" name="Content Placeholder 2"/>
          <p:cNvSpPr>
            <a:spLocks noGrp="1"/>
          </p:cNvSpPr>
          <p:nvPr>
            <p:ph idx="1"/>
          </p:nvPr>
        </p:nvSpPr>
        <p:spPr>
          <a:xfrm>
            <a:off x="228600" y="1295400"/>
            <a:ext cx="5562600" cy="4708525"/>
          </a:xfrm>
        </p:spPr>
        <p:txBody>
          <a:bodyPr/>
          <a:lstStyle/>
          <a:p>
            <a:pPr>
              <a:lnSpc>
                <a:spcPts val="3400"/>
              </a:lnSpc>
            </a:pPr>
            <a:r>
              <a:rPr lang="en-IN" sz="2200" dirty="0">
                <a:latin typeface="Arial" pitchFamily="34" charset="0"/>
                <a:cs typeface="Arial" pitchFamily="34" charset="0"/>
              </a:rPr>
              <a:t>Is there a need for wastewater reuse?</a:t>
            </a:r>
          </a:p>
          <a:p>
            <a:r>
              <a:rPr lang="en-US" sz="2200" dirty="0" smtClean="0">
                <a:latin typeface="Arial" pitchFamily="34" charset="0"/>
                <a:cs typeface="Arial" pitchFamily="34" charset="0"/>
              </a:rPr>
              <a:t>What are the drivers of wastewater reuse?</a:t>
            </a:r>
            <a:endParaRPr lang="en-IN" sz="2200" dirty="0" smtClean="0">
              <a:latin typeface="Arial" pitchFamily="34" charset="0"/>
              <a:cs typeface="Arial" pitchFamily="34" charset="0"/>
            </a:endParaRPr>
          </a:p>
          <a:p>
            <a:pPr>
              <a:lnSpc>
                <a:spcPts val="3400"/>
              </a:lnSpc>
            </a:pPr>
            <a:r>
              <a:rPr lang="en-IN" sz="2200" dirty="0" smtClean="0">
                <a:latin typeface="Arial" pitchFamily="34" charset="0"/>
                <a:cs typeface="Arial" pitchFamily="34" charset="0"/>
              </a:rPr>
              <a:t>Wastewater as a viable new resource?</a:t>
            </a:r>
          </a:p>
          <a:p>
            <a:r>
              <a:rPr lang="en-US" sz="2200" dirty="0" smtClean="0">
                <a:latin typeface="Arial" pitchFamily="34" charset="0"/>
                <a:cs typeface="Arial" pitchFamily="34" charset="0"/>
              </a:rPr>
              <a:t>What is the magnitude of the wastewater problem?</a:t>
            </a:r>
            <a:endParaRPr lang="en-IN" sz="2200" dirty="0" smtClean="0">
              <a:latin typeface="Arial" pitchFamily="34" charset="0"/>
              <a:cs typeface="Arial" pitchFamily="34" charset="0"/>
            </a:endParaRPr>
          </a:p>
          <a:p>
            <a:r>
              <a:rPr lang="en-IN" sz="2200" dirty="0" smtClean="0">
                <a:latin typeface="Arial" pitchFamily="34" charset="0"/>
                <a:cs typeface="Arial" pitchFamily="34" charset="0"/>
              </a:rPr>
              <a:t>How is urban water collected?</a:t>
            </a:r>
          </a:p>
          <a:p>
            <a:r>
              <a:rPr lang="en-IN" sz="2200" dirty="0" smtClean="0">
                <a:latin typeface="Arial" pitchFamily="34" charset="0"/>
                <a:cs typeface="Arial" pitchFamily="34" charset="0"/>
              </a:rPr>
              <a:t>Is there a separation of grey and black water collection systems?</a:t>
            </a:r>
          </a:p>
          <a:p>
            <a:pPr>
              <a:lnSpc>
                <a:spcPts val="3400"/>
              </a:lnSpc>
            </a:pPr>
            <a:endParaRPr lang="en-IN" sz="2200" dirty="0">
              <a:latin typeface="Arial" pitchFamily="34" charset="0"/>
              <a:cs typeface="Arial" pitchFamily="34" charset="0"/>
            </a:endParaRPr>
          </a:p>
          <a:p>
            <a:pPr>
              <a:lnSpc>
                <a:spcPts val="3400"/>
              </a:lnSpc>
            </a:pPr>
            <a:endParaRPr lang="en-IN" sz="2200" dirty="0">
              <a:latin typeface="Arial" pitchFamily="34" charset="0"/>
              <a:cs typeface="Arial" pitchFamily="34" charset="0"/>
            </a:endParaRP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1524000"/>
            <a:ext cx="2603500" cy="340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5757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531"/>
            <a:ext cx="8229600" cy="944562"/>
          </a:xfrm>
        </p:spPr>
        <p:txBody>
          <a:bodyPr>
            <a:normAutofit/>
          </a:bodyPr>
          <a:lstStyle/>
          <a:p>
            <a:r>
              <a:rPr lang="en-IN" sz="3600" dirty="0" smtClean="0">
                <a:solidFill>
                  <a:srgbClr val="009900"/>
                </a:solidFill>
                <a:effectLst/>
                <a:latin typeface="Arial" pitchFamily="34" charset="0"/>
                <a:cs typeface="Arial" pitchFamily="34" charset="0"/>
              </a:rPr>
              <a:t>Policy elements</a:t>
            </a:r>
            <a:endParaRPr lang="en-IN" sz="3600" dirty="0">
              <a:solidFill>
                <a:srgbClr val="009900"/>
              </a:solidFill>
              <a:effectLst/>
              <a:latin typeface="Arial" pitchFamily="34" charset="0"/>
              <a:cs typeface="Arial" pitchFamily="34" charset="0"/>
            </a:endParaRPr>
          </a:p>
        </p:txBody>
      </p:sp>
      <p:sp>
        <p:nvSpPr>
          <p:cNvPr id="3" name="Content Placeholder 2"/>
          <p:cNvSpPr>
            <a:spLocks noGrp="1"/>
          </p:cNvSpPr>
          <p:nvPr>
            <p:ph idx="1"/>
          </p:nvPr>
        </p:nvSpPr>
        <p:spPr>
          <a:xfrm>
            <a:off x="457200" y="990600"/>
            <a:ext cx="8229600" cy="4708525"/>
          </a:xfrm>
        </p:spPr>
        <p:txBody>
          <a:bodyPr/>
          <a:lstStyle/>
          <a:p>
            <a:r>
              <a:rPr lang="en-US" sz="2400" dirty="0" smtClean="0">
                <a:latin typeface="Arial" pitchFamily="34" charset="0"/>
                <a:cs typeface="Arial" pitchFamily="34" charset="0"/>
              </a:rPr>
              <a:t>What are the objectives? And h</a:t>
            </a:r>
            <a:r>
              <a:rPr lang="en-IN" sz="2400" dirty="0" err="1" smtClean="0">
                <a:latin typeface="Arial" pitchFamily="34" charset="0"/>
                <a:cs typeface="Arial" pitchFamily="34" charset="0"/>
              </a:rPr>
              <a:t>ow</a:t>
            </a:r>
            <a:r>
              <a:rPr lang="en-IN" sz="2400" dirty="0" smtClean="0">
                <a:latin typeface="Arial" pitchFamily="34" charset="0"/>
                <a:cs typeface="Arial" pitchFamily="34" charset="0"/>
              </a:rPr>
              <a:t> to achieve the objectives?</a:t>
            </a:r>
          </a:p>
          <a:p>
            <a:pPr>
              <a:lnSpc>
                <a:spcPts val="3400"/>
              </a:lnSpc>
            </a:pPr>
            <a:r>
              <a:rPr lang="en-IN" sz="2400" dirty="0" smtClean="0">
                <a:latin typeface="Arial" pitchFamily="34" charset="0"/>
                <a:cs typeface="Arial" pitchFamily="34" charset="0"/>
              </a:rPr>
              <a:t>Will we </a:t>
            </a:r>
            <a:r>
              <a:rPr lang="en-IN" sz="2400" dirty="0">
                <a:latin typeface="Arial" pitchFamily="34" charset="0"/>
                <a:cs typeface="Arial" pitchFamily="34" charset="0"/>
              </a:rPr>
              <a:t>use treated, partially treated, diluted or raw wastewater?</a:t>
            </a:r>
          </a:p>
          <a:p>
            <a:pPr>
              <a:lnSpc>
                <a:spcPts val="3400"/>
              </a:lnSpc>
            </a:pPr>
            <a:r>
              <a:rPr lang="en-IN" sz="2400" dirty="0">
                <a:latin typeface="Arial" pitchFamily="34" charset="0"/>
                <a:cs typeface="Arial" pitchFamily="34" charset="0"/>
              </a:rPr>
              <a:t>How do we manage health </a:t>
            </a:r>
            <a:r>
              <a:rPr lang="en-IN" sz="2400" dirty="0" smtClean="0">
                <a:latin typeface="Arial" pitchFamily="34" charset="0"/>
                <a:cs typeface="Arial" pitchFamily="34" charset="0"/>
              </a:rPr>
              <a:t>risks, nutrient </a:t>
            </a:r>
            <a:r>
              <a:rPr lang="en-IN" sz="2400" dirty="0">
                <a:latin typeface="Arial" pitchFamily="34" charset="0"/>
                <a:cs typeface="Arial" pitchFamily="34" charset="0"/>
              </a:rPr>
              <a:t>and land management?</a:t>
            </a:r>
          </a:p>
          <a:p>
            <a:pPr>
              <a:lnSpc>
                <a:spcPts val="3400"/>
              </a:lnSpc>
            </a:pPr>
            <a:r>
              <a:rPr lang="en-IN" sz="2400" dirty="0">
                <a:latin typeface="Arial" pitchFamily="34" charset="0"/>
                <a:cs typeface="Arial" pitchFamily="34" charset="0"/>
              </a:rPr>
              <a:t>What are the economic considerations?</a:t>
            </a:r>
          </a:p>
          <a:p>
            <a:pPr>
              <a:lnSpc>
                <a:spcPts val="3400"/>
              </a:lnSpc>
            </a:pPr>
            <a:r>
              <a:rPr lang="en-IN" sz="2400" dirty="0" smtClean="0">
                <a:latin typeface="Arial" pitchFamily="34" charset="0"/>
                <a:cs typeface="Arial" pitchFamily="34" charset="0"/>
              </a:rPr>
              <a:t>Is it socio-culturally </a:t>
            </a:r>
            <a:r>
              <a:rPr lang="en-IN" sz="2400" dirty="0">
                <a:latin typeface="Arial" pitchFamily="34" charset="0"/>
                <a:cs typeface="Arial" pitchFamily="34" charset="0"/>
              </a:rPr>
              <a:t>acceptable</a:t>
            </a:r>
            <a:r>
              <a:rPr lang="en-IN" sz="2400" dirty="0" smtClean="0">
                <a:latin typeface="Arial" pitchFamily="34" charset="0"/>
                <a:cs typeface="Arial" pitchFamily="34" charset="0"/>
              </a:rPr>
              <a:t>? If not, how to make it acceptable?</a:t>
            </a:r>
            <a:endParaRPr lang="en-IN" sz="2400" dirty="0">
              <a:latin typeface="Arial" pitchFamily="34" charset="0"/>
              <a:cs typeface="Arial" pitchFamily="34" charset="0"/>
            </a:endParaRPr>
          </a:p>
          <a:p>
            <a:r>
              <a:rPr lang="en-IN" sz="2400" dirty="0" smtClean="0">
                <a:latin typeface="Arial" pitchFamily="34" charset="0"/>
                <a:cs typeface="Arial" pitchFamily="34" charset="0"/>
              </a:rPr>
              <a:t>How to </a:t>
            </a:r>
            <a:r>
              <a:rPr lang="en-IN" sz="2400" dirty="0">
                <a:latin typeface="Arial" pitchFamily="34" charset="0"/>
                <a:cs typeface="Arial" pitchFamily="34" charset="0"/>
              </a:rPr>
              <a:t>get the institutions work together</a:t>
            </a:r>
            <a:r>
              <a:rPr lang="en-IN" sz="2400" dirty="0" smtClean="0">
                <a:latin typeface="Arial" pitchFamily="34" charset="0"/>
                <a:cs typeface="Arial" pitchFamily="34" charset="0"/>
              </a:rPr>
              <a:t>?</a:t>
            </a:r>
          </a:p>
          <a:p>
            <a:r>
              <a:rPr lang="en-US" sz="2400" dirty="0" smtClean="0">
                <a:latin typeface="Arial" pitchFamily="34" charset="0"/>
                <a:cs typeface="Arial" pitchFamily="34" charset="0"/>
              </a:rPr>
              <a:t>What regulatory mechanism has to be put in place?</a:t>
            </a:r>
            <a:endParaRPr lang="en-IN" sz="2400" dirty="0">
              <a:latin typeface="Arial" pitchFamily="34" charset="0"/>
              <a:cs typeface="Arial" pitchFamily="34" charset="0"/>
            </a:endParaRPr>
          </a:p>
        </p:txBody>
      </p:sp>
    </p:spTree>
    <p:extLst>
      <p:ext uri="{BB962C8B-B14F-4D97-AF65-F5344CB8AC3E}">
        <p14:creationId xmlns:p14="http://schemas.microsoft.com/office/powerpoint/2010/main" val="2869663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p:spPr>
        <p:txBody>
          <a:bodyPr>
            <a:normAutofit/>
          </a:bodyPr>
          <a:lstStyle/>
          <a:p>
            <a:r>
              <a:rPr lang="en-IN" sz="3600" dirty="0" smtClean="0">
                <a:solidFill>
                  <a:srgbClr val="009900"/>
                </a:solidFill>
                <a:effectLst/>
                <a:latin typeface="Arial" pitchFamily="34" charset="0"/>
                <a:cs typeface="Arial" pitchFamily="34" charset="0"/>
              </a:rPr>
              <a:t>Economics of wastewater</a:t>
            </a:r>
            <a:endParaRPr lang="en-IN" sz="3600" dirty="0">
              <a:solidFill>
                <a:srgbClr val="009900"/>
              </a:solidFill>
              <a:effectLst/>
              <a:latin typeface="Arial" pitchFamily="34" charset="0"/>
              <a:cs typeface="Arial" pitchFamily="34" charset="0"/>
            </a:endParaRPr>
          </a:p>
        </p:txBody>
      </p:sp>
      <p:sp>
        <p:nvSpPr>
          <p:cNvPr id="3" name="Content Placeholder 2"/>
          <p:cNvSpPr>
            <a:spLocks noGrp="1"/>
          </p:cNvSpPr>
          <p:nvPr>
            <p:ph idx="1"/>
          </p:nvPr>
        </p:nvSpPr>
        <p:spPr>
          <a:xfrm>
            <a:off x="457200" y="1295401"/>
            <a:ext cx="8229600" cy="4800600"/>
          </a:xfrm>
        </p:spPr>
        <p:txBody>
          <a:bodyPr/>
          <a:lstStyle/>
          <a:p>
            <a:r>
              <a:rPr lang="en-IN" sz="2400" b="1" dirty="0" smtClean="0">
                <a:latin typeface="Arial" pitchFamily="34" charset="0"/>
                <a:cs typeface="Arial" pitchFamily="34" charset="0"/>
              </a:rPr>
              <a:t>Source of water</a:t>
            </a:r>
            <a:r>
              <a:rPr lang="en-IN" sz="2400" dirty="0" smtClean="0">
                <a:latin typeface="Arial" pitchFamily="34" charset="0"/>
                <a:cs typeface="Arial" pitchFamily="34" charset="0"/>
              </a:rPr>
              <a:t>: provides water at little additional cost</a:t>
            </a:r>
          </a:p>
          <a:p>
            <a:r>
              <a:rPr lang="en-IN" sz="2400" b="1" dirty="0" smtClean="0">
                <a:latin typeface="Arial" pitchFamily="34" charset="0"/>
                <a:cs typeface="Arial" pitchFamily="34" charset="0"/>
              </a:rPr>
              <a:t>Source of nutrients</a:t>
            </a:r>
            <a:r>
              <a:rPr lang="en-IN" sz="2400" dirty="0" smtClean="0">
                <a:latin typeface="Arial" pitchFamily="34" charset="0"/>
                <a:cs typeface="Arial" pitchFamily="34" charset="0"/>
              </a:rPr>
              <a:t>: saves fertilizers</a:t>
            </a:r>
          </a:p>
          <a:p>
            <a:r>
              <a:rPr lang="en-IN" sz="2400" b="1" dirty="0" smtClean="0">
                <a:latin typeface="Arial" pitchFamily="34" charset="0"/>
                <a:cs typeface="Arial" pitchFamily="34" charset="0"/>
              </a:rPr>
              <a:t>Eco-services</a:t>
            </a:r>
            <a:r>
              <a:rPr lang="en-IN" sz="2400" dirty="0" smtClean="0">
                <a:latin typeface="Arial" pitchFamily="34" charset="0"/>
                <a:cs typeface="Arial" pitchFamily="34" charset="0"/>
              </a:rPr>
              <a:t>: saves costs of treatment to the acceptable standards and </a:t>
            </a:r>
          </a:p>
          <a:p>
            <a:r>
              <a:rPr lang="en-IN" sz="2400" b="1" dirty="0" smtClean="0">
                <a:latin typeface="Arial" pitchFamily="34" charset="0"/>
                <a:cs typeface="Arial" pitchFamily="34" charset="0"/>
              </a:rPr>
              <a:t>Health </a:t>
            </a:r>
            <a:r>
              <a:rPr lang="en-IN" sz="2400" b="1" dirty="0">
                <a:latin typeface="Arial" pitchFamily="34" charset="0"/>
                <a:cs typeface="Arial" pitchFamily="34" charset="0"/>
              </a:rPr>
              <a:t>risk </a:t>
            </a:r>
            <a:r>
              <a:rPr lang="en-IN" sz="2400" b="1" dirty="0" smtClean="0">
                <a:latin typeface="Arial" pitchFamily="34" charset="0"/>
                <a:cs typeface="Arial" pitchFamily="34" charset="0"/>
              </a:rPr>
              <a:t>management</a:t>
            </a:r>
            <a:r>
              <a:rPr lang="en-IN" sz="2400" dirty="0" smtClean="0">
                <a:latin typeface="Arial" pitchFamily="34" charset="0"/>
                <a:cs typeface="Arial" pitchFamily="34" charset="0"/>
              </a:rPr>
              <a:t>: Preventive health measures have a cost </a:t>
            </a:r>
          </a:p>
          <a:p>
            <a:r>
              <a:rPr lang="en-IN" sz="2400" b="1" dirty="0" smtClean="0">
                <a:latin typeface="Arial" pitchFamily="34" charset="0"/>
                <a:cs typeface="Arial" pitchFamily="34" charset="0"/>
              </a:rPr>
              <a:t>Equity:</a:t>
            </a:r>
            <a:r>
              <a:rPr lang="en-IN" sz="2400" dirty="0" smtClean="0">
                <a:latin typeface="Arial" pitchFamily="34" charset="0"/>
                <a:cs typeface="Arial" pitchFamily="34" charset="0"/>
              </a:rPr>
              <a:t> many </a:t>
            </a:r>
            <a:r>
              <a:rPr lang="en-IN" sz="2400" dirty="0">
                <a:latin typeface="Arial" pitchFamily="34" charset="0"/>
                <a:cs typeface="Arial" pitchFamily="34" charset="0"/>
              </a:rPr>
              <a:t>wastewater irrigators are not </a:t>
            </a:r>
            <a:r>
              <a:rPr lang="en-IN" sz="2400" dirty="0" smtClean="0">
                <a:latin typeface="Arial" pitchFamily="34" charset="0"/>
                <a:cs typeface="Arial" pitchFamily="34" charset="0"/>
              </a:rPr>
              <a:t>landless farmers</a:t>
            </a:r>
            <a:r>
              <a:rPr lang="en-IN" sz="2400" dirty="0">
                <a:latin typeface="Arial" pitchFamily="34" charset="0"/>
                <a:cs typeface="Arial" pitchFamily="34" charset="0"/>
              </a:rPr>
              <a:t>, </a:t>
            </a:r>
            <a:r>
              <a:rPr lang="en-IN" sz="2400" dirty="0" smtClean="0">
                <a:latin typeface="Arial" pitchFamily="34" charset="0"/>
                <a:cs typeface="Arial" pitchFamily="34" charset="0"/>
              </a:rPr>
              <a:t>that </a:t>
            </a:r>
            <a:r>
              <a:rPr lang="en-IN" sz="2400" dirty="0">
                <a:latin typeface="Arial" pitchFamily="34" charset="0"/>
                <a:cs typeface="Arial" pitchFamily="34" charset="0"/>
              </a:rPr>
              <a:t>rent small plots </a:t>
            </a:r>
            <a:r>
              <a:rPr lang="en-IN" sz="2400" dirty="0" smtClean="0">
                <a:latin typeface="Arial" pitchFamily="34" charset="0"/>
                <a:cs typeface="Arial" pitchFamily="34" charset="0"/>
              </a:rPr>
              <a:t>for income-generation</a:t>
            </a:r>
          </a:p>
          <a:p>
            <a:r>
              <a:rPr lang="en-IN" sz="2400" dirty="0" smtClean="0">
                <a:latin typeface="Arial" pitchFamily="34" charset="0"/>
                <a:cs typeface="Arial" pitchFamily="34" charset="0"/>
              </a:rPr>
              <a:t>Opportunity cost </a:t>
            </a:r>
          </a:p>
          <a:p>
            <a:pPr marL="136525" indent="0">
              <a:buNone/>
            </a:pPr>
            <a:r>
              <a:rPr lang="en-IN" sz="2400" dirty="0" smtClean="0">
                <a:latin typeface="Arial" pitchFamily="34" charset="0"/>
                <a:cs typeface="Arial" pitchFamily="34" charset="0"/>
              </a:rPr>
              <a:t>Stopping </a:t>
            </a:r>
            <a:r>
              <a:rPr lang="en-IN" sz="2400" dirty="0">
                <a:latin typeface="Arial" pitchFamily="34" charset="0"/>
                <a:cs typeface="Arial" pitchFamily="34" charset="0"/>
              </a:rPr>
              <a:t>or over-regulating these practices could remove the only income many landless people have</a:t>
            </a:r>
          </a:p>
          <a:p>
            <a:endParaRPr lang="en-IN" sz="2400" dirty="0" smtClean="0">
              <a:latin typeface="Arial" pitchFamily="34" charset="0"/>
              <a:cs typeface="Arial" pitchFamily="34" charset="0"/>
            </a:endParaRPr>
          </a:p>
          <a:p>
            <a:endParaRPr lang="en-IN" sz="2400" dirty="0" smtClean="0">
              <a:latin typeface="Arial" pitchFamily="34" charset="0"/>
              <a:cs typeface="Arial" pitchFamily="34" charset="0"/>
            </a:endParaRPr>
          </a:p>
          <a:p>
            <a:endParaRPr lang="en-IN" sz="2400" dirty="0">
              <a:latin typeface="Arial" pitchFamily="34" charset="0"/>
              <a:cs typeface="Arial" pitchFamily="34" charset="0"/>
            </a:endParaRPr>
          </a:p>
        </p:txBody>
      </p:sp>
    </p:spTree>
    <p:extLst>
      <p:ext uri="{BB962C8B-B14F-4D97-AF65-F5344CB8AC3E}">
        <p14:creationId xmlns:p14="http://schemas.microsoft.com/office/powerpoint/2010/main" val="3086093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514" y="14785"/>
            <a:ext cx="8229600" cy="1143000"/>
          </a:xfrm>
        </p:spPr>
        <p:txBody>
          <a:bodyPr>
            <a:normAutofit/>
          </a:bodyPr>
          <a:lstStyle/>
          <a:p>
            <a:r>
              <a:rPr lang="en-IN" sz="3600" dirty="0" smtClean="0">
                <a:solidFill>
                  <a:srgbClr val="009900"/>
                </a:solidFill>
                <a:effectLst/>
                <a:latin typeface="Arial" pitchFamily="34" charset="0"/>
                <a:cs typeface="Arial" pitchFamily="34" charset="0"/>
              </a:rPr>
              <a:t>Integration of policies</a:t>
            </a:r>
            <a:endParaRPr lang="en-IN" sz="3600" dirty="0">
              <a:solidFill>
                <a:srgbClr val="009900"/>
              </a:solidFill>
              <a:effectLst/>
              <a:latin typeface="Arial" pitchFamily="34" charset="0"/>
              <a:cs typeface="Arial" pitchFamily="34" charset="0"/>
            </a:endParaRPr>
          </a:p>
        </p:txBody>
      </p:sp>
      <p:grpSp>
        <p:nvGrpSpPr>
          <p:cNvPr id="4" name="Group 4"/>
          <p:cNvGrpSpPr>
            <a:grpSpLocks noChangeAspect="1"/>
          </p:cNvGrpSpPr>
          <p:nvPr/>
        </p:nvGrpSpPr>
        <p:grpSpPr bwMode="auto">
          <a:xfrm>
            <a:off x="179388" y="1143000"/>
            <a:ext cx="8640762" cy="4870450"/>
            <a:chOff x="1134" y="9804"/>
            <a:chExt cx="9120" cy="4045"/>
          </a:xfrm>
        </p:grpSpPr>
        <p:sp>
          <p:nvSpPr>
            <p:cNvPr id="5" name="AutoShape 5"/>
            <p:cNvSpPr>
              <a:spLocks noChangeAspect="1" noChangeArrowheads="1"/>
            </p:cNvSpPr>
            <p:nvPr/>
          </p:nvSpPr>
          <p:spPr bwMode="auto">
            <a:xfrm>
              <a:off x="1134" y="9804"/>
              <a:ext cx="9120" cy="4045"/>
            </a:xfrm>
            <a:custGeom>
              <a:avLst/>
              <a:gdLst>
                <a:gd name="G0" fmla="+- 16200 0 0"/>
                <a:gd name="G1" fmla="+- 5400 0 0"/>
                <a:gd name="G2" fmla="+- 21600 0 5400"/>
                <a:gd name="G3" fmla="+- 10800 0 5400"/>
                <a:gd name="G4" fmla="+- 21600 0 16200"/>
                <a:gd name="G5" fmla="*/ G4 G3 10800"/>
                <a:gd name="G6" fmla="+- 21600 0 G5"/>
                <a:gd name="T0" fmla="*/ 3375 w 21600"/>
                <a:gd name="T1" fmla="*/ G1 h 21600"/>
                <a:gd name="T2" fmla="*/ G6 w 21600"/>
                <a:gd name="T3" fmla="*/ G2 h 21600"/>
              </a:gdLst>
              <a:ahLst/>
              <a:cxnLst/>
              <a:rect l="T0" t="T1" r="T2" b="T3"/>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endParaRPr lang="en-IN" sz="2400" smtClean="0">
                <a:solidFill>
                  <a:srgbClr val="000000"/>
                </a:solidFill>
                <a:latin typeface="Times" pitchFamily="18" charset="0"/>
                <a:cs typeface="+mn-cs"/>
              </a:endParaRPr>
            </a:p>
          </p:txBody>
        </p:sp>
        <p:sp>
          <p:nvSpPr>
            <p:cNvPr id="6" name="Text Box 6"/>
            <p:cNvSpPr txBox="1">
              <a:spLocks noChangeAspect="1" noChangeArrowheads="1"/>
            </p:cNvSpPr>
            <p:nvPr/>
          </p:nvSpPr>
          <p:spPr bwMode="auto">
            <a:xfrm>
              <a:off x="2092" y="12312"/>
              <a:ext cx="2872" cy="191"/>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64171" tIns="32085" rIns="64171" bIns="32085">
              <a:spAutoFit/>
            </a:bodyPr>
            <a:lstStyle/>
            <a:p>
              <a:r>
                <a:rPr lang="fr-CH" altLang="ja-JP" sz="900" b="1" smtClean="0">
                  <a:solidFill>
                    <a:srgbClr val="000000"/>
                  </a:solidFill>
                  <a:latin typeface="Times New Roman" pitchFamily="18" charset="0"/>
                  <a:ea typeface="MS Mincho" pitchFamily="49" charset="-128"/>
                  <a:cs typeface="Times New Roman" pitchFamily="18" charset="0"/>
                </a:rPr>
                <a:t>LAND   USE     PLANNING</a:t>
              </a:r>
              <a:endParaRPr lang="en-US" sz="3200" smtClean="0">
                <a:solidFill>
                  <a:srgbClr val="000000"/>
                </a:solidFill>
                <a:latin typeface="Times New Roman" pitchFamily="18" charset="0"/>
                <a:ea typeface="MS Mincho" pitchFamily="49" charset="-128"/>
                <a:cs typeface="Times New Roman" pitchFamily="18" charset="0"/>
              </a:endParaRPr>
            </a:p>
          </p:txBody>
        </p:sp>
        <p:sp>
          <p:nvSpPr>
            <p:cNvPr id="7" name="Rectangle 7"/>
            <p:cNvSpPr>
              <a:spLocks noChangeAspect="1" noChangeArrowheads="1"/>
            </p:cNvSpPr>
            <p:nvPr/>
          </p:nvSpPr>
          <p:spPr bwMode="auto">
            <a:xfrm>
              <a:off x="2091" y="11064"/>
              <a:ext cx="5850" cy="1260"/>
            </a:xfrm>
            <a:prstGeom prst="rect">
              <a:avLst/>
            </a:prstGeom>
            <a:solidFill>
              <a:srgbClr val="FFFFFF"/>
            </a:solidFill>
            <a:ln w="38100">
              <a:solidFill>
                <a:srgbClr val="000080"/>
              </a:solidFill>
              <a:prstDash val="sysDot"/>
              <a:miter lim="800000"/>
              <a:headEnd/>
              <a:tailEnd/>
            </a:ln>
            <a:effectLst/>
            <a:extLst>
              <a:ext uri="{AF507438-7753-43E0-B8FC-AC1667EBCBE1}">
                <a14:hiddenEffects xmlns:a14="http://schemas.microsoft.com/office/drawing/2010/main">
                  <a:effectLst>
                    <a:outerShdw dist="107763" dir="2700000" algn="ctr" rotWithShape="0">
                      <a:srgbClr val="808080">
                        <a:alpha val="50000"/>
                      </a:srgbClr>
                    </a:outerShdw>
                  </a:effectLst>
                </a14:hiddenEffects>
              </a:ext>
            </a:extLst>
          </p:spPr>
          <p:txBody>
            <a:bodyPr/>
            <a:lstStyle/>
            <a:p>
              <a:pPr eaLnBrk="0" hangingPunct="0"/>
              <a:endParaRPr lang="en-IN" sz="2400" smtClean="0">
                <a:solidFill>
                  <a:srgbClr val="000000"/>
                </a:solidFill>
                <a:latin typeface="Times" pitchFamily="18" charset="0"/>
                <a:cs typeface="+mn-cs"/>
              </a:endParaRPr>
            </a:p>
          </p:txBody>
        </p:sp>
        <p:sp>
          <p:nvSpPr>
            <p:cNvPr id="9" name="Rectangle 9"/>
            <p:cNvSpPr>
              <a:spLocks noChangeAspect="1" noChangeArrowheads="1"/>
            </p:cNvSpPr>
            <p:nvPr/>
          </p:nvSpPr>
          <p:spPr bwMode="auto">
            <a:xfrm>
              <a:off x="6313" y="11279"/>
              <a:ext cx="2226" cy="874"/>
            </a:xfrm>
            <a:prstGeom prst="rect">
              <a:avLst/>
            </a:prstGeom>
            <a:solidFill>
              <a:srgbClr val="99CCFF"/>
            </a:solidFill>
            <a:ln w="38100">
              <a:solidFill>
                <a:srgbClr val="000000"/>
              </a:solidFill>
              <a:miter lim="800000"/>
              <a:headEnd/>
              <a:tailEnd/>
            </a:ln>
          </p:spPr>
          <p:txBody>
            <a:bodyPr lIns="64171" tIns="32085" rIns="64171" bIns="32085" anchor="ctr"/>
            <a:lstStyle/>
            <a:p>
              <a:pPr algn="ctr"/>
              <a:r>
                <a:rPr lang="fr-CH" altLang="ja-JP" sz="1400" b="1" dirty="0" smtClean="0">
                  <a:solidFill>
                    <a:srgbClr val="000000"/>
                  </a:solidFill>
                  <a:latin typeface="Times New Roman" pitchFamily="18" charset="0"/>
                  <a:ea typeface="MS Mincho" pitchFamily="49" charset="-128"/>
                  <a:cs typeface="Times New Roman" pitchFamily="18" charset="0"/>
                </a:rPr>
                <a:t>URBAN </a:t>
              </a:r>
            </a:p>
            <a:p>
              <a:pPr algn="ctr"/>
              <a:r>
                <a:rPr lang="fr-CH" altLang="ja-JP" sz="1400" b="1" dirty="0" smtClean="0">
                  <a:solidFill>
                    <a:srgbClr val="000000"/>
                  </a:solidFill>
                  <a:latin typeface="Times New Roman" pitchFamily="18" charset="0"/>
                  <a:ea typeface="MS Mincho" pitchFamily="49" charset="-128"/>
                  <a:cs typeface="Times New Roman" pitchFamily="18" charset="0"/>
                </a:rPr>
                <a:t>Water Management</a:t>
              </a:r>
            </a:p>
            <a:p>
              <a:pPr algn="ctr"/>
              <a:r>
                <a:rPr lang="fr-CH" altLang="ja-JP" sz="1400" b="1" dirty="0" smtClean="0">
                  <a:solidFill>
                    <a:srgbClr val="000000"/>
                  </a:solidFill>
                  <a:latin typeface="Times New Roman" pitchFamily="18" charset="0"/>
                  <a:ea typeface="MS Mincho" pitchFamily="49" charset="-128"/>
                  <a:cs typeface="Times New Roman" pitchFamily="18" charset="0"/>
                </a:rPr>
                <a:t>Plans</a:t>
              </a:r>
              <a:endParaRPr lang="en-US" sz="3200" dirty="0" smtClean="0">
                <a:solidFill>
                  <a:srgbClr val="000000"/>
                </a:solidFill>
                <a:latin typeface="Times New Roman" pitchFamily="18" charset="0"/>
                <a:ea typeface="MS Mincho" pitchFamily="49" charset="-128"/>
                <a:cs typeface="Times New Roman" pitchFamily="18" charset="0"/>
              </a:endParaRPr>
            </a:p>
          </p:txBody>
        </p:sp>
        <p:sp>
          <p:nvSpPr>
            <p:cNvPr id="10" name="Rectangle 10"/>
            <p:cNvSpPr>
              <a:spLocks noChangeAspect="1" noChangeArrowheads="1"/>
            </p:cNvSpPr>
            <p:nvPr/>
          </p:nvSpPr>
          <p:spPr bwMode="auto">
            <a:xfrm>
              <a:off x="3750" y="11358"/>
              <a:ext cx="1855" cy="687"/>
            </a:xfrm>
            <a:prstGeom prst="rect">
              <a:avLst/>
            </a:prstGeom>
            <a:solidFill>
              <a:srgbClr val="99CCFF"/>
            </a:solidFill>
            <a:ln w="9525">
              <a:solidFill>
                <a:srgbClr val="000000"/>
              </a:solidFill>
              <a:miter lim="800000"/>
              <a:headEnd/>
              <a:tailEnd/>
            </a:ln>
          </p:spPr>
          <p:txBody>
            <a:bodyPr wrap="none" lIns="64171" tIns="32085" rIns="64171" bIns="32085" anchor="ctr"/>
            <a:lstStyle/>
            <a:p>
              <a:pPr algn="ctr"/>
              <a:r>
                <a:rPr lang="fr-CH" altLang="ja-JP" sz="1400" b="1" dirty="0" err="1" smtClean="0">
                  <a:solidFill>
                    <a:srgbClr val="000000"/>
                  </a:solidFill>
                  <a:latin typeface="Times New Roman" pitchFamily="18" charset="0"/>
                  <a:ea typeface="MS Mincho" pitchFamily="49" charset="-128"/>
                  <a:cs typeface="Times New Roman" pitchFamily="18" charset="0"/>
                </a:rPr>
                <a:t>Wastewater</a:t>
              </a:r>
              <a:r>
                <a:rPr lang="fr-CH" altLang="ja-JP" sz="1400" b="1" dirty="0" smtClean="0">
                  <a:solidFill>
                    <a:srgbClr val="000000"/>
                  </a:solidFill>
                  <a:latin typeface="Times New Roman" pitchFamily="18" charset="0"/>
                  <a:ea typeface="MS Mincho" pitchFamily="49" charset="-128"/>
                  <a:cs typeface="Times New Roman" pitchFamily="18" charset="0"/>
                </a:rPr>
                <a:t> Use</a:t>
              </a:r>
            </a:p>
            <a:p>
              <a:pPr algn="ctr"/>
              <a:r>
                <a:rPr lang="fr-CH" sz="1400" b="1" dirty="0" smtClean="0">
                  <a:solidFill>
                    <a:srgbClr val="000000"/>
                  </a:solidFill>
                  <a:latin typeface="Times New Roman" pitchFamily="18" charset="0"/>
                  <a:ea typeface="MS Mincho" pitchFamily="49" charset="-128"/>
                  <a:cs typeface="Times New Roman" pitchFamily="18" charset="0"/>
                </a:rPr>
                <a:t>PLANS</a:t>
              </a:r>
              <a:endParaRPr lang="en-US" sz="1200" b="1" dirty="0" smtClean="0">
                <a:solidFill>
                  <a:srgbClr val="000000"/>
                </a:solidFill>
                <a:latin typeface="Times New Roman" pitchFamily="18" charset="0"/>
                <a:ea typeface="MS Mincho" pitchFamily="49" charset="-128"/>
                <a:cs typeface="Times New Roman" pitchFamily="18" charset="0"/>
              </a:endParaRPr>
            </a:p>
          </p:txBody>
        </p:sp>
        <p:sp>
          <p:nvSpPr>
            <p:cNvPr id="11" name="Line 11"/>
            <p:cNvSpPr>
              <a:spLocks noChangeAspect="1" noChangeShapeType="1"/>
            </p:cNvSpPr>
            <p:nvPr/>
          </p:nvSpPr>
          <p:spPr bwMode="auto">
            <a:xfrm>
              <a:off x="1233" y="10784"/>
              <a:ext cx="8445" cy="2"/>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a:lstStyle/>
            <a:p>
              <a:pPr eaLnBrk="0" hangingPunct="0"/>
              <a:endParaRPr lang="en-IN" sz="2400" smtClean="0">
                <a:solidFill>
                  <a:srgbClr val="000000"/>
                </a:solidFill>
                <a:latin typeface="Times" pitchFamily="18" charset="0"/>
                <a:cs typeface="+mn-cs"/>
              </a:endParaRPr>
            </a:p>
          </p:txBody>
        </p:sp>
        <p:sp>
          <p:nvSpPr>
            <p:cNvPr id="12" name="Line 12"/>
            <p:cNvSpPr>
              <a:spLocks noChangeAspect="1" noChangeShapeType="1"/>
            </p:cNvSpPr>
            <p:nvPr/>
          </p:nvSpPr>
          <p:spPr bwMode="auto">
            <a:xfrm>
              <a:off x="1233" y="12731"/>
              <a:ext cx="8445" cy="2"/>
            </a:xfrm>
            <a:prstGeom prst="line">
              <a:avLst/>
            </a:prstGeom>
            <a:noFill/>
            <a:ln w="9525">
              <a:solidFill>
                <a:srgbClr val="000000"/>
              </a:solidFill>
              <a:prstDash val="lgDash"/>
              <a:round/>
              <a:headEnd/>
              <a:tailEnd/>
            </a:ln>
            <a:extLst>
              <a:ext uri="{909E8E84-426E-40DD-AFC4-6F175D3DCCD1}">
                <a14:hiddenFill xmlns:a14="http://schemas.microsoft.com/office/drawing/2010/main">
                  <a:noFill/>
                </a14:hiddenFill>
              </a:ext>
            </a:extLst>
          </p:spPr>
          <p:txBody>
            <a:bodyPr/>
            <a:lstStyle/>
            <a:p>
              <a:pPr eaLnBrk="0" hangingPunct="0"/>
              <a:endParaRPr lang="en-IN" sz="2400" smtClean="0">
                <a:solidFill>
                  <a:srgbClr val="000000"/>
                </a:solidFill>
                <a:latin typeface="Times" pitchFamily="18" charset="0"/>
                <a:cs typeface="+mn-cs"/>
              </a:endParaRPr>
            </a:p>
          </p:txBody>
        </p:sp>
        <p:sp>
          <p:nvSpPr>
            <p:cNvPr id="13" name="Text Box 13"/>
            <p:cNvSpPr txBox="1">
              <a:spLocks noChangeAspect="1" noChangeArrowheads="1"/>
            </p:cNvSpPr>
            <p:nvPr/>
          </p:nvSpPr>
          <p:spPr bwMode="auto">
            <a:xfrm>
              <a:off x="1134" y="10178"/>
              <a:ext cx="886" cy="23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171" tIns="32085" rIns="64171" bIns="32085">
              <a:spAutoFit/>
            </a:bodyPr>
            <a:lstStyle/>
            <a:p>
              <a:r>
                <a:rPr lang="fr-CH" altLang="ja-JP" sz="1200" b="1" i="1" smtClean="0">
                  <a:solidFill>
                    <a:srgbClr val="000000"/>
                  </a:solidFill>
                  <a:latin typeface="Times New Roman" pitchFamily="18" charset="0"/>
                  <a:ea typeface="MS Mincho" pitchFamily="49" charset="-128"/>
                  <a:cs typeface="Times New Roman" pitchFamily="18" charset="0"/>
                </a:rPr>
                <a:t>Principales</a:t>
              </a:r>
              <a:endParaRPr lang="en-US" sz="3200" b="1" smtClean="0">
                <a:solidFill>
                  <a:srgbClr val="000000"/>
                </a:solidFill>
                <a:latin typeface="Times New Roman" pitchFamily="18" charset="0"/>
                <a:ea typeface="MS Mincho" pitchFamily="49" charset="-128"/>
                <a:cs typeface="Times New Roman" pitchFamily="18" charset="0"/>
              </a:endParaRPr>
            </a:p>
          </p:txBody>
        </p:sp>
        <p:sp>
          <p:nvSpPr>
            <p:cNvPr id="14" name="Text Box 14"/>
            <p:cNvSpPr txBox="1">
              <a:spLocks noChangeAspect="1" noChangeArrowheads="1"/>
            </p:cNvSpPr>
            <p:nvPr/>
          </p:nvSpPr>
          <p:spPr bwMode="auto">
            <a:xfrm>
              <a:off x="1134" y="11546"/>
              <a:ext cx="509" cy="234"/>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4171" tIns="32085" rIns="64171" bIns="32085">
              <a:spAutoFit/>
            </a:bodyPr>
            <a:lstStyle/>
            <a:p>
              <a:r>
                <a:rPr lang="fr-CH" altLang="ja-JP" sz="1200" b="1" i="1" smtClean="0">
                  <a:solidFill>
                    <a:srgbClr val="000000"/>
                  </a:solidFill>
                  <a:latin typeface="Times New Roman" pitchFamily="18" charset="0"/>
                  <a:ea typeface="MS Mincho" pitchFamily="49" charset="-128"/>
                  <a:cs typeface="Times New Roman" pitchFamily="18" charset="0"/>
                </a:rPr>
                <a:t>Plans</a:t>
              </a:r>
              <a:endParaRPr lang="en-US" sz="3200" smtClean="0">
                <a:solidFill>
                  <a:srgbClr val="000000"/>
                </a:solidFill>
                <a:latin typeface="Times New Roman" pitchFamily="18" charset="0"/>
                <a:ea typeface="MS Mincho" pitchFamily="49" charset="-128"/>
                <a:cs typeface="Times New Roman" pitchFamily="18" charset="0"/>
              </a:endParaRPr>
            </a:p>
          </p:txBody>
        </p:sp>
        <p:sp>
          <p:nvSpPr>
            <p:cNvPr id="15" name="Text Box 15"/>
            <p:cNvSpPr txBox="1">
              <a:spLocks noChangeAspect="1" noChangeArrowheads="1"/>
            </p:cNvSpPr>
            <p:nvPr/>
          </p:nvSpPr>
          <p:spPr bwMode="auto">
            <a:xfrm>
              <a:off x="1134" y="13140"/>
              <a:ext cx="1228" cy="23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64171" tIns="32085" rIns="64171" bIns="32085">
              <a:spAutoFit/>
            </a:bodyPr>
            <a:lstStyle/>
            <a:p>
              <a:r>
                <a:rPr lang="fr-CH" altLang="ja-JP" sz="1200" b="1" i="1" smtClean="0">
                  <a:solidFill>
                    <a:srgbClr val="000000"/>
                  </a:solidFill>
                  <a:latin typeface="Times New Roman" pitchFamily="18" charset="0"/>
                  <a:ea typeface="MS Mincho" pitchFamily="49" charset="-128"/>
                  <a:cs typeface="Times New Roman" pitchFamily="18" charset="0"/>
                </a:rPr>
                <a:t>Concepts</a:t>
              </a:r>
              <a:endParaRPr lang="en-US" sz="3200" smtClean="0">
                <a:solidFill>
                  <a:srgbClr val="000000"/>
                </a:solidFill>
                <a:latin typeface="Times New Roman" pitchFamily="18" charset="0"/>
                <a:ea typeface="MS Mincho" pitchFamily="49" charset="-128"/>
                <a:cs typeface="Times New Roman" pitchFamily="18" charset="0"/>
              </a:endParaRPr>
            </a:p>
          </p:txBody>
        </p:sp>
        <p:sp>
          <p:nvSpPr>
            <p:cNvPr id="16" name="Rectangle 16"/>
            <p:cNvSpPr>
              <a:spLocks noChangeAspect="1" noChangeArrowheads="1"/>
            </p:cNvSpPr>
            <p:nvPr/>
          </p:nvSpPr>
          <p:spPr bwMode="auto">
            <a:xfrm>
              <a:off x="3826" y="9984"/>
              <a:ext cx="1776" cy="688"/>
            </a:xfrm>
            <a:prstGeom prst="rect">
              <a:avLst/>
            </a:prstGeom>
            <a:solidFill>
              <a:srgbClr val="99CCFF"/>
            </a:solidFill>
            <a:ln w="9525">
              <a:solidFill>
                <a:srgbClr val="000000"/>
              </a:solidFill>
              <a:miter lim="800000"/>
              <a:headEnd/>
              <a:tailEnd/>
            </a:ln>
          </p:spPr>
          <p:txBody>
            <a:bodyPr lIns="64171" tIns="32085" rIns="64171" bIns="32085" anchor="ctr"/>
            <a:lstStyle/>
            <a:p>
              <a:pPr algn="ctr"/>
              <a:r>
                <a:rPr lang="fr-CH" altLang="ja-JP" sz="1400" b="1" dirty="0" err="1" smtClean="0">
                  <a:solidFill>
                    <a:srgbClr val="000000"/>
                  </a:solidFill>
                  <a:latin typeface="Times New Roman" pitchFamily="18" charset="0"/>
                  <a:ea typeface="MS Mincho" pitchFamily="49" charset="-128"/>
                  <a:cs typeface="Times New Roman" pitchFamily="18" charset="0"/>
                </a:rPr>
                <a:t>Health</a:t>
              </a:r>
              <a:endParaRPr lang="fr-CH" altLang="ja-JP" sz="1400" b="1" dirty="0" smtClean="0">
                <a:solidFill>
                  <a:srgbClr val="000000"/>
                </a:solidFill>
                <a:latin typeface="Times New Roman" pitchFamily="18" charset="0"/>
                <a:ea typeface="MS Mincho" pitchFamily="49" charset="-128"/>
                <a:cs typeface="Times New Roman" pitchFamily="18" charset="0"/>
              </a:endParaRPr>
            </a:p>
            <a:p>
              <a:pPr algn="ctr"/>
              <a:r>
                <a:rPr lang="en-US" altLang="ja-JP" sz="1400" b="1" dirty="0" smtClean="0">
                  <a:solidFill>
                    <a:srgbClr val="000000"/>
                  </a:solidFill>
                  <a:latin typeface="Times New Roman" pitchFamily="18" charset="0"/>
                  <a:ea typeface="MS Mincho" pitchFamily="49" charset="-128"/>
                  <a:cs typeface="Times New Roman" pitchFamily="18" charset="0"/>
                </a:rPr>
                <a:t>Risk Management</a:t>
              </a:r>
              <a:endParaRPr lang="en-US" sz="3600" b="1" dirty="0" smtClean="0">
                <a:solidFill>
                  <a:srgbClr val="000000"/>
                </a:solidFill>
                <a:latin typeface="Times New Roman" pitchFamily="18" charset="0"/>
                <a:ea typeface="MS Mincho" pitchFamily="49" charset="-128"/>
                <a:cs typeface="Times New Roman" pitchFamily="18" charset="0"/>
              </a:endParaRPr>
            </a:p>
          </p:txBody>
        </p:sp>
        <p:sp>
          <p:nvSpPr>
            <p:cNvPr id="17" name="Rectangle 17"/>
            <p:cNvSpPr>
              <a:spLocks noChangeAspect="1" noChangeArrowheads="1"/>
            </p:cNvSpPr>
            <p:nvPr/>
          </p:nvSpPr>
          <p:spPr bwMode="auto">
            <a:xfrm>
              <a:off x="6267" y="9984"/>
              <a:ext cx="1781" cy="688"/>
            </a:xfrm>
            <a:prstGeom prst="rect">
              <a:avLst/>
            </a:prstGeom>
            <a:solidFill>
              <a:srgbClr val="99CCFF"/>
            </a:solidFill>
            <a:ln w="9525">
              <a:solidFill>
                <a:srgbClr val="000000"/>
              </a:solidFill>
              <a:miter lim="800000"/>
              <a:headEnd/>
              <a:tailEnd/>
            </a:ln>
          </p:spPr>
          <p:txBody>
            <a:bodyPr lIns="64171" tIns="32085" rIns="64171" bIns="32085" anchor="ctr"/>
            <a:lstStyle/>
            <a:p>
              <a:pPr algn="ctr"/>
              <a:r>
                <a:rPr lang="en-US" altLang="ja-JP" sz="1400" b="1" smtClean="0">
                  <a:solidFill>
                    <a:srgbClr val="000000"/>
                  </a:solidFill>
                  <a:latin typeface="Times New Roman" pitchFamily="18" charset="0"/>
                  <a:ea typeface="MS Mincho" pitchFamily="49" charset="-128"/>
                  <a:cs typeface="Times New Roman" pitchFamily="18" charset="0"/>
                </a:rPr>
                <a:t>Sustainable Urban Drainage Systems</a:t>
              </a:r>
              <a:endParaRPr lang="en-US" sz="3600" b="1" smtClean="0">
                <a:solidFill>
                  <a:srgbClr val="000000"/>
                </a:solidFill>
                <a:latin typeface="Times New Roman" pitchFamily="18" charset="0"/>
                <a:ea typeface="MS Mincho" pitchFamily="49" charset="-128"/>
                <a:cs typeface="Times New Roman" pitchFamily="18" charset="0"/>
              </a:endParaRPr>
            </a:p>
          </p:txBody>
        </p:sp>
        <p:sp>
          <p:nvSpPr>
            <p:cNvPr id="18" name="Rectangle 18"/>
            <p:cNvSpPr>
              <a:spLocks noChangeAspect="1" noChangeArrowheads="1"/>
            </p:cNvSpPr>
            <p:nvPr/>
          </p:nvSpPr>
          <p:spPr bwMode="auto">
            <a:xfrm>
              <a:off x="6858" y="12846"/>
              <a:ext cx="1499" cy="818"/>
            </a:xfrm>
            <a:prstGeom prst="rect">
              <a:avLst/>
            </a:prstGeom>
            <a:solidFill>
              <a:srgbClr val="009900"/>
            </a:solidFill>
            <a:ln w="9525">
              <a:solidFill>
                <a:srgbClr val="000000"/>
              </a:solidFill>
              <a:miter lim="800000"/>
              <a:headEnd/>
              <a:tailEnd/>
            </a:ln>
          </p:spPr>
          <p:txBody>
            <a:bodyPr lIns="64171" tIns="32085" rIns="64171" bIns="32085" anchor="ctr"/>
            <a:lstStyle/>
            <a:p>
              <a:pPr algn="ctr"/>
              <a:r>
                <a:rPr lang="en-US" altLang="ja-JP" sz="1100" b="1" smtClean="0">
                  <a:solidFill>
                    <a:srgbClr val="FFFFFF"/>
                  </a:solidFill>
                  <a:latin typeface="Times New Roman" pitchFamily="18" charset="0"/>
                  <a:ea typeface="MS Mincho" pitchFamily="49" charset="-128"/>
                  <a:cs typeface="Times New Roman" pitchFamily="18" charset="0"/>
                </a:rPr>
                <a:t>Total Water Cycle Management</a:t>
              </a:r>
              <a:endParaRPr lang="en-US" sz="3600" smtClean="0">
                <a:solidFill>
                  <a:srgbClr val="000000"/>
                </a:solidFill>
                <a:latin typeface="Times New Roman" pitchFamily="18" charset="0"/>
                <a:ea typeface="MS Mincho" pitchFamily="49" charset="-128"/>
                <a:cs typeface="Times New Roman" pitchFamily="18" charset="0"/>
              </a:endParaRPr>
            </a:p>
          </p:txBody>
        </p:sp>
        <p:sp>
          <p:nvSpPr>
            <p:cNvPr id="19" name="Rectangle 19"/>
            <p:cNvSpPr>
              <a:spLocks noChangeAspect="1" noChangeArrowheads="1"/>
            </p:cNvSpPr>
            <p:nvPr/>
          </p:nvSpPr>
          <p:spPr bwMode="auto">
            <a:xfrm>
              <a:off x="3587" y="12846"/>
              <a:ext cx="1499" cy="818"/>
            </a:xfrm>
            <a:prstGeom prst="rect">
              <a:avLst/>
            </a:prstGeom>
            <a:solidFill>
              <a:srgbClr val="000080"/>
            </a:solidFill>
            <a:ln w="9525">
              <a:solidFill>
                <a:srgbClr val="000000"/>
              </a:solidFill>
              <a:miter lim="800000"/>
              <a:headEnd/>
              <a:tailEnd/>
            </a:ln>
          </p:spPr>
          <p:txBody>
            <a:bodyPr lIns="64171" tIns="32085" rIns="64171" bIns="32085" anchor="ctr"/>
            <a:lstStyle/>
            <a:p>
              <a:pPr algn="ctr"/>
              <a:r>
                <a:rPr lang="fr-CH" altLang="ja-JP" sz="1050" b="1" smtClean="0">
                  <a:solidFill>
                    <a:srgbClr val="FFFFFF"/>
                  </a:solidFill>
                  <a:latin typeface="Times New Roman" pitchFamily="18" charset="0"/>
                  <a:ea typeface="MS Mincho" pitchFamily="49" charset="-128"/>
                  <a:cs typeface="Times New Roman" pitchFamily="18" charset="0"/>
                </a:rPr>
                <a:t>Integrated Flood Management</a:t>
              </a:r>
              <a:endParaRPr lang="en-US" sz="3200" smtClean="0">
                <a:solidFill>
                  <a:srgbClr val="000000"/>
                </a:solidFill>
                <a:latin typeface="Times New Roman" pitchFamily="18" charset="0"/>
                <a:ea typeface="MS Mincho" pitchFamily="49" charset="-128"/>
                <a:cs typeface="Times New Roman" pitchFamily="18" charset="0"/>
              </a:endParaRPr>
            </a:p>
          </p:txBody>
        </p:sp>
        <p:sp>
          <p:nvSpPr>
            <p:cNvPr id="20" name="Rectangle 20"/>
            <p:cNvSpPr>
              <a:spLocks noChangeAspect="1" noChangeArrowheads="1"/>
            </p:cNvSpPr>
            <p:nvPr/>
          </p:nvSpPr>
          <p:spPr bwMode="auto">
            <a:xfrm>
              <a:off x="1879" y="11372"/>
              <a:ext cx="1190" cy="687"/>
            </a:xfrm>
            <a:prstGeom prst="rect">
              <a:avLst/>
            </a:prstGeom>
            <a:solidFill>
              <a:srgbClr val="99CCFF"/>
            </a:solidFill>
            <a:ln w="9525">
              <a:solidFill>
                <a:srgbClr val="000000"/>
              </a:solidFill>
              <a:miter lim="800000"/>
              <a:headEnd/>
              <a:tailEnd/>
            </a:ln>
          </p:spPr>
          <p:txBody>
            <a:bodyPr lIns="64171" tIns="32085" rIns="64171" bIns="32085" anchor="ctr"/>
            <a:lstStyle/>
            <a:p>
              <a:pPr algn="ctr"/>
              <a:r>
                <a:rPr lang="fr-CH" altLang="ja-JP" sz="1400" b="1" smtClean="0">
                  <a:solidFill>
                    <a:srgbClr val="000000"/>
                  </a:solidFill>
                  <a:latin typeface="Times New Roman" pitchFamily="18" charset="0"/>
                  <a:ea typeface="MS Mincho" pitchFamily="49" charset="-128"/>
                  <a:cs typeface="Times New Roman" pitchFamily="18" charset="0"/>
                </a:rPr>
                <a:t>IWRM </a:t>
              </a:r>
            </a:p>
            <a:p>
              <a:pPr algn="ctr"/>
              <a:r>
                <a:rPr lang="fr-CH" altLang="ja-JP" sz="1400" b="1" smtClean="0">
                  <a:solidFill>
                    <a:srgbClr val="000000"/>
                  </a:solidFill>
                  <a:latin typeface="Times New Roman" pitchFamily="18" charset="0"/>
                  <a:ea typeface="MS Mincho" pitchFamily="49" charset="-128"/>
                  <a:cs typeface="Times New Roman" pitchFamily="18" charset="0"/>
                </a:rPr>
                <a:t>Plans</a:t>
              </a:r>
              <a:endParaRPr lang="en-US" sz="3600" b="1" smtClean="0">
                <a:solidFill>
                  <a:srgbClr val="000000"/>
                </a:solidFill>
                <a:latin typeface="Times New Roman" pitchFamily="18" charset="0"/>
                <a:ea typeface="MS Mincho" pitchFamily="49" charset="-128"/>
                <a:cs typeface="Times New Roman" pitchFamily="18" charset="0"/>
              </a:endParaRPr>
            </a:p>
          </p:txBody>
        </p:sp>
        <p:sp>
          <p:nvSpPr>
            <p:cNvPr id="21" name="Text Box 21"/>
            <p:cNvSpPr txBox="1">
              <a:spLocks noChangeAspect="1" noChangeArrowheads="1"/>
            </p:cNvSpPr>
            <p:nvPr/>
          </p:nvSpPr>
          <p:spPr bwMode="auto">
            <a:xfrm>
              <a:off x="5343" y="10827"/>
              <a:ext cx="2234" cy="286"/>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rgbClr val="000000"/>
                  </a:solidFill>
                  <a:miter lim="800000"/>
                  <a:headEnd/>
                  <a:tailEnd/>
                </a14:hiddenLine>
              </a:ext>
            </a:extLst>
          </p:spPr>
          <p:txBody>
            <a:bodyPr lIns="64171" tIns="32085" rIns="64171" bIns="32085"/>
            <a:lstStyle/>
            <a:p>
              <a:r>
                <a:rPr lang="fr-CH" altLang="ja-JP" sz="900" b="1" smtClean="0">
                  <a:solidFill>
                    <a:srgbClr val="000000"/>
                  </a:solidFill>
                  <a:latin typeface="Times New Roman" pitchFamily="18" charset="0"/>
                  <a:ea typeface="MS Mincho" pitchFamily="49" charset="-128"/>
                  <a:cs typeface="Times New Roman" pitchFamily="18" charset="0"/>
                </a:rPr>
                <a:t> SPATIAL        PLANNING</a:t>
              </a:r>
              <a:endParaRPr lang="en-US" sz="3200" smtClean="0">
                <a:solidFill>
                  <a:srgbClr val="000000"/>
                </a:solidFill>
                <a:latin typeface="Times New Roman" pitchFamily="18" charset="0"/>
                <a:ea typeface="MS Mincho" pitchFamily="49" charset="-128"/>
                <a:cs typeface="Times New Roman" pitchFamily="18" charset="0"/>
              </a:endParaRPr>
            </a:p>
          </p:txBody>
        </p:sp>
        <p:sp>
          <p:nvSpPr>
            <p:cNvPr id="22" name="Line 22"/>
            <p:cNvSpPr>
              <a:spLocks noChangeAspect="1" noChangeShapeType="1"/>
            </p:cNvSpPr>
            <p:nvPr/>
          </p:nvSpPr>
          <p:spPr bwMode="auto">
            <a:xfrm flipV="1">
              <a:off x="4219" y="12058"/>
              <a:ext cx="1" cy="99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IN" sz="2400" smtClean="0">
                <a:solidFill>
                  <a:srgbClr val="000000"/>
                </a:solidFill>
                <a:latin typeface="Times" pitchFamily="18" charset="0"/>
                <a:cs typeface="+mn-cs"/>
              </a:endParaRPr>
            </a:p>
          </p:txBody>
        </p:sp>
        <p:sp>
          <p:nvSpPr>
            <p:cNvPr id="23" name="Line 23"/>
            <p:cNvSpPr>
              <a:spLocks noChangeAspect="1" noChangeShapeType="1"/>
            </p:cNvSpPr>
            <p:nvPr/>
          </p:nvSpPr>
          <p:spPr bwMode="auto">
            <a:xfrm flipV="1">
              <a:off x="7623" y="12177"/>
              <a:ext cx="2" cy="66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IN" sz="2400" smtClean="0">
                <a:solidFill>
                  <a:srgbClr val="000000"/>
                </a:solidFill>
                <a:latin typeface="Times" pitchFamily="18" charset="0"/>
                <a:cs typeface="+mn-cs"/>
              </a:endParaRPr>
            </a:p>
          </p:txBody>
        </p:sp>
        <p:sp>
          <p:nvSpPr>
            <p:cNvPr id="24" name="Line 24"/>
            <p:cNvSpPr>
              <a:spLocks noChangeAspect="1" noChangeShapeType="1"/>
            </p:cNvSpPr>
            <p:nvPr/>
          </p:nvSpPr>
          <p:spPr bwMode="auto">
            <a:xfrm>
              <a:off x="4665" y="10672"/>
              <a:ext cx="0" cy="68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IN" sz="2400" smtClean="0">
                <a:solidFill>
                  <a:srgbClr val="000000"/>
                </a:solidFill>
                <a:latin typeface="Times" pitchFamily="18" charset="0"/>
                <a:cs typeface="+mn-cs"/>
              </a:endParaRPr>
            </a:p>
          </p:txBody>
        </p:sp>
        <p:sp>
          <p:nvSpPr>
            <p:cNvPr id="25" name="Line 25"/>
            <p:cNvSpPr>
              <a:spLocks noChangeAspect="1" noChangeShapeType="1"/>
            </p:cNvSpPr>
            <p:nvPr/>
          </p:nvSpPr>
          <p:spPr bwMode="auto">
            <a:xfrm>
              <a:off x="7182" y="10672"/>
              <a:ext cx="0" cy="68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IN" sz="2400" smtClean="0">
                <a:solidFill>
                  <a:srgbClr val="000000"/>
                </a:solidFill>
                <a:latin typeface="Times" pitchFamily="18" charset="0"/>
                <a:cs typeface="+mn-cs"/>
              </a:endParaRPr>
            </a:p>
          </p:txBody>
        </p:sp>
        <p:sp>
          <p:nvSpPr>
            <p:cNvPr id="26" name="Rectangle 26"/>
            <p:cNvSpPr>
              <a:spLocks noChangeAspect="1" noChangeArrowheads="1"/>
            </p:cNvSpPr>
            <p:nvPr/>
          </p:nvSpPr>
          <p:spPr bwMode="auto">
            <a:xfrm>
              <a:off x="5283" y="12846"/>
              <a:ext cx="1439" cy="808"/>
            </a:xfrm>
            <a:prstGeom prst="rect">
              <a:avLst/>
            </a:prstGeom>
            <a:solidFill>
              <a:srgbClr val="000080"/>
            </a:solidFill>
            <a:ln w="9525">
              <a:solidFill>
                <a:srgbClr val="000000"/>
              </a:solidFill>
              <a:miter lim="800000"/>
              <a:headEnd/>
              <a:tailEnd/>
            </a:ln>
          </p:spPr>
          <p:txBody>
            <a:bodyPr lIns="64171" tIns="32085" rIns="64171" bIns="32085" anchor="ctr"/>
            <a:lstStyle/>
            <a:p>
              <a:pPr algn="ctr"/>
              <a:r>
                <a:rPr lang="fr-CH" altLang="ja-JP" sz="1050" b="1" smtClean="0">
                  <a:solidFill>
                    <a:srgbClr val="FFFFFF"/>
                  </a:solidFill>
                  <a:latin typeface="Times New Roman" pitchFamily="18" charset="0"/>
                  <a:ea typeface="MS Mincho" pitchFamily="49" charset="-128"/>
                  <a:cs typeface="Times New Roman" pitchFamily="18" charset="0"/>
                </a:rPr>
                <a:t>Coastal Zone Management</a:t>
              </a:r>
              <a:endParaRPr lang="en-US" sz="3200" smtClean="0">
                <a:solidFill>
                  <a:srgbClr val="000000"/>
                </a:solidFill>
                <a:latin typeface="Times New Roman" pitchFamily="18" charset="0"/>
                <a:ea typeface="MS Mincho" pitchFamily="49" charset="-128"/>
                <a:cs typeface="Times New Roman" pitchFamily="18" charset="0"/>
              </a:endParaRPr>
            </a:p>
          </p:txBody>
        </p:sp>
        <p:sp>
          <p:nvSpPr>
            <p:cNvPr id="27" name="Line 27"/>
            <p:cNvSpPr>
              <a:spLocks noChangeAspect="1" noChangeShapeType="1"/>
            </p:cNvSpPr>
            <p:nvPr/>
          </p:nvSpPr>
          <p:spPr bwMode="auto">
            <a:xfrm flipV="1">
              <a:off x="5388" y="12058"/>
              <a:ext cx="2" cy="95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IN" sz="2400" smtClean="0">
                <a:solidFill>
                  <a:srgbClr val="000000"/>
                </a:solidFill>
                <a:latin typeface="Times" pitchFamily="18" charset="0"/>
                <a:cs typeface="+mn-cs"/>
              </a:endParaRPr>
            </a:p>
          </p:txBody>
        </p:sp>
        <p:sp>
          <p:nvSpPr>
            <p:cNvPr id="28" name="Line 28"/>
            <p:cNvSpPr>
              <a:spLocks noChangeAspect="1" noChangeShapeType="1"/>
            </p:cNvSpPr>
            <p:nvPr/>
          </p:nvSpPr>
          <p:spPr bwMode="auto">
            <a:xfrm flipV="1">
              <a:off x="6346" y="12177"/>
              <a:ext cx="1" cy="66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eaLnBrk="0" hangingPunct="0"/>
              <a:endParaRPr lang="en-IN" sz="2400" smtClean="0">
                <a:solidFill>
                  <a:srgbClr val="000000"/>
                </a:solidFill>
                <a:latin typeface="Times" pitchFamily="18" charset="0"/>
                <a:cs typeface="+mn-cs"/>
              </a:endParaRPr>
            </a:p>
          </p:txBody>
        </p:sp>
        <p:sp>
          <p:nvSpPr>
            <p:cNvPr id="29" name="AutoShape 29"/>
            <p:cNvSpPr>
              <a:spLocks noChangeAspect="1" noChangeArrowheads="1"/>
            </p:cNvSpPr>
            <p:nvPr/>
          </p:nvSpPr>
          <p:spPr bwMode="auto">
            <a:xfrm>
              <a:off x="3065" y="11420"/>
              <a:ext cx="638" cy="479"/>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noFill/>
            <a:ln w="19050">
              <a:solidFill>
                <a:srgbClr val="000000"/>
              </a:solidFill>
              <a:prstDash val="sysDot"/>
              <a:miter lim="800000"/>
              <a:headEnd/>
              <a:tailEnd/>
            </a:ln>
            <a:extLst>
              <a:ext uri="{909E8E84-426E-40DD-AFC4-6F175D3DCCD1}">
                <a14:hiddenFill xmlns:a14="http://schemas.microsoft.com/office/drawing/2010/main">
                  <a:solidFill>
                    <a:srgbClr val="BBE0E3"/>
                  </a:solidFill>
                </a14:hiddenFill>
              </a:ext>
            </a:extLst>
          </p:spPr>
          <p:txBody>
            <a:bodyPr lIns="64171" tIns="32085" rIns="64171" bIns="32085" anchor="ctr"/>
            <a:lstStyle/>
            <a:p>
              <a:pPr algn="ctr"/>
              <a:endParaRPr lang="en-US" altLang="ja-JP" sz="1200" smtClean="0">
                <a:solidFill>
                  <a:srgbClr val="000000"/>
                </a:solidFill>
                <a:ea typeface="MS Mincho" pitchFamily="49" charset="-128"/>
                <a:cs typeface="Times New Roman" pitchFamily="18" charset="0"/>
              </a:endParaRPr>
            </a:p>
            <a:p>
              <a:endParaRPr lang="en-US" sz="2400" smtClean="0">
                <a:solidFill>
                  <a:srgbClr val="000000"/>
                </a:solidFill>
                <a:latin typeface="Times New Roman" pitchFamily="18" charset="0"/>
                <a:ea typeface="MS Mincho" pitchFamily="49" charset="-128"/>
                <a:cs typeface="Times New Roman" pitchFamily="18" charset="0"/>
              </a:endParaRPr>
            </a:p>
          </p:txBody>
        </p:sp>
      </p:grpSp>
      <p:sp>
        <p:nvSpPr>
          <p:cNvPr id="30" name="Left-Right Arrow 29"/>
          <p:cNvSpPr/>
          <p:nvPr/>
        </p:nvSpPr>
        <p:spPr>
          <a:xfrm>
            <a:off x="4412603" y="3178026"/>
            <a:ext cx="704906" cy="533095"/>
          </a:xfrm>
          <a:prstGeom prst="leftRightArrow">
            <a:avLst/>
          </a:prstGeom>
          <a:solidFill>
            <a:schemeClr val="bg1"/>
          </a:solidFill>
          <a:ln>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9821621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19600" y="1752600"/>
            <a:ext cx="4495800" cy="2362200"/>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219200" y="1752600"/>
            <a:ext cx="3200400" cy="2362200"/>
          </a:xfrm>
          <a:prstGeom prst="rect">
            <a:avLst/>
          </a:prstGeom>
          <a:solidFill>
            <a:srgbClr val="00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52400" y="1752600"/>
            <a:ext cx="1066800" cy="236220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8600" y="533400"/>
            <a:ext cx="8534400" cy="584775"/>
          </a:xfrm>
          <a:prstGeom prst="rect">
            <a:avLst/>
          </a:prstGeom>
          <a:noFill/>
        </p:spPr>
        <p:txBody>
          <a:bodyPr wrap="square" rtlCol="0">
            <a:spAutoFit/>
          </a:bodyPr>
          <a:lstStyle/>
          <a:p>
            <a:pPr algn="ctr"/>
            <a:r>
              <a:rPr lang="en-US" sz="3200" b="1" dirty="0" smtClean="0">
                <a:solidFill>
                  <a:srgbClr val="009900"/>
                </a:solidFill>
                <a:latin typeface="Arial" pitchFamily="34" charset="0"/>
                <a:cs typeface="Arial" pitchFamily="34" charset="0"/>
              </a:rPr>
              <a:t>Policy Framework</a:t>
            </a:r>
            <a:endParaRPr lang="en-US" sz="3200" b="1" dirty="0">
              <a:solidFill>
                <a:srgbClr val="009900"/>
              </a:solidFill>
              <a:latin typeface="Arial" pitchFamily="34" charset="0"/>
              <a:cs typeface="Arial" pitchFamily="34" charset="0"/>
            </a:endParaRPr>
          </a:p>
        </p:txBody>
      </p:sp>
      <p:sp>
        <p:nvSpPr>
          <p:cNvPr id="6" name="Rounded Rectangle 5"/>
          <p:cNvSpPr/>
          <p:nvPr/>
        </p:nvSpPr>
        <p:spPr>
          <a:xfrm>
            <a:off x="228600" y="2590800"/>
            <a:ext cx="1905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Arial" pitchFamily="34" charset="0"/>
                <a:cs typeface="Arial" pitchFamily="34" charset="0"/>
              </a:rPr>
              <a:t>Policy</a:t>
            </a:r>
            <a:endParaRPr lang="en-US" sz="2000" b="1" dirty="0">
              <a:latin typeface="Arial" pitchFamily="34" charset="0"/>
              <a:cs typeface="Arial" pitchFamily="34" charset="0"/>
            </a:endParaRPr>
          </a:p>
        </p:txBody>
      </p:sp>
      <p:sp>
        <p:nvSpPr>
          <p:cNvPr id="7" name="Rounded Rectangle 6"/>
          <p:cNvSpPr/>
          <p:nvPr/>
        </p:nvSpPr>
        <p:spPr>
          <a:xfrm>
            <a:off x="7010400" y="2590800"/>
            <a:ext cx="17526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Arial" pitchFamily="34" charset="0"/>
                <a:cs typeface="Arial" pitchFamily="34" charset="0"/>
              </a:rPr>
              <a:t>Regulation application</a:t>
            </a:r>
            <a:endParaRPr lang="en-US" b="1" dirty="0">
              <a:latin typeface="Arial" pitchFamily="34" charset="0"/>
              <a:cs typeface="Arial" pitchFamily="34" charset="0"/>
            </a:endParaRPr>
          </a:p>
        </p:txBody>
      </p:sp>
      <p:sp>
        <p:nvSpPr>
          <p:cNvPr id="8" name="Rounded Rectangle 7"/>
          <p:cNvSpPr/>
          <p:nvPr/>
        </p:nvSpPr>
        <p:spPr>
          <a:xfrm>
            <a:off x="2590800" y="2590800"/>
            <a:ext cx="18288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Arial" pitchFamily="34" charset="0"/>
                <a:cs typeface="Arial" pitchFamily="34" charset="0"/>
              </a:rPr>
              <a:t>Legislation</a:t>
            </a:r>
            <a:endParaRPr lang="en-US" sz="2000" b="1" dirty="0">
              <a:latin typeface="Arial" pitchFamily="34" charset="0"/>
              <a:cs typeface="Arial" pitchFamily="34" charset="0"/>
            </a:endParaRPr>
          </a:p>
        </p:txBody>
      </p:sp>
      <p:sp>
        <p:nvSpPr>
          <p:cNvPr id="9" name="Rounded Rectangle 8"/>
          <p:cNvSpPr/>
          <p:nvPr/>
        </p:nvSpPr>
        <p:spPr>
          <a:xfrm>
            <a:off x="4778830" y="2590800"/>
            <a:ext cx="1905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latin typeface="Arial" pitchFamily="34" charset="0"/>
                <a:cs typeface="Arial" pitchFamily="34" charset="0"/>
              </a:rPr>
              <a:t>Institutional framework</a:t>
            </a:r>
            <a:endParaRPr lang="en-US" b="1" dirty="0">
              <a:latin typeface="Arial" pitchFamily="34" charset="0"/>
              <a:cs typeface="Arial" pitchFamily="34" charset="0"/>
            </a:endParaRPr>
          </a:p>
        </p:txBody>
      </p:sp>
      <p:cxnSp>
        <p:nvCxnSpPr>
          <p:cNvPr id="10" name="Straight Arrow Connector 9"/>
          <p:cNvCxnSpPr>
            <a:stCxn id="6" idx="3"/>
            <a:endCxn id="8" idx="1"/>
          </p:cNvCxnSpPr>
          <p:nvPr/>
        </p:nvCxnSpPr>
        <p:spPr>
          <a:xfrm>
            <a:off x="2133600" y="2933700"/>
            <a:ext cx="457200"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4343400" y="2971800"/>
            <a:ext cx="457200"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6553200" y="2971800"/>
            <a:ext cx="457200"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6200" y="1944469"/>
            <a:ext cx="1219200" cy="646331"/>
          </a:xfrm>
          <a:prstGeom prst="rect">
            <a:avLst/>
          </a:prstGeom>
          <a:noFill/>
        </p:spPr>
        <p:txBody>
          <a:bodyPr wrap="square" rtlCol="0">
            <a:spAutoFit/>
          </a:bodyPr>
          <a:lstStyle/>
          <a:p>
            <a:pPr algn="ctr"/>
            <a:r>
              <a:rPr lang="en-US" b="1" dirty="0" smtClean="0">
                <a:latin typeface="Arial" pitchFamily="34" charset="0"/>
                <a:cs typeface="Arial" pitchFamily="34" charset="0"/>
              </a:rPr>
              <a:t>Inter</a:t>
            </a:r>
          </a:p>
          <a:p>
            <a:pPr algn="ctr"/>
            <a:r>
              <a:rPr lang="en-US" b="1" dirty="0" smtClean="0">
                <a:latin typeface="Arial" pitchFamily="34" charset="0"/>
                <a:cs typeface="Arial" pitchFamily="34" charset="0"/>
              </a:rPr>
              <a:t>national</a:t>
            </a:r>
            <a:endParaRPr lang="en-US" b="1" dirty="0">
              <a:latin typeface="Arial" pitchFamily="34" charset="0"/>
              <a:cs typeface="Arial" pitchFamily="34" charset="0"/>
            </a:endParaRPr>
          </a:p>
        </p:txBody>
      </p:sp>
      <p:sp>
        <p:nvSpPr>
          <p:cNvPr id="14" name="TextBox 13"/>
          <p:cNvSpPr txBox="1"/>
          <p:nvPr/>
        </p:nvSpPr>
        <p:spPr>
          <a:xfrm>
            <a:off x="2209800" y="2057400"/>
            <a:ext cx="1295400" cy="369332"/>
          </a:xfrm>
          <a:prstGeom prst="rect">
            <a:avLst/>
          </a:prstGeom>
          <a:noFill/>
        </p:spPr>
        <p:txBody>
          <a:bodyPr wrap="square" rtlCol="0">
            <a:spAutoFit/>
          </a:bodyPr>
          <a:lstStyle/>
          <a:p>
            <a:pPr algn="ctr"/>
            <a:r>
              <a:rPr lang="en-US" b="1" dirty="0" smtClean="0">
                <a:latin typeface="Arial" pitchFamily="34" charset="0"/>
                <a:cs typeface="Arial" pitchFamily="34" charset="0"/>
              </a:rPr>
              <a:t>National</a:t>
            </a:r>
            <a:endParaRPr lang="en-US" b="1" dirty="0">
              <a:latin typeface="Arial" pitchFamily="34" charset="0"/>
              <a:cs typeface="Arial" pitchFamily="34" charset="0"/>
            </a:endParaRPr>
          </a:p>
        </p:txBody>
      </p:sp>
      <p:sp>
        <p:nvSpPr>
          <p:cNvPr id="15" name="TextBox 14"/>
          <p:cNvSpPr txBox="1"/>
          <p:nvPr/>
        </p:nvSpPr>
        <p:spPr>
          <a:xfrm>
            <a:off x="6248400" y="2057400"/>
            <a:ext cx="1066800" cy="369332"/>
          </a:xfrm>
          <a:prstGeom prst="rect">
            <a:avLst/>
          </a:prstGeom>
          <a:noFill/>
        </p:spPr>
        <p:txBody>
          <a:bodyPr wrap="square" rtlCol="0">
            <a:spAutoFit/>
          </a:bodyPr>
          <a:lstStyle/>
          <a:p>
            <a:pPr algn="ctr"/>
            <a:r>
              <a:rPr lang="en-US" b="1" dirty="0" smtClean="0">
                <a:latin typeface="Arial" pitchFamily="34" charset="0"/>
                <a:cs typeface="Arial" pitchFamily="34" charset="0"/>
              </a:rPr>
              <a:t>Local</a:t>
            </a:r>
            <a:endParaRPr lang="en-US" b="1" dirty="0">
              <a:latin typeface="Arial" pitchFamily="34" charset="0"/>
              <a:cs typeface="Arial" pitchFamily="34"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4414017"/>
            <a:ext cx="4419600" cy="233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4414017"/>
            <a:ext cx="4648199" cy="2301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531"/>
            <a:ext cx="8229600" cy="944562"/>
          </a:xfrm>
        </p:spPr>
        <p:txBody>
          <a:bodyPr>
            <a:noAutofit/>
          </a:bodyPr>
          <a:lstStyle/>
          <a:p>
            <a:r>
              <a:rPr lang="en-IN" sz="3600" dirty="0" smtClean="0">
                <a:solidFill>
                  <a:srgbClr val="009900"/>
                </a:solidFill>
                <a:effectLst/>
                <a:latin typeface="Arial" pitchFamily="34" charset="0"/>
                <a:cs typeface="Arial" pitchFamily="34" charset="0"/>
              </a:rPr>
              <a:t>Legal and Institutional Framework</a:t>
            </a:r>
            <a:endParaRPr lang="en-IN" sz="3600" dirty="0">
              <a:solidFill>
                <a:srgbClr val="009900"/>
              </a:solidFill>
              <a:effectLst/>
              <a:latin typeface="Arial" pitchFamily="34" charset="0"/>
              <a:cs typeface="Arial" pitchFamily="34" charset="0"/>
            </a:endParaRPr>
          </a:p>
        </p:txBody>
      </p:sp>
      <p:pic>
        <p:nvPicPr>
          <p:cNvPr id="4" name="Picture 4"/>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52905" y="1066801"/>
            <a:ext cx="7300495" cy="5181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564013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p:txBody>
          <a:bodyPr/>
          <a:lstStyle/>
          <a:p>
            <a:fld id="{A3695273-68DB-4599-9BC2-7F63464076A0}" type="slidenum">
              <a:rPr lang="ru-RU"/>
              <a:pPr/>
              <a:t>3</a:t>
            </a:fld>
            <a:endParaRPr lang="ru-RU"/>
          </a:p>
        </p:txBody>
      </p:sp>
      <p:grpSp>
        <p:nvGrpSpPr>
          <p:cNvPr id="124943" name="Group 15"/>
          <p:cNvGrpSpPr>
            <a:grpSpLocks/>
          </p:cNvGrpSpPr>
          <p:nvPr/>
        </p:nvGrpSpPr>
        <p:grpSpPr bwMode="auto">
          <a:xfrm>
            <a:off x="254000" y="1341438"/>
            <a:ext cx="8604250" cy="4533900"/>
            <a:chOff x="160" y="1034"/>
            <a:chExt cx="5420" cy="2856"/>
          </a:xfrm>
        </p:grpSpPr>
        <p:pic>
          <p:nvPicPr>
            <p:cNvPr id="124934" name="Picture 6" descr="Goal 1: Eradicate extreme poverty and hung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 y="1118"/>
              <a:ext cx="1200" cy="1200"/>
            </a:xfrm>
            <a:prstGeom prst="rect">
              <a:avLst/>
            </a:prstGeom>
            <a:noFill/>
            <a:extLst>
              <a:ext uri="{909E8E84-426E-40DD-AFC4-6F175D3DCCD1}">
                <a14:hiddenFill xmlns:a14="http://schemas.microsoft.com/office/drawing/2010/main">
                  <a:solidFill>
                    <a:srgbClr val="FFFFFF"/>
                  </a:solidFill>
                </a14:hiddenFill>
              </a:ext>
            </a:extLst>
          </p:spPr>
        </p:pic>
        <p:pic>
          <p:nvPicPr>
            <p:cNvPr id="124935" name="Picture 7" descr="Goal 2: Achieve universal primary edu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5" y="1104"/>
              <a:ext cx="1200" cy="1212"/>
            </a:xfrm>
            <a:prstGeom prst="rect">
              <a:avLst/>
            </a:prstGeom>
            <a:noFill/>
            <a:extLst>
              <a:ext uri="{909E8E84-426E-40DD-AFC4-6F175D3DCCD1}">
                <a14:hiddenFill xmlns:a14="http://schemas.microsoft.com/office/drawing/2010/main">
                  <a:solidFill>
                    <a:srgbClr val="FFFFFF"/>
                  </a:solidFill>
                </a14:hiddenFill>
              </a:ext>
            </a:extLst>
          </p:spPr>
        </p:pic>
        <p:pic>
          <p:nvPicPr>
            <p:cNvPr id="124936" name="Picture 8" descr="Goal 3: Promote gender equality and empower wom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0" y="1067"/>
              <a:ext cx="1200" cy="1206"/>
            </a:xfrm>
            <a:prstGeom prst="rect">
              <a:avLst/>
            </a:prstGeom>
            <a:noFill/>
            <a:extLst>
              <a:ext uri="{909E8E84-426E-40DD-AFC4-6F175D3DCCD1}">
                <a14:hiddenFill xmlns:a14="http://schemas.microsoft.com/office/drawing/2010/main">
                  <a:solidFill>
                    <a:srgbClr val="FFFFFF"/>
                  </a:solidFill>
                </a14:hiddenFill>
              </a:ext>
            </a:extLst>
          </p:spPr>
        </p:pic>
        <p:pic>
          <p:nvPicPr>
            <p:cNvPr id="124937" name="Picture 9" descr="Goal 4: Reduce child mortali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0" y="1034"/>
              <a:ext cx="1200" cy="1212"/>
            </a:xfrm>
            <a:prstGeom prst="rect">
              <a:avLst/>
            </a:prstGeom>
            <a:noFill/>
            <a:extLst>
              <a:ext uri="{909E8E84-426E-40DD-AFC4-6F175D3DCCD1}">
                <a14:hiddenFill xmlns:a14="http://schemas.microsoft.com/office/drawing/2010/main">
                  <a:solidFill>
                    <a:srgbClr val="FFFFFF"/>
                  </a:solidFill>
                </a14:hiddenFill>
              </a:ext>
            </a:extLst>
          </p:spPr>
        </p:pic>
        <p:pic>
          <p:nvPicPr>
            <p:cNvPr id="124938" name="Picture 10" descr="Goal 5: Improve maternal heal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 y="2673"/>
              <a:ext cx="1200" cy="1194"/>
            </a:xfrm>
            <a:prstGeom prst="rect">
              <a:avLst/>
            </a:prstGeom>
            <a:noFill/>
            <a:extLst>
              <a:ext uri="{909E8E84-426E-40DD-AFC4-6F175D3DCCD1}">
                <a14:hiddenFill xmlns:a14="http://schemas.microsoft.com/office/drawing/2010/main">
                  <a:solidFill>
                    <a:srgbClr val="FFFFFF"/>
                  </a:solidFill>
                </a14:hiddenFill>
              </a:ext>
            </a:extLst>
          </p:spPr>
        </p:pic>
        <p:pic>
          <p:nvPicPr>
            <p:cNvPr id="124939" name="Picture 11" descr="Goal 6: Combat HIV/AIDS, malaria and other diseas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0" y="2693"/>
              <a:ext cx="1200" cy="1194"/>
            </a:xfrm>
            <a:prstGeom prst="rect">
              <a:avLst/>
            </a:prstGeom>
            <a:noFill/>
            <a:extLst>
              <a:ext uri="{909E8E84-426E-40DD-AFC4-6F175D3DCCD1}">
                <a14:hiddenFill xmlns:a14="http://schemas.microsoft.com/office/drawing/2010/main">
                  <a:solidFill>
                    <a:srgbClr val="FFFFFF"/>
                  </a:solidFill>
                </a14:hiddenFill>
              </a:ext>
            </a:extLst>
          </p:spPr>
        </p:pic>
        <p:pic>
          <p:nvPicPr>
            <p:cNvPr id="124940" name="Picture 12" descr="Goal 7: Ensure environmental sustainabilit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0" y="2690"/>
              <a:ext cx="1200" cy="1200"/>
            </a:xfrm>
            <a:prstGeom prst="rect">
              <a:avLst/>
            </a:prstGeom>
            <a:noFill/>
            <a:extLst>
              <a:ext uri="{909E8E84-426E-40DD-AFC4-6F175D3DCCD1}">
                <a14:hiddenFill xmlns:a14="http://schemas.microsoft.com/office/drawing/2010/main">
                  <a:solidFill>
                    <a:srgbClr val="FFFFFF"/>
                  </a:solidFill>
                </a14:hiddenFill>
              </a:ext>
            </a:extLst>
          </p:spPr>
        </p:pic>
        <p:pic>
          <p:nvPicPr>
            <p:cNvPr id="124941" name="Picture 13" descr="Goal 8: Develop a global partnership for developmen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80" y="2647"/>
              <a:ext cx="1200" cy="1206"/>
            </a:xfrm>
            <a:prstGeom prst="rect">
              <a:avLst/>
            </a:prstGeom>
            <a:noFill/>
            <a:extLst>
              <a:ext uri="{909E8E84-426E-40DD-AFC4-6F175D3DCCD1}">
                <a14:hiddenFill xmlns:a14="http://schemas.microsoft.com/office/drawing/2010/main">
                  <a:solidFill>
                    <a:srgbClr val="FFFFFF"/>
                  </a:solidFill>
                </a14:hiddenFill>
              </a:ext>
            </a:extLst>
          </p:spPr>
        </p:pic>
      </p:grpSp>
      <p:sp>
        <p:nvSpPr>
          <p:cNvPr id="124942" name="Rectangle 14"/>
          <p:cNvSpPr>
            <a:spLocks noChangeArrowheads="1"/>
          </p:cNvSpPr>
          <p:nvPr/>
        </p:nvSpPr>
        <p:spPr bwMode="auto">
          <a:xfrm>
            <a:off x="250825" y="330994"/>
            <a:ext cx="85693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GB" sz="3200" b="1" dirty="0">
                <a:solidFill>
                  <a:srgbClr val="009900"/>
                </a:solidFill>
                <a:cs typeface="Arial" charset="0"/>
              </a:rPr>
              <a:t>The Millennium Development Goals</a:t>
            </a:r>
          </a:p>
        </p:txBody>
      </p:sp>
    </p:spTree>
    <p:extLst>
      <p:ext uri="{BB962C8B-B14F-4D97-AF65-F5344CB8AC3E}">
        <p14:creationId xmlns:p14="http://schemas.microsoft.com/office/powerpoint/2010/main" val="1156407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68362"/>
          </a:xfrm>
        </p:spPr>
        <p:txBody>
          <a:bodyPr>
            <a:normAutofit/>
          </a:bodyPr>
          <a:lstStyle/>
          <a:p>
            <a:r>
              <a:rPr lang="en-IN" sz="3600" dirty="0" smtClean="0">
                <a:solidFill>
                  <a:srgbClr val="009900"/>
                </a:solidFill>
                <a:effectLst/>
                <a:latin typeface="Arial" pitchFamily="34" charset="0"/>
                <a:cs typeface="Arial" pitchFamily="34" charset="0"/>
              </a:rPr>
              <a:t>ICID: working groups</a:t>
            </a:r>
            <a:endParaRPr lang="en-IN" sz="3600" dirty="0">
              <a:solidFill>
                <a:srgbClr val="009900"/>
              </a:solidFill>
              <a:effectLst/>
              <a:latin typeface="Arial" pitchFamily="34" charset="0"/>
              <a:cs typeface="Arial" pitchFamily="34" charset="0"/>
            </a:endParaRPr>
          </a:p>
        </p:txBody>
      </p:sp>
      <p:sp>
        <p:nvSpPr>
          <p:cNvPr id="5" name="Content Placeholder 4"/>
          <p:cNvSpPr>
            <a:spLocks noGrp="1"/>
          </p:cNvSpPr>
          <p:nvPr>
            <p:ph idx="1"/>
          </p:nvPr>
        </p:nvSpPr>
        <p:spPr>
          <a:xfrm>
            <a:off x="381000" y="1219200"/>
            <a:ext cx="8458200" cy="5306144"/>
          </a:xfrm>
        </p:spPr>
        <p:txBody>
          <a:bodyPr>
            <a:normAutofit lnSpcReduction="10000"/>
          </a:bodyPr>
          <a:lstStyle/>
          <a:p>
            <a:pPr>
              <a:lnSpc>
                <a:spcPct val="120000"/>
              </a:lnSpc>
            </a:pPr>
            <a:r>
              <a:rPr lang="en-IN" sz="2400" b="1" dirty="0" smtClean="0">
                <a:latin typeface="Arial" pitchFamily="34" charset="0"/>
                <a:cs typeface="Arial" pitchFamily="34" charset="0"/>
              </a:rPr>
              <a:t>Working Group on Environment </a:t>
            </a:r>
            <a:r>
              <a:rPr lang="en-IN" sz="2400" dirty="0" smtClean="0">
                <a:latin typeface="Arial" pitchFamily="34" charset="0"/>
                <a:cs typeface="Arial" pitchFamily="34" charset="0"/>
              </a:rPr>
              <a:t>(WG-ENV)</a:t>
            </a:r>
          </a:p>
          <a:p>
            <a:pPr>
              <a:lnSpc>
                <a:spcPct val="120000"/>
              </a:lnSpc>
            </a:pPr>
            <a:r>
              <a:rPr lang="en-IN" sz="2400" dirty="0" smtClean="0">
                <a:latin typeface="Arial" pitchFamily="34" charset="0"/>
                <a:cs typeface="Arial" pitchFamily="34" charset="0"/>
              </a:rPr>
              <a:t>Mandated to:</a:t>
            </a:r>
          </a:p>
          <a:p>
            <a:pPr lvl="1">
              <a:lnSpc>
                <a:spcPct val="120000"/>
              </a:lnSpc>
            </a:pPr>
            <a:r>
              <a:rPr lang="en-IN" sz="2000" dirty="0" smtClean="0">
                <a:latin typeface="Arial" pitchFamily="34" charset="0"/>
                <a:cs typeface="Arial" pitchFamily="34" charset="0"/>
              </a:rPr>
              <a:t>Provide guidance on the environmental aspects of drainage and irrigation systems</a:t>
            </a:r>
          </a:p>
          <a:p>
            <a:pPr lvl="1">
              <a:lnSpc>
                <a:spcPct val="120000"/>
              </a:lnSpc>
            </a:pPr>
            <a:r>
              <a:rPr lang="en-IN" sz="2000" dirty="0" smtClean="0">
                <a:latin typeface="Arial" pitchFamily="34" charset="0"/>
                <a:cs typeface="Arial" pitchFamily="34" charset="0"/>
              </a:rPr>
              <a:t>Management of sustainable environment</a:t>
            </a:r>
          </a:p>
          <a:p>
            <a:pPr lvl="1">
              <a:lnSpc>
                <a:spcPct val="120000"/>
              </a:lnSpc>
            </a:pPr>
            <a:r>
              <a:rPr lang="en-IN" sz="2000" dirty="0" smtClean="0">
                <a:latin typeface="Arial" pitchFamily="34" charset="0"/>
                <a:cs typeface="Arial" pitchFamily="34" charset="0"/>
              </a:rPr>
              <a:t>Maximising positive and minimizing negative aspects of irrigation and drainage</a:t>
            </a:r>
          </a:p>
          <a:p>
            <a:pPr>
              <a:lnSpc>
                <a:spcPct val="120000"/>
              </a:lnSpc>
            </a:pPr>
            <a:r>
              <a:rPr lang="en-IN" sz="2400" b="1" dirty="0" smtClean="0">
                <a:latin typeface="Arial" pitchFamily="34" charset="0"/>
                <a:cs typeface="Arial" pitchFamily="34" charset="0"/>
              </a:rPr>
              <a:t>Working Group on use of poor quality water </a:t>
            </a:r>
            <a:r>
              <a:rPr lang="en-IN" sz="2400" dirty="0" smtClean="0">
                <a:latin typeface="Arial" pitchFamily="34" charset="0"/>
                <a:cs typeface="Arial" pitchFamily="34" charset="0"/>
              </a:rPr>
              <a:t>(including wastewater) in irrigation (WG-PQW)</a:t>
            </a:r>
          </a:p>
          <a:p>
            <a:pPr>
              <a:lnSpc>
                <a:spcPct val="120000"/>
              </a:lnSpc>
            </a:pPr>
            <a:r>
              <a:rPr lang="en-IN" sz="2400" dirty="0" smtClean="0">
                <a:latin typeface="Arial" pitchFamily="34" charset="0"/>
                <a:cs typeface="Arial" pitchFamily="34" charset="0"/>
              </a:rPr>
              <a:t>Mandated to:</a:t>
            </a:r>
          </a:p>
          <a:p>
            <a:pPr lvl="1">
              <a:lnSpc>
                <a:spcPct val="120000"/>
              </a:lnSpc>
            </a:pPr>
            <a:r>
              <a:rPr lang="en-IN" sz="2000" dirty="0" smtClean="0">
                <a:latin typeface="Arial" pitchFamily="34" charset="0"/>
                <a:cs typeface="Arial" pitchFamily="34" charset="0"/>
              </a:rPr>
              <a:t>Promote safe management of poor quality water</a:t>
            </a:r>
          </a:p>
          <a:p>
            <a:pPr lvl="1">
              <a:lnSpc>
                <a:spcPct val="120000"/>
              </a:lnSpc>
            </a:pPr>
            <a:r>
              <a:rPr lang="en-IN" sz="2000" dirty="0" smtClean="0">
                <a:latin typeface="Arial" pitchFamily="34" charset="0"/>
                <a:cs typeface="Arial" pitchFamily="34" charset="0"/>
              </a:rPr>
              <a:t>Consider the required institutional and legislative aspects</a:t>
            </a:r>
          </a:p>
          <a:p>
            <a:pPr marL="585788" lvl="1" indent="0">
              <a:lnSpc>
                <a:spcPct val="120000"/>
              </a:lnSpc>
              <a:buNone/>
            </a:pPr>
            <a:endParaRPr lang="en-IN" sz="1800" dirty="0" smtClean="0">
              <a:latin typeface="Arial" pitchFamily="34" charset="0"/>
              <a:cs typeface="Arial" pitchFamily="34" charset="0"/>
            </a:endParaRPr>
          </a:p>
          <a:p>
            <a:pPr>
              <a:lnSpc>
                <a:spcPct val="120000"/>
              </a:lnSpc>
            </a:pPr>
            <a:endParaRPr lang="en-IN" sz="2400" dirty="0" smtClean="0">
              <a:latin typeface="Arial" pitchFamily="34" charset="0"/>
              <a:cs typeface="Arial" pitchFamily="34" charset="0"/>
            </a:endParaRPr>
          </a:p>
          <a:p>
            <a:pPr>
              <a:lnSpc>
                <a:spcPct val="120000"/>
              </a:lnSpc>
            </a:pPr>
            <a:endParaRPr lang="en-IN" sz="2400" dirty="0" smtClean="0">
              <a:latin typeface="Arial" pitchFamily="34" charset="0"/>
              <a:cs typeface="Arial" pitchFamily="34" charset="0"/>
            </a:endParaRPr>
          </a:p>
          <a:p>
            <a:pPr>
              <a:lnSpc>
                <a:spcPct val="120000"/>
              </a:lnSpc>
            </a:pPr>
            <a:endParaRPr lang="en-IN" sz="2400" dirty="0">
              <a:latin typeface="Arial" pitchFamily="34" charset="0"/>
              <a:cs typeface="Arial" pitchFamily="34" charset="0"/>
            </a:endParaRPr>
          </a:p>
        </p:txBody>
      </p:sp>
    </p:spTree>
    <p:extLst>
      <p:ext uri="{BB962C8B-B14F-4D97-AF65-F5344CB8AC3E}">
        <p14:creationId xmlns:p14="http://schemas.microsoft.com/office/powerpoint/2010/main" val="13973825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68362"/>
          </a:xfrm>
        </p:spPr>
        <p:txBody>
          <a:bodyPr>
            <a:normAutofit/>
          </a:bodyPr>
          <a:lstStyle/>
          <a:p>
            <a:r>
              <a:rPr lang="en-IN" sz="3600" dirty="0" smtClean="0">
                <a:solidFill>
                  <a:srgbClr val="009900"/>
                </a:solidFill>
                <a:latin typeface="Arial" pitchFamily="34" charset="0"/>
                <a:cs typeface="Arial" pitchFamily="34" charset="0"/>
              </a:rPr>
              <a:t>Conclusions….</a:t>
            </a:r>
            <a:endParaRPr lang="en-IN" sz="3600" dirty="0">
              <a:solidFill>
                <a:srgbClr val="009900"/>
              </a:solidFill>
              <a:latin typeface="Arial" pitchFamily="34" charset="0"/>
              <a:cs typeface="Arial" pitchFamily="34" charset="0"/>
            </a:endParaRPr>
          </a:p>
        </p:txBody>
      </p:sp>
      <p:sp>
        <p:nvSpPr>
          <p:cNvPr id="3" name="Content Placeholder 2"/>
          <p:cNvSpPr>
            <a:spLocks noGrp="1"/>
          </p:cNvSpPr>
          <p:nvPr>
            <p:ph idx="1"/>
          </p:nvPr>
        </p:nvSpPr>
        <p:spPr>
          <a:xfrm>
            <a:off x="457200" y="1143000"/>
            <a:ext cx="8229600" cy="5029200"/>
          </a:xfrm>
        </p:spPr>
        <p:txBody>
          <a:bodyPr>
            <a:normAutofit/>
          </a:bodyPr>
          <a:lstStyle/>
          <a:p>
            <a:pPr>
              <a:lnSpc>
                <a:spcPct val="120000"/>
              </a:lnSpc>
              <a:spcBef>
                <a:spcPts val="0"/>
              </a:spcBef>
            </a:pPr>
            <a:r>
              <a:rPr lang="en-IN" sz="2400" dirty="0" smtClean="0">
                <a:latin typeface="Arial" pitchFamily="34" charset="0"/>
                <a:cs typeface="Arial" pitchFamily="34" charset="0"/>
              </a:rPr>
              <a:t>National policies and strategies are essential</a:t>
            </a:r>
          </a:p>
          <a:p>
            <a:pPr>
              <a:lnSpc>
                <a:spcPct val="120000"/>
              </a:lnSpc>
              <a:spcBef>
                <a:spcPts val="0"/>
              </a:spcBef>
            </a:pPr>
            <a:r>
              <a:rPr lang="en-US" sz="2400" dirty="0" smtClean="0">
                <a:latin typeface="Arial" pitchFamily="34" charset="0"/>
                <a:cs typeface="Arial" pitchFamily="34" charset="0"/>
              </a:rPr>
              <a:t>National platform for wastewater use in agriculture</a:t>
            </a:r>
            <a:endParaRPr lang="en-IN" sz="2400" dirty="0" smtClean="0">
              <a:latin typeface="Arial" pitchFamily="34" charset="0"/>
              <a:cs typeface="Arial" pitchFamily="34" charset="0"/>
            </a:endParaRPr>
          </a:p>
          <a:p>
            <a:pPr>
              <a:lnSpc>
                <a:spcPct val="120000"/>
              </a:lnSpc>
              <a:spcBef>
                <a:spcPts val="0"/>
              </a:spcBef>
            </a:pPr>
            <a:r>
              <a:rPr lang="en-IN" sz="2400" dirty="0" smtClean="0">
                <a:latin typeface="Arial" pitchFamily="34" charset="0"/>
                <a:cs typeface="Arial" pitchFamily="34" charset="0"/>
              </a:rPr>
              <a:t>Legal Framework (control and regulations) based on realistic standards</a:t>
            </a:r>
          </a:p>
          <a:p>
            <a:pPr>
              <a:lnSpc>
                <a:spcPct val="120000"/>
              </a:lnSpc>
              <a:spcBef>
                <a:spcPts val="0"/>
              </a:spcBef>
            </a:pPr>
            <a:r>
              <a:rPr lang="en-IN" sz="2400" dirty="0" smtClean="0">
                <a:latin typeface="Arial" pitchFamily="34" charset="0"/>
                <a:cs typeface="Arial" pitchFamily="34" charset="0"/>
              </a:rPr>
              <a:t>Promoting research for better understanding of the problem and interdependencies</a:t>
            </a:r>
          </a:p>
          <a:p>
            <a:pPr>
              <a:lnSpc>
                <a:spcPct val="120000"/>
              </a:lnSpc>
              <a:spcBef>
                <a:spcPts val="0"/>
              </a:spcBef>
            </a:pPr>
            <a:r>
              <a:rPr lang="en-IN" sz="2400" dirty="0" smtClean="0">
                <a:latin typeface="Arial" pitchFamily="34" charset="0"/>
                <a:cs typeface="Arial" pitchFamily="34" charset="0"/>
              </a:rPr>
              <a:t>Application of holistic health guidelines</a:t>
            </a:r>
          </a:p>
          <a:p>
            <a:pPr>
              <a:lnSpc>
                <a:spcPct val="120000"/>
              </a:lnSpc>
              <a:spcBef>
                <a:spcPts val="0"/>
              </a:spcBef>
            </a:pPr>
            <a:r>
              <a:rPr lang="en-IN" sz="2400" dirty="0" smtClean="0">
                <a:latin typeface="Arial" pitchFamily="34" charset="0"/>
                <a:cs typeface="Arial" pitchFamily="34" charset="0"/>
              </a:rPr>
              <a:t>Monitoring and evaluation of wastewater generation and use</a:t>
            </a:r>
          </a:p>
        </p:txBody>
      </p:sp>
    </p:spTree>
    <p:extLst>
      <p:ext uri="{BB962C8B-B14F-4D97-AF65-F5344CB8AC3E}">
        <p14:creationId xmlns:p14="http://schemas.microsoft.com/office/powerpoint/2010/main" val="938205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68362"/>
          </a:xfrm>
        </p:spPr>
        <p:txBody>
          <a:bodyPr>
            <a:normAutofit/>
          </a:bodyPr>
          <a:lstStyle/>
          <a:p>
            <a:r>
              <a:rPr lang="en-IN" sz="3600" dirty="0" smtClean="0">
                <a:solidFill>
                  <a:srgbClr val="009900"/>
                </a:solidFill>
                <a:latin typeface="Arial" pitchFamily="34" charset="0"/>
                <a:cs typeface="Arial" pitchFamily="34" charset="0"/>
              </a:rPr>
              <a:t>….Conclusions</a:t>
            </a:r>
            <a:endParaRPr lang="en-IN" sz="3600" dirty="0">
              <a:solidFill>
                <a:srgbClr val="009900"/>
              </a:solidFill>
              <a:latin typeface="Arial" pitchFamily="34" charset="0"/>
              <a:cs typeface="Arial" pitchFamily="34" charset="0"/>
            </a:endParaRPr>
          </a:p>
        </p:txBody>
      </p:sp>
      <p:sp>
        <p:nvSpPr>
          <p:cNvPr id="3" name="Content Placeholder 2"/>
          <p:cNvSpPr>
            <a:spLocks noGrp="1"/>
          </p:cNvSpPr>
          <p:nvPr>
            <p:ph idx="1"/>
          </p:nvPr>
        </p:nvSpPr>
        <p:spPr>
          <a:xfrm>
            <a:off x="457200" y="1143000"/>
            <a:ext cx="8229600" cy="5029200"/>
          </a:xfrm>
        </p:spPr>
        <p:txBody>
          <a:bodyPr>
            <a:normAutofit/>
          </a:bodyPr>
          <a:lstStyle/>
          <a:p>
            <a:pPr>
              <a:lnSpc>
                <a:spcPct val="120000"/>
              </a:lnSpc>
              <a:spcBef>
                <a:spcPts val="0"/>
              </a:spcBef>
            </a:pPr>
            <a:r>
              <a:rPr lang="en-IN" sz="2400" dirty="0" smtClean="0">
                <a:latin typeface="Arial" pitchFamily="34" charset="0"/>
                <a:cs typeface="Arial" pitchFamily="34" charset="0"/>
              </a:rPr>
              <a:t>Institutional manageability through inter-disciplinary institutions</a:t>
            </a:r>
          </a:p>
          <a:p>
            <a:pPr>
              <a:lnSpc>
                <a:spcPct val="120000"/>
              </a:lnSpc>
              <a:spcBef>
                <a:spcPts val="0"/>
              </a:spcBef>
            </a:pPr>
            <a:r>
              <a:rPr lang="en-IN" sz="2400" dirty="0" smtClean="0">
                <a:latin typeface="Arial" pitchFamily="34" charset="0"/>
                <a:cs typeface="Arial" pitchFamily="34" charset="0"/>
              </a:rPr>
              <a:t>Information, tools, techniques and technologies</a:t>
            </a:r>
          </a:p>
          <a:p>
            <a:pPr>
              <a:lnSpc>
                <a:spcPct val="120000"/>
              </a:lnSpc>
              <a:spcBef>
                <a:spcPts val="0"/>
              </a:spcBef>
            </a:pPr>
            <a:r>
              <a:rPr lang="en-IN" sz="2400" dirty="0" smtClean="0">
                <a:latin typeface="Arial" pitchFamily="34" charset="0"/>
                <a:cs typeface="Arial" pitchFamily="34" charset="0"/>
              </a:rPr>
              <a:t>Training and human resources development</a:t>
            </a:r>
          </a:p>
          <a:p>
            <a:pPr>
              <a:lnSpc>
                <a:spcPct val="120000"/>
              </a:lnSpc>
              <a:spcBef>
                <a:spcPts val="0"/>
              </a:spcBef>
            </a:pPr>
            <a:r>
              <a:rPr lang="en-IN" sz="2400" dirty="0" smtClean="0">
                <a:latin typeface="Arial" pitchFamily="34" charset="0"/>
                <a:cs typeface="Arial" pitchFamily="34" charset="0"/>
              </a:rPr>
              <a:t>Societal participation and awareness building</a:t>
            </a:r>
          </a:p>
        </p:txBody>
      </p:sp>
    </p:spTree>
    <p:extLst>
      <p:ext uri="{BB962C8B-B14F-4D97-AF65-F5344CB8AC3E}">
        <p14:creationId xmlns:p14="http://schemas.microsoft.com/office/powerpoint/2010/main" val="326190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solidFill>
                  <a:srgbClr val="006600"/>
                </a:solidFill>
              </a:rPr>
              <a:t>THANKS</a:t>
            </a:r>
            <a:endParaRPr lang="en-IN" dirty="0">
              <a:solidFill>
                <a:srgbClr val="006600"/>
              </a:solidFill>
            </a:endParaRPr>
          </a:p>
        </p:txBody>
      </p:sp>
      <p:sp>
        <p:nvSpPr>
          <p:cNvPr id="3" name="Content Placeholder 2"/>
          <p:cNvSpPr>
            <a:spLocks noGrp="1"/>
          </p:cNvSpPr>
          <p:nvPr>
            <p:ph idx="1"/>
          </p:nvPr>
        </p:nvSpPr>
        <p:spPr/>
        <p:txBody>
          <a:bodyPr/>
          <a:lstStyle/>
          <a:p>
            <a:pPr marL="136525" indent="0">
              <a:buNone/>
            </a:pPr>
            <a:endParaRPr lang="en-IN" dirty="0" smtClean="0">
              <a:effectLst>
                <a:outerShdw blurRad="38100" dist="38100" dir="2700000" algn="tl">
                  <a:srgbClr val="000000">
                    <a:alpha val="43137"/>
                  </a:srgbClr>
                </a:outerShdw>
              </a:effectLst>
            </a:endParaRPr>
          </a:p>
          <a:p>
            <a:pPr marL="136525" indent="0">
              <a:buNone/>
            </a:pPr>
            <a:r>
              <a:rPr lang="en-IN" dirty="0" smtClean="0"/>
              <a:t>			</a:t>
            </a:r>
            <a:r>
              <a:rPr lang="en-IN" b="1" dirty="0" smtClean="0">
                <a:solidFill>
                  <a:srgbClr val="000066"/>
                </a:solidFill>
              </a:rPr>
              <a:t>For more visit </a:t>
            </a:r>
          </a:p>
          <a:p>
            <a:pPr marL="136525" indent="0">
              <a:buNone/>
            </a:pPr>
            <a:r>
              <a:rPr lang="en-IN" dirty="0"/>
              <a:t>	</a:t>
            </a:r>
            <a:r>
              <a:rPr lang="en-IN" dirty="0" smtClean="0"/>
              <a:t>		www.icid.org</a:t>
            </a:r>
            <a:endParaRPr lang="en-IN" dirty="0"/>
          </a:p>
        </p:txBody>
      </p:sp>
    </p:spTree>
    <p:extLst>
      <p:ext uri="{BB962C8B-B14F-4D97-AF65-F5344CB8AC3E}">
        <p14:creationId xmlns:p14="http://schemas.microsoft.com/office/powerpoint/2010/main" val="13327730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 y="0"/>
            <a:ext cx="92202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8043" y="2438400"/>
            <a:ext cx="4926013" cy="2543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p:cNvSpPr>
          <p:nvPr/>
        </p:nvSpPr>
        <p:spPr bwMode="auto">
          <a:xfrm>
            <a:off x="19050" y="91440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38100" tIns="38100" rIns="38100" bIns="38100"/>
          <a:lstStyle/>
          <a:p>
            <a:pPr algn="ctr"/>
            <a:r>
              <a:rPr lang="en-US" sz="4400" dirty="0">
                <a:solidFill>
                  <a:srgbClr val="006600"/>
                </a:solidFill>
                <a:latin typeface="Calibri Bold" charset="0"/>
                <a:sym typeface="Calibri Bold" charset="0"/>
              </a:rPr>
              <a:t>Building the Future we want</a:t>
            </a:r>
          </a:p>
        </p:txBody>
      </p:sp>
      <p:sp>
        <p:nvSpPr>
          <p:cNvPr id="6" name="Rectangle 2"/>
          <p:cNvSpPr>
            <a:spLocks/>
          </p:cNvSpPr>
          <p:nvPr/>
        </p:nvSpPr>
        <p:spPr bwMode="auto">
          <a:xfrm>
            <a:off x="2286000" y="5105400"/>
            <a:ext cx="6248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38100" tIns="38100" rIns="38100" bIns="38100"/>
          <a:lstStyle/>
          <a:p>
            <a:pPr algn="ctr"/>
            <a:r>
              <a:rPr lang="en-US" sz="2400" dirty="0" smtClean="0">
                <a:solidFill>
                  <a:srgbClr val="006600"/>
                </a:solidFill>
                <a:latin typeface="Calibri Bold" charset="0"/>
                <a:sym typeface="Calibri Bold" charset="0"/>
              </a:rPr>
              <a:t>June 2012, RIO de </a:t>
            </a:r>
            <a:r>
              <a:rPr lang="en-US" sz="2400" dirty="0" err="1" smtClean="0">
                <a:solidFill>
                  <a:srgbClr val="006600"/>
                </a:solidFill>
                <a:latin typeface="Calibri Bold" charset="0"/>
                <a:sym typeface="Calibri Bold" charset="0"/>
              </a:rPr>
              <a:t>Janerio</a:t>
            </a:r>
            <a:r>
              <a:rPr lang="en-US" sz="2400" dirty="0" smtClean="0">
                <a:solidFill>
                  <a:srgbClr val="006600"/>
                </a:solidFill>
                <a:latin typeface="Calibri Bold" charset="0"/>
                <a:sym typeface="Calibri Bold" charset="0"/>
              </a:rPr>
              <a:t>, Brazil</a:t>
            </a:r>
            <a:endParaRPr lang="en-US" sz="2400" dirty="0">
              <a:solidFill>
                <a:srgbClr val="006600"/>
              </a:solidFill>
              <a:latin typeface="Calibri Bold" charset="0"/>
              <a:sym typeface="Calibri Bold" charset="0"/>
            </a:endParaRPr>
          </a:p>
        </p:txBody>
      </p:sp>
    </p:spTree>
    <p:extLst>
      <p:ext uri="{BB962C8B-B14F-4D97-AF65-F5344CB8AC3E}">
        <p14:creationId xmlns:p14="http://schemas.microsoft.com/office/powerpoint/2010/main" val="1800294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p:txBody>
          <a:bodyPr/>
          <a:lstStyle/>
          <a:p>
            <a:fld id="{00764E89-35CE-40C0-8A98-01C1D161D187}" type="slidenum">
              <a:rPr lang="en-US"/>
              <a:pPr/>
              <a:t>5</a:t>
            </a:fld>
            <a:endParaRPr lang="en-US"/>
          </a:p>
        </p:txBody>
      </p:sp>
      <p:sp>
        <p:nvSpPr>
          <p:cNvPr id="338946" name="Rectangle 2"/>
          <p:cNvSpPr>
            <a:spLocks noGrp="1" noChangeArrowheads="1"/>
          </p:cNvSpPr>
          <p:nvPr>
            <p:ph type="title"/>
          </p:nvPr>
        </p:nvSpPr>
        <p:spPr>
          <a:xfrm>
            <a:off x="304800" y="228600"/>
            <a:ext cx="8534400" cy="1143000"/>
          </a:xfrm>
        </p:spPr>
        <p:txBody>
          <a:bodyPr>
            <a:noAutofit/>
          </a:bodyPr>
          <a:lstStyle/>
          <a:p>
            <a:r>
              <a:rPr lang="en-GB" sz="3200" dirty="0">
                <a:solidFill>
                  <a:srgbClr val="009900"/>
                </a:solidFill>
                <a:effectLst/>
                <a:latin typeface="Arial" pitchFamily="34" charset="0"/>
                <a:cs typeface="Arial" pitchFamily="34" charset="0"/>
              </a:rPr>
              <a:t>The Future We </a:t>
            </a:r>
            <a:r>
              <a:rPr lang="en-GB" sz="3200" dirty="0" smtClean="0">
                <a:solidFill>
                  <a:srgbClr val="009900"/>
                </a:solidFill>
                <a:effectLst/>
                <a:latin typeface="Arial" pitchFamily="34" charset="0"/>
                <a:cs typeface="Arial" pitchFamily="34" charset="0"/>
              </a:rPr>
              <a:t>Want</a:t>
            </a:r>
            <a:r>
              <a:rPr lang="en-GB" sz="3200" dirty="0">
                <a:solidFill>
                  <a:srgbClr val="009900"/>
                </a:solidFill>
                <a:effectLst/>
                <a:latin typeface="Arial" pitchFamily="34" charset="0"/>
                <a:cs typeface="Arial" pitchFamily="34" charset="0"/>
              </a:rPr>
              <a:t/>
            </a:r>
            <a:br>
              <a:rPr lang="en-GB" sz="3200" dirty="0">
                <a:solidFill>
                  <a:srgbClr val="009900"/>
                </a:solidFill>
                <a:effectLst/>
                <a:latin typeface="Arial" pitchFamily="34" charset="0"/>
                <a:cs typeface="Arial" pitchFamily="34" charset="0"/>
              </a:rPr>
            </a:br>
            <a:r>
              <a:rPr lang="en-US" altLang="zh-CN" sz="2000" dirty="0">
                <a:solidFill>
                  <a:srgbClr val="009900"/>
                </a:solidFill>
                <a:effectLst/>
                <a:latin typeface="Arial" pitchFamily="34" charset="0"/>
                <a:ea typeface="宋体" pitchFamily="2" charset="-122"/>
                <a:cs typeface="Arial" pitchFamily="34" charset="0"/>
              </a:rPr>
              <a:t>Green economy in the context of SD and poverty  eradication</a:t>
            </a:r>
            <a:r>
              <a:rPr lang="en-US" altLang="zh-CN" sz="3600" dirty="0">
                <a:solidFill>
                  <a:srgbClr val="009900"/>
                </a:solidFill>
                <a:effectLst/>
                <a:latin typeface="Arial" pitchFamily="34" charset="0"/>
                <a:ea typeface="宋体" pitchFamily="2" charset="-122"/>
                <a:cs typeface="Arial" pitchFamily="34" charset="0"/>
              </a:rPr>
              <a:t> </a:t>
            </a:r>
            <a:endParaRPr lang="en-GB" sz="4000" dirty="0">
              <a:solidFill>
                <a:srgbClr val="009900"/>
              </a:solidFill>
              <a:effectLst/>
              <a:latin typeface="Arial" pitchFamily="34" charset="0"/>
              <a:cs typeface="Arial" pitchFamily="34" charset="0"/>
            </a:endParaRPr>
          </a:p>
        </p:txBody>
      </p:sp>
      <p:sp>
        <p:nvSpPr>
          <p:cNvPr id="338947" name="Rectangle 3"/>
          <p:cNvSpPr>
            <a:spLocks noGrp="1" noChangeArrowheads="1"/>
          </p:cNvSpPr>
          <p:nvPr>
            <p:ph type="body" idx="1"/>
          </p:nvPr>
        </p:nvSpPr>
        <p:spPr>
          <a:xfrm>
            <a:off x="29570" y="1600200"/>
            <a:ext cx="4191000" cy="4708525"/>
          </a:xfrm>
        </p:spPr>
        <p:txBody>
          <a:bodyPr/>
          <a:lstStyle/>
          <a:p>
            <a:pPr>
              <a:spcBef>
                <a:spcPts val="1200"/>
              </a:spcBef>
            </a:pPr>
            <a:r>
              <a:rPr lang="en-US" sz="2200" dirty="0">
                <a:latin typeface="Arial" pitchFamily="34" charset="0"/>
                <a:cs typeface="Arial" pitchFamily="34" charset="0"/>
              </a:rPr>
              <a:t>Apply green economy policies </a:t>
            </a:r>
            <a:r>
              <a:rPr lang="en-US" sz="2200" dirty="0" smtClean="0">
                <a:latin typeface="Arial" pitchFamily="34" charset="0"/>
                <a:cs typeface="Arial" pitchFamily="34" charset="0"/>
              </a:rPr>
              <a:t>in </a:t>
            </a:r>
            <a:r>
              <a:rPr lang="en-US" sz="2200" dirty="0">
                <a:latin typeface="Arial" pitchFamily="34" charset="0"/>
                <a:cs typeface="Arial" pitchFamily="34" charset="0"/>
              </a:rPr>
              <a:t>advancing </a:t>
            </a:r>
            <a:r>
              <a:rPr lang="en-US" sz="2200" b="1" dirty="0">
                <a:latin typeface="Arial" pitchFamily="34" charset="0"/>
                <a:cs typeface="Arial" pitchFamily="34" charset="0"/>
              </a:rPr>
              <a:t>sustainable development </a:t>
            </a:r>
            <a:r>
              <a:rPr lang="en-US" sz="2200" dirty="0">
                <a:latin typeface="Arial" pitchFamily="34" charset="0"/>
                <a:cs typeface="Arial" pitchFamily="34" charset="0"/>
              </a:rPr>
              <a:t>and ending poverty</a:t>
            </a:r>
          </a:p>
          <a:p>
            <a:pPr>
              <a:spcBef>
                <a:spcPts val="1200"/>
              </a:spcBef>
            </a:pPr>
            <a:r>
              <a:rPr lang="en-US" sz="2200" dirty="0">
                <a:latin typeface="Arial" pitchFamily="34" charset="0"/>
                <a:cs typeface="Arial" pitchFamily="34" charset="0"/>
              </a:rPr>
              <a:t>Recognize the importance of linking financing, technology, capacity-building and national needs for SD policies and green </a:t>
            </a:r>
            <a:r>
              <a:rPr lang="en-US" sz="2200" dirty="0" smtClean="0">
                <a:latin typeface="Arial" pitchFamily="34" charset="0"/>
                <a:cs typeface="Arial" pitchFamily="34" charset="0"/>
              </a:rPr>
              <a:t>economy</a:t>
            </a:r>
          </a:p>
          <a:p>
            <a:pPr>
              <a:spcBef>
                <a:spcPts val="1200"/>
              </a:spcBef>
            </a:pPr>
            <a:r>
              <a:rPr lang="en-US" sz="2200" dirty="0" smtClean="0">
                <a:latin typeface="Arial" pitchFamily="34" charset="0"/>
                <a:cs typeface="Arial" pitchFamily="34" charset="0"/>
              </a:rPr>
              <a:t>…….</a:t>
            </a:r>
          </a:p>
          <a:p>
            <a:pPr>
              <a:spcBef>
                <a:spcPts val="1200"/>
              </a:spcBef>
            </a:pPr>
            <a:r>
              <a:rPr lang="en-US" sz="2200" dirty="0" smtClean="0">
                <a:latin typeface="Arial" pitchFamily="34" charset="0"/>
                <a:cs typeface="Arial" pitchFamily="34" charset="0"/>
              </a:rPr>
              <a:t>……….</a:t>
            </a:r>
            <a:endParaRPr lang="en-US" sz="2200" dirty="0">
              <a:latin typeface="Arial" pitchFamily="34" charset="0"/>
              <a:cs typeface="Arial" pitchFamily="34" charset="0"/>
            </a:endParaRPr>
          </a:p>
          <a:p>
            <a:pPr>
              <a:spcBef>
                <a:spcPts val="1200"/>
              </a:spcBef>
            </a:pPr>
            <a:endParaRPr lang="en-GB" sz="2200" dirty="0">
              <a:latin typeface="Arial" pitchFamily="34" charset="0"/>
              <a:cs typeface="Arial" pitchFamily="34" charset="0"/>
            </a:endParaRPr>
          </a:p>
        </p:txBody>
      </p:sp>
      <p:pic>
        <p:nvPicPr>
          <p:cNvPr id="5" name="Picture 2" descr="F:\April 27th - Backups\Presentations and Pictures\Nature\DSC_0026.jpg"/>
          <p:cNvPicPr>
            <a:picLocks noChangeAspect="1" noChangeArrowheads="1"/>
          </p:cNvPicPr>
          <p:nvPr/>
        </p:nvPicPr>
        <p:blipFill>
          <a:blip r:embed="rId2"/>
          <a:srcRect/>
          <a:stretch>
            <a:fillRect/>
          </a:stretch>
        </p:blipFill>
        <p:spPr bwMode="auto">
          <a:xfrm>
            <a:off x="4204947" y="1828800"/>
            <a:ext cx="4912895" cy="3267075"/>
          </a:xfrm>
          <a:prstGeom prst="rect">
            <a:avLst/>
          </a:prstGeom>
          <a:noFill/>
          <a:ln w="9525">
            <a:noFill/>
            <a:miter lim="800000"/>
            <a:headEnd/>
            <a:tailEnd/>
          </a:ln>
        </p:spPr>
      </p:pic>
    </p:spTree>
    <p:extLst>
      <p:ext uri="{BB962C8B-B14F-4D97-AF65-F5344CB8AC3E}">
        <p14:creationId xmlns:p14="http://schemas.microsoft.com/office/powerpoint/2010/main" val="1391933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2" descr="rice_food"/>
          <p:cNvPicPr>
            <a:picLocks noChangeAspect="1" noChangeArrowheads="1"/>
          </p:cNvPicPr>
          <p:nvPr/>
        </p:nvPicPr>
        <p:blipFill>
          <a:blip r:embed="rId2"/>
          <a:srcRect l="5407"/>
          <a:stretch>
            <a:fillRect/>
          </a:stretch>
        </p:blipFill>
        <p:spPr bwMode="auto">
          <a:xfrm>
            <a:off x="0" y="1295400"/>
            <a:ext cx="3998913" cy="2795588"/>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0" y="0"/>
            <a:ext cx="9144000" cy="1200329"/>
          </a:xfrm>
          <a:prstGeom prst="rect">
            <a:avLst/>
          </a:prstGeom>
          <a:solidFill>
            <a:srgbClr val="009900"/>
          </a:solidFill>
        </p:spPr>
        <p:style>
          <a:lnRef idx="3">
            <a:schemeClr val="lt1"/>
          </a:lnRef>
          <a:fillRef idx="1">
            <a:schemeClr val="accent2"/>
          </a:fillRef>
          <a:effectRef idx="1">
            <a:schemeClr val="accent2"/>
          </a:effectRef>
          <a:fontRef idx="minor">
            <a:schemeClr val="lt1"/>
          </a:fontRef>
        </p:style>
        <p:txBody>
          <a:bodyPr>
            <a:spAutoFit/>
          </a:bodyPr>
          <a:lstStyle/>
          <a:p>
            <a:pPr algn="ctr">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itchFamily="34" charset="0"/>
              </a:rPr>
              <a:t>World agriculture faces an enormous challenge  over the next</a:t>
            </a:r>
          </a:p>
          <a:p>
            <a:pPr algn="ctr">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itchFamily="34" charset="0"/>
              </a:rPr>
              <a:t> 40 years  to produce almost 50% more food up to 2030 and </a:t>
            </a:r>
          </a:p>
          <a:p>
            <a:pPr algn="ctr">
              <a:defRPr/>
            </a:pPr>
            <a:r>
              <a:rPr lang="en-US"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itchFamily="34" charset="0"/>
              </a:rPr>
              <a:t>double the food production by 2050</a:t>
            </a:r>
            <a:endParaRPr lang="en-IN" sz="2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ndara" pitchFamily="34" charset="0"/>
            </a:endParaRPr>
          </a:p>
        </p:txBody>
      </p:sp>
      <p:sp>
        <p:nvSpPr>
          <p:cNvPr id="5" name="TextBox 4"/>
          <p:cNvSpPr txBox="1"/>
          <p:nvPr/>
        </p:nvSpPr>
        <p:spPr>
          <a:xfrm>
            <a:off x="0" y="4241899"/>
            <a:ext cx="9144000" cy="2616101"/>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a:spAutoFit/>
          </a:bodyPr>
          <a:lstStyle/>
          <a:p>
            <a:pPr>
              <a:defRPr/>
            </a:pPr>
            <a:r>
              <a:rPr lang="en-US" sz="2400" b="1" dirty="0">
                <a:solidFill>
                  <a:srgbClr val="009900"/>
                </a:solidFill>
                <a:latin typeface="Arial" pitchFamily="34" charset="0"/>
                <a:cs typeface="Arial" pitchFamily="34" charset="0"/>
              </a:rPr>
              <a:t>  Key drivers</a:t>
            </a:r>
          </a:p>
          <a:p>
            <a:pPr lvl="1">
              <a:buFont typeface="Wingdings" pitchFamily="2" charset="2"/>
              <a:buChar char="§"/>
              <a:defRPr/>
            </a:pPr>
            <a:r>
              <a:rPr lang="en-US" sz="2000" b="1" dirty="0" smtClean="0">
                <a:solidFill>
                  <a:srgbClr val="009900"/>
                </a:solidFill>
                <a:latin typeface="Arial" pitchFamily="34" charset="0"/>
                <a:cs typeface="Arial" pitchFamily="34" charset="0"/>
              </a:rPr>
              <a:t>  </a:t>
            </a:r>
            <a:r>
              <a:rPr lang="en-US" sz="2000" dirty="0" smtClean="0">
                <a:solidFill>
                  <a:schemeClr val="tx1"/>
                </a:solidFill>
                <a:latin typeface="Arial" pitchFamily="34" charset="0"/>
                <a:cs typeface="Arial" pitchFamily="34" charset="0"/>
              </a:rPr>
              <a:t>Increasing </a:t>
            </a:r>
            <a:r>
              <a:rPr lang="en-US" sz="2000" dirty="0">
                <a:solidFill>
                  <a:schemeClr val="tx1"/>
                </a:solidFill>
                <a:latin typeface="Arial" pitchFamily="34" charset="0"/>
                <a:cs typeface="Arial" pitchFamily="34" charset="0"/>
              </a:rPr>
              <a:t>population and  urbanization</a:t>
            </a:r>
          </a:p>
          <a:p>
            <a:pPr lvl="1">
              <a:buFont typeface="Wingdings" pitchFamily="2" charset="2"/>
              <a:buChar char="§"/>
              <a:defRPr/>
            </a:pPr>
            <a:r>
              <a:rPr lang="en-US" sz="2000" dirty="0" smtClean="0">
                <a:solidFill>
                  <a:schemeClr val="tx1"/>
                </a:solidFill>
                <a:latin typeface="Arial" pitchFamily="34" charset="0"/>
                <a:cs typeface="Arial" pitchFamily="34" charset="0"/>
              </a:rPr>
              <a:t>  Changing </a:t>
            </a:r>
            <a:r>
              <a:rPr lang="en-US" sz="2000" dirty="0">
                <a:solidFill>
                  <a:schemeClr val="tx1"/>
                </a:solidFill>
                <a:latin typeface="Arial" pitchFamily="34" charset="0"/>
                <a:cs typeface="Arial" pitchFamily="34" charset="0"/>
              </a:rPr>
              <a:t>diets</a:t>
            </a:r>
          </a:p>
          <a:p>
            <a:pPr lvl="1">
              <a:buFont typeface="Wingdings" pitchFamily="2" charset="2"/>
              <a:buChar char="§"/>
              <a:defRPr/>
            </a:pPr>
            <a:r>
              <a:rPr lang="en-US" sz="2000" dirty="0" smtClean="0">
                <a:solidFill>
                  <a:schemeClr val="tx1"/>
                </a:solidFill>
                <a:latin typeface="Arial" pitchFamily="34" charset="0"/>
                <a:cs typeface="Arial" pitchFamily="34" charset="0"/>
              </a:rPr>
              <a:t>  Rapidly </a:t>
            </a:r>
            <a:r>
              <a:rPr lang="en-US" sz="2000" dirty="0">
                <a:solidFill>
                  <a:schemeClr val="tx1"/>
                </a:solidFill>
                <a:latin typeface="Arial" pitchFamily="34" charset="0"/>
                <a:cs typeface="Arial" pitchFamily="34" charset="0"/>
              </a:rPr>
              <a:t>growing water demand from industrial/ energy and </a:t>
            </a:r>
            <a:r>
              <a:rPr lang="en-US" sz="2000" dirty="0" smtClean="0">
                <a:solidFill>
                  <a:schemeClr val="tx1"/>
                </a:solidFill>
                <a:latin typeface="Arial" pitchFamily="34" charset="0"/>
                <a:cs typeface="Arial" pitchFamily="34" charset="0"/>
              </a:rPr>
              <a:t>domestic 	sectors</a:t>
            </a:r>
            <a:endParaRPr lang="en-US" sz="2000" dirty="0">
              <a:solidFill>
                <a:schemeClr val="tx1"/>
              </a:solidFill>
              <a:latin typeface="Arial" pitchFamily="34" charset="0"/>
              <a:cs typeface="Arial" pitchFamily="34" charset="0"/>
            </a:endParaRPr>
          </a:p>
          <a:p>
            <a:pPr lvl="1">
              <a:buFont typeface="Wingdings" pitchFamily="2" charset="2"/>
              <a:buChar char="§"/>
              <a:defRPr/>
            </a:pPr>
            <a:r>
              <a:rPr lang="en-US" sz="2000" dirty="0" smtClean="0">
                <a:solidFill>
                  <a:schemeClr val="tx1"/>
                </a:solidFill>
                <a:latin typeface="Arial" pitchFamily="34" charset="0"/>
                <a:cs typeface="Arial" pitchFamily="34" charset="0"/>
              </a:rPr>
              <a:t>  Increasing </a:t>
            </a:r>
            <a:r>
              <a:rPr lang="en-US" sz="2000" dirty="0">
                <a:solidFill>
                  <a:schemeClr val="tx1"/>
                </a:solidFill>
                <a:latin typeface="Arial" pitchFamily="34" charset="0"/>
                <a:cs typeface="Arial" pitchFamily="34" charset="0"/>
              </a:rPr>
              <a:t>area under bio-energy crops</a:t>
            </a:r>
          </a:p>
          <a:p>
            <a:pPr lvl="1">
              <a:buFont typeface="Wingdings" pitchFamily="2" charset="2"/>
              <a:buChar char="§"/>
              <a:defRPr/>
            </a:pPr>
            <a:r>
              <a:rPr lang="en-US" sz="2000" dirty="0" smtClean="0">
                <a:solidFill>
                  <a:schemeClr val="tx1"/>
                </a:solidFill>
                <a:latin typeface="Arial" pitchFamily="34" charset="0"/>
                <a:cs typeface="Arial" pitchFamily="34" charset="0"/>
              </a:rPr>
              <a:t>  Climate </a:t>
            </a:r>
            <a:r>
              <a:rPr lang="en-US" sz="2000" dirty="0">
                <a:solidFill>
                  <a:schemeClr val="tx1"/>
                </a:solidFill>
                <a:latin typeface="Arial" pitchFamily="34" charset="0"/>
                <a:cs typeface="Arial" pitchFamily="34" charset="0"/>
              </a:rPr>
              <a:t>change impacts</a:t>
            </a:r>
          </a:p>
          <a:p>
            <a:pPr lvl="1">
              <a:buFont typeface="Wingdings" pitchFamily="2" charset="2"/>
              <a:buChar char="§"/>
              <a:defRPr/>
            </a:pPr>
            <a:r>
              <a:rPr lang="en-US" sz="2000" dirty="0" smtClean="0">
                <a:solidFill>
                  <a:schemeClr val="tx1"/>
                </a:solidFill>
                <a:latin typeface="Arial" pitchFamily="34" charset="0"/>
                <a:cs typeface="Arial" pitchFamily="34" charset="0"/>
              </a:rPr>
              <a:t>  Increasing </a:t>
            </a:r>
            <a:r>
              <a:rPr lang="en-US" sz="2000" dirty="0">
                <a:solidFill>
                  <a:schemeClr val="tx1"/>
                </a:solidFill>
                <a:latin typeface="Arial" pitchFamily="34" charset="0"/>
                <a:cs typeface="Arial" pitchFamily="34" charset="0"/>
              </a:rPr>
              <a:t>fresh water scarcity</a:t>
            </a:r>
            <a:endParaRPr lang="en-IN" sz="2000" dirty="0">
              <a:solidFill>
                <a:schemeClr val="tx1"/>
              </a:solidFill>
              <a:latin typeface="Arial" pitchFamily="34" charset="0"/>
              <a:cs typeface="Arial" pitchFamily="34" charset="0"/>
            </a:endParaRPr>
          </a:p>
        </p:txBody>
      </p:sp>
      <p:pic>
        <p:nvPicPr>
          <p:cNvPr id="6" name="Picture 2"/>
          <p:cNvPicPr>
            <a:picLocks noChangeAspect="1" noChangeArrowheads="1"/>
          </p:cNvPicPr>
          <p:nvPr/>
        </p:nvPicPr>
        <p:blipFill>
          <a:blip r:embed="rId3"/>
          <a:srcRect l="5897" r="39640"/>
          <a:stretch>
            <a:fillRect/>
          </a:stretch>
        </p:blipFill>
        <p:spPr bwMode="auto">
          <a:xfrm>
            <a:off x="4038600" y="1295400"/>
            <a:ext cx="2895600" cy="2743200"/>
          </a:xfrm>
          <a:prstGeom prst="rect">
            <a:avLst/>
          </a:prstGeom>
          <a:ln>
            <a:noFill/>
          </a:ln>
          <a:effectLst>
            <a:outerShdw blurRad="292100" dist="139700" dir="2700000" algn="tl" rotWithShape="0">
              <a:srgbClr val="333333">
                <a:alpha val="65000"/>
              </a:srgbClr>
            </a:outerShdw>
          </a:effectLst>
        </p:spPr>
      </p:pic>
      <p:pic>
        <p:nvPicPr>
          <p:cNvPr id="13320" name="Picture 8" descr="India flood children"/>
          <p:cNvPicPr>
            <a:picLocks noChangeAspect="1" noChangeArrowheads="1"/>
          </p:cNvPicPr>
          <p:nvPr/>
        </p:nvPicPr>
        <p:blipFill>
          <a:blip r:embed="rId4"/>
          <a:srcRect r="2174"/>
          <a:stretch>
            <a:fillRect/>
          </a:stretch>
        </p:blipFill>
        <p:spPr bwMode="auto">
          <a:xfrm>
            <a:off x="7094538" y="1295400"/>
            <a:ext cx="2049462" cy="27432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906915"/>
              </p:ext>
            </p:extLst>
          </p:nvPr>
        </p:nvGraphicFramePr>
        <p:xfrm>
          <a:off x="533400" y="1027331"/>
          <a:ext cx="7772400" cy="5105400"/>
        </p:xfrm>
        <a:graphic>
          <a:graphicData uri="http://schemas.openxmlformats.org/drawingml/2006/chart">
            <c:chart xmlns:c="http://schemas.openxmlformats.org/drawingml/2006/chart" xmlns:r="http://schemas.openxmlformats.org/officeDocument/2006/relationships" r:id="rId2"/>
          </a:graphicData>
        </a:graphic>
      </p:graphicFrame>
      <p:sp>
        <p:nvSpPr>
          <p:cNvPr id="14339" name="TextBox 1"/>
          <p:cNvSpPr txBox="1">
            <a:spLocks noChangeArrowheads="1"/>
          </p:cNvSpPr>
          <p:nvPr/>
        </p:nvSpPr>
        <p:spPr bwMode="auto">
          <a:xfrm>
            <a:off x="6477000" y="2971800"/>
            <a:ext cx="1371600" cy="381000"/>
          </a:xfrm>
          <a:prstGeom prst="rect">
            <a:avLst/>
          </a:prstGeom>
          <a:noFill/>
          <a:ln w="9525">
            <a:noFill/>
            <a:miter lim="800000"/>
            <a:headEnd/>
            <a:tailEnd/>
          </a:ln>
        </p:spPr>
        <p:txBody>
          <a:bodyPr wrap="none"/>
          <a:lstStyle/>
          <a:p>
            <a:r>
              <a:rPr lang="en-US" b="1">
                <a:solidFill>
                  <a:srgbClr val="FFFFFF"/>
                </a:solidFill>
              </a:rPr>
              <a:t>Electricity</a:t>
            </a:r>
            <a:endParaRPr lang="en-IN" b="1">
              <a:solidFill>
                <a:srgbClr val="FFFFFF"/>
              </a:solidFill>
            </a:endParaRPr>
          </a:p>
        </p:txBody>
      </p:sp>
      <p:sp>
        <p:nvSpPr>
          <p:cNvPr id="14340" name="TextBox 1"/>
          <p:cNvSpPr txBox="1">
            <a:spLocks noChangeArrowheads="1"/>
          </p:cNvSpPr>
          <p:nvPr/>
        </p:nvSpPr>
        <p:spPr bwMode="auto">
          <a:xfrm>
            <a:off x="6553200" y="3505200"/>
            <a:ext cx="1371600" cy="381000"/>
          </a:xfrm>
          <a:prstGeom prst="rect">
            <a:avLst/>
          </a:prstGeom>
          <a:noFill/>
          <a:ln w="9525">
            <a:noFill/>
            <a:miter lim="800000"/>
            <a:headEnd/>
            <a:tailEnd/>
          </a:ln>
        </p:spPr>
        <p:txBody>
          <a:bodyPr wrap="none"/>
          <a:lstStyle/>
          <a:p>
            <a:r>
              <a:rPr lang="en-US" b="1">
                <a:solidFill>
                  <a:srgbClr val="FFFFFF"/>
                </a:solidFill>
              </a:rPr>
              <a:t>Domestic</a:t>
            </a:r>
            <a:endParaRPr lang="en-IN" b="1">
              <a:solidFill>
                <a:srgbClr val="FFFFFF"/>
              </a:solidFill>
            </a:endParaRPr>
          </a:p>
        </p:txBody>
      </p:sp>
      <p:sp>
        <p:nvSpPr>
          <p:cNvPr id="14342" name="TextBox 5"/>
          <p:cNvSpPr txBox="1">
            <a:spLocks noChangeArrowheads="1"/>
          </p:cNvSpPr>
          <p:nvPr/>
        </p:nvSpPr>
        <p:spPr bwMode="auto">
          <a:xfrm>
            <a:off x="3962400" y="6324600"/>
            <a:ext cx="3894138" cy="276225"/>
          </a:xfrm>
          <a:prstGeom prst="rect">
            <a:avLst/>
          </a:prstGeom>
          <a:noFill/>
          <a:ln w="9525">
            <a:noFill/>
            <a:miter lim="800000"/>
            <a:headEnd/>
            <a:tailEnd/>
          </a:ln>
        </p:spPr>
        <p:txBody>
          <a:bodyPr wrap="none">
            <a:spAutoFit/>
          </a:bodyPr>
          <a:lstStyle/>
          <a:p>
            <a:r>
              <a:rPr lang="en-US" sz="1200"/>
              <a:t>Source: OECD Environmental Outlook baseline (2008)</a:t>
            </a:r>
            <a:endParaRPr lang="en-IN" sz="1200"/>
          </a:p>
        </p:txBody>
      </p:sp>
      <p:sp>
        <p:nvSpPr>
          <p:cNvPr id="3" name="TextBox 2"/>
          <p:cNvSpPr txBox="1"/>
          <p:nvPr/>
        </p:nvSpPr>
        <p:spPr>
          <a:xfrm>
            <a:off x="685801" y="304800"/>
            <a:ext cx="7924800" cy="646331"/>
          </a:xfrm>
          <a:prstGeom prst="rect">
            <a:avLst/>
          </a:prstGeom>
          <a:noFill/>
        </p:spPr>
        <p:txBody>
          <a:bodyPr wrap="square" rtlCol="0">
            <a:spAutoFit/>
          </a:bodyPr>
          <a:lstStyle/>
          <a:p>
            <a:pPr algn="ctr">
              <a:defRPr/>
            </a:pPr>
            <a:r>
              <a:rPr lang="en-US" sz="3600" b="1" dirty="0">
                <a:ln w="11430"/>
                <a:solidFill>
                  <a:srgbClr val="14A025"/>
                </a:solidFill>
                <a:latin typeface="Arial" pitchFamily="34" charset="0"/>
              </a:rPr>
              <a:t>Global freshwater </a:t>
            </a:r>
            <a:r>
              <a:rPr lang="en-US" sz="3600" b="1" dirty="0" smtClean="0">
                <a:ln w="11430"/>
                <a:solidFill>
                  <a:srgbClr val="14A025"/>
                </a:solidFill>
                <a:latin typeface="Arial" pitchFamily="34" charset="0"/>
              </a:rPr>
              <a:t>use: projections</a:t>
            </a:r>
            <a:endParaRPr lang="en-IN" sz="3600" b="1" dirty="0">
              <a:ln w="11430"/>
              <a:solidFill>
                <a:srgbClr val="14A025"/>
              </a:solidFill>
              <a:latin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ChangeArrowheads="1"/>
          </p:cNvSpPr>
          <p:nvPr/>
        </p:nvSpPr>
        <p:spPr bwMode="auto">
          <a:xfrm>
            <a:off x="269776" y="201401"/>
            <a:ext cx="3131840" cy="487826"/>
          </a:xfrm>
          <a:prstGeom prst="rect">
            <a:avLst/>
          </a:prstGeom>
          <a:noFill/>
          <a:ln w="9525">
            <a:noFill/>
            <a:miter lim="800000"/>
            <a:headEnd/>
            <a:tailEnd/>
          </a:ln>
        </p:spPr>
        <p:txBody>
          <a:bodyPr wrap="square" anchor="ctr">
            <a:spAutoFit/>
          </a:bodyPr>
          <a:lstStyle/>
          <a:p>
            <a:pPr algn="l"/>
            <a:r>
              <a:rPr lang="en-US" sz="1270" b="1" dirty="0">
                <a:solidFill>
                  <a:schemeClr val="bg1"/>
                </a:solidFill>
              </a:rPr>
              <a:t>Tomatoes of high quality </a:t>
            </a:r>
            <a:r>
              <a:rPr lang="en-US" sz="1270" b="1" dirty="0" smtClean="0">
                <a:solidFill>
                  <a:schemeClr val="bg1"/>
                </a:solidFill>
              </a:rPr>
              <a:t>using Saline water for irrigation in </a:t>
            </a:r>
            <a:r>
              <a:rPr lang="en-US" sz="1270" b="1" dirty="0">
                <a:solidFill>
                  <a:schemeClr val="bg1"/>
                </a:solidFill>
              </a:rPr>
              <a:t>Egypt</a:t>
            </a:r>
            <a:r>
              <a:rPr lang="en-US" sz="1300" b="1" dirty="0">
                <a:solidFill>
                  <a:schemeClr val="bg1"/>
                </a:solidFill>
              </a:rPr>
              <a:t>.</a:t>
            </a:r>
          </a:p>
        </p:txBody>
      </p:sp>
      <p:pic>
        <p:nvPicPr>
          <p:cNvPr id="5" name="Picture 2"/>
          <p:cNvPicPr>
            <a:picLocks noChangeAspect="1" noChangeArrowheads="1"/>
          </p:cNvPicPr>
          <p:nvPr/>
        </p:nvPicPr>
        <p:blipFill>
          <a:blip r:embed="rId3" cstate="print">
            <a:lum bright="6000" contrast="12000"/>
          </a:blip>
          <a:srcRect/>
          <a:stretch>
            <a:fillRect/>
          </a:stretch>
        </p:blipFill>
        <p:spPr bwMode="auto">
          <a:xfrm>
            <a:off x="3563889" y="116632"/>
            <a:ext cx="2736304" cy="2067544"/>
          </a:xfrm>
          <a:prstGeom prst="rect">
            <a:avLst/>
          </a:prstGeom>
          <a:noFill/>
          <a:ln w="9525">
            <a:noFill/>
            <a:miter lim="800000"/>
            <a:headEnd/>
            <a:tailEnd/>
          </a:ln>
        </p:spPr>
      </p:pic>
      <p:pic>
        <p:nvPicPr>
          <p:cNvPr id="6" name="Picture 2" descr="032_29"/>
          <p:cNvPicPr>
            <a:picLocks noChangeAspect="1" noChangeArrowheads="1"/>
          </p:cNvPicPr>
          <p:nvPr/>
        </p:nvPicPr>
        <p:blipFill>
          <a:blip r:embed="rId4" cstate="print"/>
          <a:srcRect/>
          <a:stretch>
            <a:fillRect/>
          </a:stretch>
        </p:blipFill>
        <p:spPr bwMode="auto">
          <a:xfrm>
            <a:off x="3563888" y="2204864"/>
            <a:ext cx="2736304" cy="1941597"/>
          </a:xfrm>
          <a:prstGeom prst="rect">
            <a:avLst/>
          </a:prstGeom>
          <a:noFill/>
          <a:ln w="9525">
            <a:noFill/>
            <a:miter lim="800000"/>
            <a:headEnd/>
            <a:tailEnd/>
          </a:ln>
        </p:spPr>
      </p:pic>
      <p:pic>
        <p:nvPicPr>
          <p:cNvPr id="7" name="Picture 7"/>
          <p:cNvPicPr>
            <a:picLocks noChangeAspect="1" noChangeArrowheads="1"/>
          </p:cNvPicPr>
          <p:nvPr/>
        </p:nvPicPr>
        <p:blipFill>
          <a:blip r:embed="rId5" cstate="print"/>
          <a:srcRect/>
          <a:stretch>
            <a:fillRect/>
          </a:stretch>
        </p:blipFill>
        <p:spPr bwMode="auto">
          <a:xfrm>
            <a:off x="6300192" y="116632"/>
            <a:ext cx="2664991" cy="2017735"/>
          </a:xfrm>
          <a:prstGeom prst="rect">
            <a:avLst/>
          </a:prstGeom>
          <a:noFill/>
          <a:ln w="9525">
            <a:noFill/>
            <a:miter lim="800000"/>
            <a:headEnd/>
            <a:tailEnd/>
          </a:ln>
        </p:spPr>
      </p:pic>
      <p:pic>
        <p:nvPicPr>
          <p:cNvPr id="8" name="Picture 2"/>
          <p:cNvPicPr>
            <a:picLocks noChangeAspect="1" noChangeArrowheads="1"/>
          </p:cNvPicPr>
          <p:nvPr/>
        </p:nvPicPr>
        <p:blipFill>
          <a:blip r:embed="rId6" cstate="print"/>
          <a:srcRect/>
          <a:stretch>
            <a:fillRect/>
          </a:stretch>
        </p:blipFill>
        <p:spPr bwMode="auto">
          <a:xfrm>
            <a:off x="6300192" y="2132856"/>
            <a:ext cx="2664297" cy="1998471"/>
          </a:xfrm>
          <a:prstGeom prst="rect">
            <a:avLst/>
          </a:prstGeom>
          <a:noFill/>
          <a:ln w="12700" cap="sq">
            <a:noFill/>
            <a:miter lim="800000"/>
            <a:headEnd type="none" w="sm" len="sm"/>
            <a:tailEnd type="none" w="sm" len="sm"/>
          </a:ln>
        </p:spPr>
      </p:pic>
      <p:pic>
        <p:nvPicPr>
          <p:cNvPr id="9" name="Picture 3"/>
          <p:cNvPicPr>
            <a:picLocks noChangeAspect="1" noChangeArrowheads="1"/>
          </p:cNvPicPr>
          <p:nvPr/>
        </p:nvPicPr>
        <p:blipFill>
          <a:blip r:embed="rId7" cstate="print"/>
          <a:srcRect/>
          <a:stretch>
            <a:fillRect/>
          </a:stretch>
        </p:blipFill>
        <p:spPr bwMode="auto">
          <a:xfrm>
            <a:off x="6228184" y="4149080"/>
            <a:ext cx="2736304" cy="1781704"/>
          </a:xfrm>
          <a:prstGeom prst="rect">
            <a:avLst/>
          </a:prstGeom>
          <a:noFill/>
          <a:ln w="12700" cap="sq">
            <a:noFill/>
            <a:miter lim="800000"/>
            <a:headEnd type="none" w="sm" len="sm"/>
            <a:tailEnd type="none" w="sm" len="sm"/>
          </a:ln>
        </p:spPr>
      </p:pic>
      <p:pic>
        <p:nvPicPr>
          <p:cNvPr id="10" name="Picture 5" descr="Img_2002120960"/>
          <p:cNvPicPr>
            <a:picLocks noChangeAspect="1" noChangeArrowheads="1"/>
          </p:cNvPicPr>
          <p:nvPr/>
        </p:nvPicPr>
        <p:blipFill>
          <a:blip r:embed="rId8" cstate="print"/>
          <a:srcRect/>
          <a:stretch>
            <a:fillRect/>
          </a:stretch>
        </p:blipFill>
        <p:spPr bwMode="auto">
          <a:xfrm>
            <a:off x="3563888" y="4149080"/>
            <a:ext cx="2699791" cy="1809452"/>
          </a:xfrm>
          <a:prstGeom prst="rect">
            <a:avLst/>
          </a:prstGeom>
          <a:noFill/>
          <a:ln w="9525">
            <a:noFill/>
            <a:miter lim="800000"/>
            <a:headEnd/>
            <a:tailEnd/>
          </a:ln>
        </p:spPr>
      </p:pic>
      <p:sp>
        <p:nvSpPr>
          <p:cNvPr id="12" name="Rectangle 11"/>
          <p:cNvSpPr/>
          <p:nvPr/>
        </p:nvSpPr>
        <p:spPr>
          <a:xfrm>
            <a:off x="6372200" y="5589240"/>
            <a:ext cx="2639184" cy="369332"/>
          </a:xfrm>
          <a:prstGeom prst="rect">
            <a:avLst/>
          </a:prstGeom>
        </p:spPr>
        <p:txBody>
          <a:bodyPr wrap="none">
            <a:spAutoFit/>
          </a:bodyPr>
          <a:lstStyle/>
          <a:p>
            <a:r>
              <a:rPr lang="en-US" b="1" dirty="0" smtClean="0">
                <a:solidFill>
                  <a:srgbClr val="FFFF00"/>
                </a:solidFill>
              </a:rPr>
              <a:t>Halophyte grasses, Dubai </a:t>
            </a:r>
            <a:endParaRPr lang="en-GB" dirty="0">
              <a:solidFill>
                <a:srgbClr val="FFFF00"/>
              </a:solidFill>
            </a:endParaRPr>
          </a:p>
        </p:txBody>
      </p:sp>
      <p:sp>
        <p:nvSpPr>
          <p:cNvPr id="13" name="Rectangle 12"/>
          <p:cNvSpPr/>
          <p:nvPr/>
        </p:nvSpPr>
        <p:spPr>
          <a:xfrm>
            <a:off x="3491880" y="5589240"/>
            <a:ext cx="2955809" cy="338554"/>
          </a:xfrm>
          <a:prstGeom prst="rect">
            <a:avLst/>
          </a:prstGeom>
        </p:spPr>
        <p:txBody>
          <a:bodyPr wrap="none">
            <a:spAutoFit/>
          </a:bodyPr>
          <a:lstStyle/>
          <a:p>
            <a:r>
              <a:rPr lang="en-US" sz="1600" b="1" dirty="0" smtClean="0">
                <a:solidFill>
                  <a:srgbClr val="FFFF00"/>
                </a:solidFill>
              </a:rPr>
              <a:t>Halophyte shrub </a:t>
            </a:r>
            <a:r>
              <a:rPr lang="en-US" sz="1600" b="1" i="1" dirty="0" smtClean="0">
                <a:solidFill>
                  <a:srgbClr val="FFFF00"/>
                </a:solidFill>
              </a:rPr>
              <a:t>Atriplex, Dubai </a:t>
            </a:r>
            <a:endParaRPr lang="en-GB" sz="1600" dirty="0">
              <a:solidFill>
                <a:srgbClr val="FFFF00"/>
              </a:solidFill>
            </a:endParaRPr>
          </a:p>
        </p:txBody>
      </p:sp>
      <p:sp>
        <p:nvSpPr>
          <p:cNvPr id="14" name="Rectangle 13"/>
          <p:cNvSpPr/>
          <p:nvPr/>
        </p:nvSpPr>
        <p:spPr>
          <a:xfrm>
            <a:off x="6804248" y="3645024"/>
            <a:ext cx="2005677" cy="369332"/>
          </a:xfrm>
          <a:prstGeom prst="rect">
            <a:avLst/>
          </a:prstGeom>
        </p:spPr>
        <p:txBody>
          <a:bodyPr wrap="none">
            <a:spAutoFit/>
          </a:bodyPr>
          <a:lstStyle/>
          <a:p>
            <a:r>
              <a:rPr lang="en-US" b="1" dirty="0" smtClean="0">
                <a:solidFill>
                  <a:srgbClr val="FFFF00"/>
                </a:solidFill>
              </a:rPr>
              <a:t>pearl millet, Dubai </a:t>
            </a:r>
            <a:endParaRPr lang="en-GB" dirty="0">
              <a:solidFill>
                <a:srgbClr val="FFFF00"/>
              </a:solidFill>
            </a:endParaRPr>
          </a:p>
        </p:txBody>
      </p:sp>
      <p:sp>
        <p:nvSpPr>
          <p:cNvPr id="15" name="Rectangle 14"/>
          <p:cNvSpPr/>
          <p:nvPr/>
        </p:nvSpPr>
        <p:spPr>
          <a:xfrm>
            <a:off x="6372200" y="188640"/>
            <a:ext cx="2550891" cy="369332"/>
          </a:xfrm>
          <a:prstGeom prst="rect">
            <a:avLst/>
          </a:prstGeom>
        </p:spPr>
        <p:txBody>
          <a:bodyPr wrap="none">
            <a:spAutoFit/>
          </a:bodyPr>
          <a:lstStyle/>
          <a:p>
            <a:r>
              <a:rPr lang="en-US" b="1" dirty="0" smtClean="0">
                <a:solidFill>
                  <a:srgbClr val="FFFF00"/>
                </a:solidFill>
              </a:rPr>
              <a:t>barley</a:t>
            </a:r>
            <a:r>
              <a:rPr lang="en-US" b="1" dirty="0" smtClean="0">
                <a:solidFill>
                  <a:srgbClr val="006600"/>
                </a:solidFill>
              </a:rPr>
              <a:t> </a:t>
            </a:r>
            <a:r>
              <a:rPr lang="en-US" b="1" dirty="0" smtClean="0">
                <a:solidFill>
                  <a:srgbClr val="FFFF00"/>
                </a:solidFill>
              </a:rPr>
              <a:t>genotypes, Dubai</a:t>
            </a:r>
            <a:r>
              <a:rPr lang="en-US" b="1" dirty="0" smtClean="0">
                <a:solidFill>
                  <a:srgbClr val="006600"/>
                </a:solidFill>
              </a:rPr>
              <a:t> </a:t>
            </a:r>
            <a:endParaRPr lang="en-GB" dirty="0"/>
          </a:p>
        </p:txBody>
      </p:sp>
      <p:sp>
        <p:nvSpPr>
          <p:cNvPr id="16" name="Rectangle 15"/>
          <p:cNvSpPr/>
          <p:nvPr/>
        </p:nvSpPr>
        <p:spPr>
          <a:xfrm>
            <a:off x="3491880" y="2348880"/>
            <a:ext cx="2929200" cy="338554"/>
          </a:xfrm>
          <a:prstGeom prst="rect">
            <a:avLst/>
          </a:prstGeom>
        </p:spPr>
        <p:txBody>
          <a:bodyPr wrap="none">
            <a:spAutoFit/>
          </a:bodyPr>
          <a:lstStyle/>
          <a:p>
            <a:r>
              <a:rPr lang="en-US" sz="1600" b="1" dirty="0" smtClean="0">
                <a:solidFill>
                  <a:srgbClr val="FFFF00"/>
                </a:solidFill>
              </a:rPr>
              <a:t>Cherie tomatoes, Malaga, Spain </a:t>
            </a:r>
            <a:endParaRPr lang="en-GB" sz="1600" dirty="0">
              <a:solidFill>
                <a:srgbClr val="FFFF00"/>
              </a:solidFill>
            </a:endParaRPr>
          </a:p>
        </p:txBody>
      </p:sp>
      <p:sp>
        <p:nvSpPr>
          <p:cNvPr id="17" name="Rectangle 16"/>
          <p:cNvSpPr/>
          <p:nvPr/>
        </p:nvSpPr>
        <p:spPr>
          <a:xfrm>
            <a:off x="3707904" y="260648"/>
            <a:ext cx="2293000" cy="369332"/>
          </a:xfrm>
          <a:prstGeom prst="rect">
            <a:avLst/>
          </a:prstGeom>
        </p:spPr>
        <p:txBody>
          <a:bodyPr wrap="none">
            <a:spAutoFit/>
          </a:bodyPr>
          <a:lstStyle/>
          <a:p>
            <a:r>
              <a:rPr lang="en-US" b="1" dirty="0" smtClean="0">
                <a:solidFill>
                  <a:srgbClr val="FFFF00"/>
                </a:solidFill>
              </a:rPr>
              <a:t>Fresh tomatoes, Syria </a:t>
            </a:r>
            <a:endParaRPr lang="en-GB" dirty="0">
              <a:solidFill>
                <a:srgbClr val="FFFF00"/>
              </a:solidFill>
            </a:endParaRPr>
          </a:p>
        </p:txBody>
      </p:sp>
      <p:sp>
        <p:nvSpPr>
          <p:cNvPr id="19" name="TextBox 18"/>
          <p:cNvSpPr txBox="1"/>
          <p:nvPr/>
        </p:nvSpPr>
        <p:spPr>
          <a:xfrm>
            <a:off x="179534" y="3562604"/>
            <a:ext cx="3222081" cy="1754326"/>
          </a:xfrm>
          <a:prstGeom prst="rect">
            <a:avLst/>
          </a:prstGeom>
          <a:noFill/>
        </p:spPr>
        <p:txBody>
          <a:bodyPr wrap="square" rtlCol="0">
            <a:spAutoFit/>
          </a:bodyPr>
          <a:lstStyle/>
          <a:p>
            <a:r>
              <a:rPr lang="en-GB" b="1" dirty="0" smtClean="0">
                <a:solidFill>
                  <a:srgbClr val="009900"/>
                </a:solidFill>
              </a:rPr>
              <a:t>Saline water can be used to produce food and fodder. Some varieties of tomato, Sugar beet, barley, Bermuda grass are salt tolerant.  </a:t>
            </a:r>
            <a:endParaRPr lang="en-GB" b="1" dirty="0">
              <a:solidFill>
                <a:srgbClr val="009900"/>
              </a:solidFill>
            </a:endParaRPr>
          </a:p>
        </p:txBody>
      </p:sp>
      <p:sp>
        <p:nvSpPr>
          <p:cNvPr id="20" name="TextBox 19"/>
          <p:cNvSpPr txBox="1"/>
          <p:nvPr/>
        </p:nvSpPr>
        <p:spPr>
          <a:xfrm>
            <a:off x="179535" y="373306"/>
            <a:ext cx="3222081" cy="1077218"/>
          </a:xfrm>
          <a:prstGeom prst="rect">
            <a:avLst/>
          </a:prstGeom>
          <a:noFill/>
        </p:spPr>
        <p:txBody>
          <a:bodyPr wrap="square" rtlCol="0">
            <a:spAutoFit/>
          </a:bodyPr>
          <a:lstStyle/>
          <a:p>
            <a:pPr algn="ctr"/>
            <a:r>
              <a:rPr lang="en-GB" sz="3200" b="1" dirty="0" smtClean="0">
                <a:solidFill>
                  <a:srgbClr val="009900"/>
                </a:solidFill>
              </a:rPr>
              <a:t>Poor Quality Water  </a:t>
            </a:r>
            <a:endParaRPr lang="en-GB" sz="3200" b="1" dirty="0">
              <a:solidFill>
                <a:srgbClr val="009900"/>
              </a:solidFill>
            </a:endParaRPr>
          </a:p>
        </p:txBody>
      </p:sp>
      <p:sp>
        <p:nvSpPr>
          <p:cNvPr id="2" name="Rectangle 1"/>
          <p:cNvSpPr/>
          <p:nvPr/>
        </p:nvSpPr>
        <p:spPr>
          <a:xfrm>
            <a:off x="269775" y="1461094"/>
            <a:ext cx="3294113" cy="1477328"/>
          </a:xfrm>
          <a:prstGeom prst="rect">
            <a:avLst/>
          </a:prstGeom>
        </p:spPr>
        <p:txBody>
          <a:bodyPr wrap="square">
            <a:spAutoFit/>
          </a:bodyPr>
          <a:lstStyle/>
          <a:p>
            <a:pPr marL="285750" lvl="0" indent="-285750">
              <a:lnSpc>
                <a:spcPct val="150000"/>
              </a:lnSpc>
              <a:buFont typeface="Arial" pitchFamily="34" charset="0"/>
              <a:buChar char="•"/>
            </a:pPr>
            <a:r>
              <a:rPr lang="en-GB" sz="2000" b="1" dirty="0"/>
              <a:t>S</a:t>
            </a:r>
            <a:r>
              <a:rPr lang="en-GB" sz="2000" b="1" dirty="0" smtClean="0"/>
              <a:t>aline </a:t>
            </a:r>
            <a:r>
              <a:rPr lang="en-GB" sz="2000" b="1" dirty="0"/>
              <a:t>water, </a:t>
            </a:r>
          </a:p>
          <a:p>
            <a:pPr marL="285750" lvl="0" indent="-285750">
              <a:lnSpc>
                <a:spcPct val="150000"/>
              </a:lnSpc>
              <a:buFont typeface="Arial" pitchFamily="34" charset="0"/>
              <a:buChar char="•"/>
            </a:pPr>
            <a:r>
              <a:rPr lang="en-GB" sz="2000" b="1" dirty="0" smtClean="0"/>
              <a:t>Brackish groundwater,</a:t>
            </a:r>
          </a:p>
          <a:p>
            <a:pPr marL="285750" lvl="0" indent="-285750">
              <a:lnSpc>
                <a:spcPct val="150000"/>
              </a:lnSpc>
              <a:buFont typeface="Arial" pitchFamily="34" charset="0"/>
              <a:buChar char="•"/>
            </a:pPr>
            <a:r>
              <a:rPr lang="en-GB" sz="2000" b="1" dirty="0" smtClean="0"/>
              <a:t>Wastewater</a:t>
            </a:r>
            <a:endParaRPr lang="en-IN" sz="2000" dirty="0"/>
          </a:p>
        </p:txBody>
      </p:sp>
    </p:spTree>
    <p:extLst>
      <p:ext uri="{BB962C8B-B14F-4D97-AF65-F5344CB8AC3E}">
        <p14:creationId xmlns:p14="http://schemas.microsoft.com/office/powerpoint/2010/main" val="1974543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AutoShape 2"/>
          <p:cNvSpPr>
            <a:spLocks noChangeArrowheads="1"/>
          </p:cNvSpPr>
          <p:nvPr/>
        </p:nvSpPr>
        <p:spPr bwMode="auto">
          <a:xfrm rot="-5400000">
            <a:off x="5630863" y="2979737"/>
            <a:ext cx="3429000" cy="21272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8547" name="AutoShape 3"/>
          <p:cNvSpPr>
            <a:spLocks noChangeArrowheads="1"/>
          </p:cNvSpPr>
          <p:nvPr/>
        </p:nvSpPr>
        <p:spPr bwMode="auto">
          <a:xfrm rot="-5400000">
            <a:off x="-439737" y="3184525"/>
            <a:ext cx="2895600" cy="2159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8548" name="Text Box 4"/>
          <p:cNvSpPr txBox="1">
            <a:spLocks noChangeArrowheads="1"/>
          </p:cNvSpPr>
          <p:nvPr/>
        </p:nvSpPr>
        <p:spPr bwMode="auto">
          <a:xfrm rot="16190680">
            <a:off x="7062788" y="3544888"/>
            <a:ext cx="3048000" cy="831850"/>
          </a:xfrm>
          <a:prstGeom prst="rect">
            <a:avLst/>
          </a:prstGeom>
          <a:solidFill>
            <a:srgbClr val="A9D7D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CH" b="1">
                <a:effectLst>
                  <a:outerShdw blurRad="38100" dist="38100" dir="2700000" algn="tl">
                    <a:srgbClr val="FFFFFF"/>
                  </a:outerShdw>
                </a:effectLst>
                <a:latin typeface="Arial" charset="0"/>
                <a:cs typeface="Times New Roman" pitchFamily="18" charset="0"/>
              </a:rPr>
              <a:t>                </a:t>
            </a:r>
          </a:p>
          <a:p>
            <a:pPr algn="ctr"/>
            <a:r>
              <a:rPr lang="fr-CH" b="1">
                <a:solidFill>
                  <a:schemeClr val="accent2"/>
                </a:solidFill>
                <a:effectLst>
                  <a:outerShdw blurRad="38100" dist="38100" dir="2700000" algn="tl">
                    <a:srgbClr val="000000"/>
                  </a:outerShdw>
                </a:effectLst>
                <a:latin typeface="Arial" charset="0"/>
                <a:cs typeface="Times New Roman" pitchFamily="18" charset="0"/>
              </a:rPr>
              <a:t>OCEAN</a:t>
            </a:r>
            <a:r>
              <a:rPr lang="fr-CH" b="1">
                <a:effectLst>
                  <a:outerShdw blurRad="38100" dist="38100" dir="2700000" algn="tl">
                    <a:srgbClr val="FFFFFF"/>
                  </a:outerShdw>
                </a:effectLst>
                <a:latin typeface="Arial" charset="0"/>
                <a:cs typeface="Times New Roman" pitchFamily="18" charset="0"/>
              </a:rPr>
              <a:t>    </a:t>
            </a:r>
            <a:endParaRPr lang="en-GB" b="1">
              <a:effectLst>
                <a:outerShdw blurRad="38100" dist="38100" dir="2700000" algn="tl">
                  <a:srgbClr val="FFFFFF"/>
                </a:outerShdw>
              </a:effectLst>
              <a:latin typeface="Arial" charset="0"/>
              <a:cs typeface="Times New Roman" pitchFamily="18" charset="0"/>
            </a:endParaRPr>
          </a:p>
        </p:txBody>
      </p:sp>
      <p:sp>
        <p:nvSpPr>
          <p:cNvPr id="108549" name="Text Box 5"/>
          <p:cNvSpPr txBox="1">
            <a:spLocks noChangeArrowheads="1"/>
          </p:cNvSpPr>
          <p:nvPr/>
        </p:nvSpPr>
        <p:spPr bwMode="auto">
          <a:xfrm>
            <a:off x="4953000" y="4800600"/>
            <a:ext cx="2744788" cy="739775"/>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CH" sz="1400" b="1">
                <a:solidFill>
                  <a:schemeClr val="bg1"/>
                </a:solidFill>
                <a:latin typeface="Times New Roman" pitchFamily="18" charset="0"/>
                <a:cs typeface="Times New Roman" pitchFamily="18" charset="0"/>
              </a:rPr>
              <a:t>  </a:t>
            </a:r>
          </a:p>
          <a:p>
            <a:r>
              <a:rPr lang="fr-CH" sz="1400" b="1">
                <a:solidFill>
                  <a:schemeClr val="bg1"/>
                </a:solidFill>
                <a:latin typeface="Times New Roman" pitchFamily="18" charset="0"/>
                <a:cs typeface="Times New Roman" pitchFamily="18" charset="0"/>
              </a:rPr>
              <a:t>               RIVER SYSTEM  </a:t>
            </a:r>
          </a:p>
          <a:p>
            <a:r>
              <a:rPr lang="fr-CH" sz="1400" b="1">
                <a:solidFill>
                  <a:schemeClr val="bg1"/>
                </a:solidFill>
                <a:latin typeface="Times New Roman" pitchFamily="18" charset="0"/>
                <a:cs typeface="Times New Roman" pitchFamily="18" charset="0"/>
              </a:rPr>
              <a:t>          </a:t>
            </a:r>
            <a:endParaRPr lang="en-GB" sz="1400" b="1">
              <a:solidFill>
                <a:schemeClr val="bg1"/>
              </a:solidFill>
              <a:latin typeface="Times New Roman" pitchFamily="18" charset="0"/>
              <a:cs typeface="Times New Roman" pitchFamily="18" charset="0"/>
            </a:endParaRPr>
          </a:p>
        </p:txBody>
      </p:sp>
      <p:sp>
        <p:nvSpPr>
          <p:cNvPr id="108550" name="Text Box 6"/>
          <p:cNvSpPr txBox="1">
            <a:spLocks noChangeArrowheads="1"/>
          </p:cNvSpPr>
          <p:nvPr/>
        </p:nvSpPr>
        <p:spPr bwMode="auto">
          <a:xfrm>
            <a:off x="5795963" y="2871788"/>
            <a:ext cx="2089150" cy="466725"/>
          </a:xfrm>
          <a:prstGeom prst="rect">
            <a:avLst/>
          </a:prstGeom>
          <a:solidFill>
            <a:srgbClr val="00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CH" sz="1200" b="1">
                <a:solidFill>
                  <a:schemeClr val="bg1"/>
                </a:solidFill>
                <a:latin typeface="Times New Roman" pitchFamily="18" charset="0"/>
                <a:cs typeface="Times New Roman" pitchFamily="18" charset="0"/>
              </a:rPr>
              <a:t>  WATER QUALITY  </a:t>
            </a:r>
          </a:p>
          <a:p>
            <a:pPr algn="ctr"/>
            <a:r>
              <a:rPr lang="fr-CH" sz="1200" b="1">
                <a:solidFill>
                  <a:schemeClr val="bg1"/>
                </a:solidFill>
                <a:latin typeface="Times New Roman" pitchFamily="18" charset="0"/>
                <a:cs typeface="Times New Roman" pitchFamily="18" charset="0"/>
              </a:rPr>
              <a:t>CONTROL</a:t>
            </a:r>
            <a:endParaRPr lang="en-GB" sz="1200" b="1">
              <a:solidFill>
                <a:schemeClr val="bg1"/>
              </a:solidFill>
              <a:latin typeface="Times New Roman" pitchFamily="18" charset="0"/>
              <a:cs typeface="Times New Roman" pitchFamily="18" charset="0"/>
            </a:endParaRPr>
          </a:p>
        </p:txBody>
      </p:sp>
      <p:sp>
        <p:nvSpPr>
          <p:cNvPr id="108551" name="Text Box 7"/>
          <p:cNvSpPr txBox="1">
            <a:spLocks noChangeArrowheads="1"/>
          </p:cNvSpPr>
          <p:nvPr/>
        </p:nvSpPr>
        <p:spPr bwMode="auto">
          <a:xfrm>
            <a:off x="5813425" y="2414588"/>
            <a:ext cx="2071688" cy="466725"/>
          </a:xfrm>
          <a:prstGeom prst="rect">
            <a:avLst/>
          </a:prstGeom>
          <a:solidFill>
            <a:schemeClr val="folHlink"/>
          </a:solidFill>
          <a:ln w="9525">
            <a:solidFill>
              <a:srgbClr val="5E7D2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CH" sz="1200" b="1" dirty="0">
                <a:solidFill>
                  <a:schemeClr val="bg1"/>
                </a:solidFill>
                <a:latin typeface="Times New Roman" pitchFamily="18" charset="0"/>
                <a:cs typeface="Times New Roman" pitchFamily="18" charset="0"/>
              </a:rPr>
              <a:t>REGIONAL RETENTION</a:t>
            </a:r>
          </a:p>
          <a:p>
            <a:pPr algn="ctr"/>
            <a:r>
              <a:rPr lang="fr-CH" sz="1200" b="1" dirty="0">
                <a:solidFill>
                  <a:schemeClr val="bg1"/>
                </a:solidFill>
                <a:latin typeface="Times New Roman" pitchFamily="18" charset="0"/>
                <a:cs typeface="Times New Roman" pitchFamily="18" charset="0"/>
              </a:rPr>
              <a:t>DETENTION</a:t>
            </a:r>
            <a:endParaRPr lang="en-GB" sz="1200" b="1" dirty="0">
              <a:solidFill>
                <a:schemeClr val="bg1"/>
              </a:solidFill>
              <a:latin typeface="Times New Roman" pitchFamily="18" charset="0"/>
              <a:cs typeface="Times New Roman" pitchFamily="18" charset="0"/>
            </a:endParaRPr>
          </a:p>
        </p:txBody>
      </p:sp>
      <p:sp>
        <p:nvSpPr>
          <p:cNvPr id="108552" name="Text Box 8"/>
          <p:cNvSpPr txBox="1">
            <a:spLocks noChangeArrowheads="1"/>
          </p:cNvSpPr>
          <p:nvPr/>
        </p:nvSpPr>
        <p:spPr bwMode="auto">
          <a:xfrm>
            <a:off x="1447800" y="3886200"/>
            <a:ext cx="1554163" cy="314325"/>
          </a:xfrm>
          <a:prstGeom prst="rect">
            <a:avLst/>
          </a:prstGeom>
          <a:solidFill>
            <a:schemeClr val="bg2">
              <a:lumMod val="50000"/>
            </a:schemeClr>
          </a:solidFill>
          <a:ln w="9525">
            <a:solidFill>
              <a:schemeClr val="tx1"/>
            </a:solidFill>
            <a:miter lim="800000"/>
            <a:headEnd/>
            <a:tailEnd/>
          </a:ln>
          <a:effectLst/>
        </p:spPr>
        <p:txBody>
          <a:bodyPr wrap="none">
            <a:spAutoFit/>
          </a:bodyPr>
          <a:lstStyle/>
          <a:p>
            <a:r>
              <a:rPr lang="fr-CH" sz="1400" b="1" dirty="0">
                <a:solidFill>
                  <a:schemeClr val="bg1"/>
                </a:solidFill>
                <a:latin typeface="Times New Roman" pitchFamily="18" charset="0"/>
                <a:cs typeface="Times New Roman" pitchFamily="18" charset="0"/>
              </a:rPr>
              <a:t>WASTE WATER</a:t>
            </a:r>
            <a:endParaRPr lang="en-GB" sz="1400" b="1" dirty="0">
              <a:solidFill>
                <a:schemeClr val="bg1"/>
              </a:solidFill>
              <a:latin typeface="Times New Roman" pitchFamily="18" charset="0"/>
              <a:cs typeface="Times New Roman" pitchFamily="18" charset="0"/>
            </a:endParaRPr>
          </a:p>
        </p:txBody>
      </p:sp>
      <p:sp>
        <p:nvSpPr>
          <p:cNvPr id="108553" name="Text Box 9"/>
          <p:cNvSpPr txBox="1">
            <a:spLocks noChangeArrowheads="1"/>
          </p:cNvSpPr>
          <p:nvPr/>
        </p:nvSpPr>
        <p:spPr bwMode="auto">
          <a:xfrm>
            <a:off x="1371600" y="2971800"/>
            <a:ext cx="1601788" cy="314325"/>
          </a:xfrm>
          <a:prstGeom prst="rect">
            <a:avLst/>
          </a:prstGeom>
          <a:solidFill>
            <a:srgbClr val="339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400" b="1">
                <a:latin typeface="Times New Roman" pitchFamily="18" charset="0"/>
                <a:cs typeface="Times New Roman" pitchFamily="18" charset="0"/>
              </a:rPr>
              <a:t>WATER SUPPLY</a:t>
            </a:r>
            <a:endParaRPr lang="en-GB" sz="1400" b="1">
              <a:latin typeface="Times New Roman" pitchFamily="18" charset="0"/>
              <a:cs typeface="Times New Roman" pitchFamily="18" charset="0"/>
            </a:endParaRPr>
          </a:p>
        </p:txBody>
      </p:sp>
      <p:sp>
        <p:nvSpPr>
          <p:cNvPr id="108554" name="Text Box 10"/>
          <p:cNvSpPr txBox="1">
            <a:spLocks noChangeArrowheads="1"/>
          </p:cNvSpPr>
          <p:nvPr/>
        </p:nvSpPr>
        <p:spPr bwMode="auto">
          <a:xfrm>
            <a:off x="4495800" y="1905000"/>
            <a:ext cx="1676400" cy="3175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CH" sz="1400" b="1">
                <a:latin typeface="Times New Roman" pitchFamily="18" charset="0"/>
                <a:cs typeface="Times New Roman" pitchFamily="18" charset="0"/>
              </a:rPr>
              <a:t>    RETENTION        </a:t>
            </a:r>
            <a:endParaRPr lang="en-GB" sz="1400" b="1">
              <a:latin typeface="Times New Roman" pitchFamily="18" charset="0"/>
              <a:cs typeface="Times New Roman" pitchFamily="18" charset="0"/>
            </a:endParaRPr>
          </a:p>
        </p:txBody>
      </p:sp>
      <p:sp>
        <p:nvSpPr>
          <p:cNvPr id="108555" name="Text Box 11"/>
          <p:cNvSpPr txBox="1">
            <a:spLocks noChangeArrowheads="1"/>
          </p:cNvSpPr>
          <p:nvPr/>
        </p:nvSpPr>
        <p:spPr bwMode="auto">
          <a:xfrm>
            <a:off x="2895600" y="1371600"/>
            <a:ext cx="3298825" cy="527050"/>
          </a:xfrm>
          <a:prstGeom prst="rect">
            <a:avLst/>
          </a:prstGeom>
          <a:solidFill>
            <a:srgbClr val="FF99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400" b="1">
                <a:solidFill>
                  <a:schemeClr val="bg1"/>
                </a:solidFill>
                <a:latin typeface="Times New Roman" pitchFamily="18" charset="0"/>
                <a:cs typeface="Times New Roman" pitchFamily="18" charset="0"/>
              </a:rPr>
              <a:t>    URBANISED    LAND     SURFACE   </a:t>
            </a:r>
          </a:p>
          <a:p>
            <a:endParaRPr lang="en-GB" sz="1400" b="1">
              <a:solidFill>
                <a:schemeClr val="bg1"/>
              </a:solidFill>
              <a:latin typeface="Times New Roman" pitchFamily="18" charset="0"/>
              <a:cs typeface="Times New Roman" pitchFamily="18" charset="0"/>
            </a:endParaRPr>
          </a:p>
        </p:txBody>
      </p:sp>
      <p:sp>
        <p:nvSpPr>
          <p:cNvPr id="108556" name="Text Box 12"/>
          <p:cNvSpPr txBox="1">
            <a:spLocks noChangeArrowheads="1"/>
          </p:cNvSpPr>
          <p:nvPr/>
        </p:nvSpPr>
        <p:spPr bwMode="auto">
          <a:xfrm>
            <a:off x="5373688" y="3657600"/>
            <a:ext cx="1387475" cy="739775"/>
          </a:xfrm>
          <a:prstGeom prst="rect">
            <a:avLst/>
          </a:prstGeom>
          <a:solidFill>
            <a:schemeClr val="tx1">
              <a:lumMod val="75000"/>
              <a:lumOff val="25000"/>
            </a:schemeClr>
          </a:solidFill>
          <a:ln w="9525">
            <a:solidFill>
              <a:schemeClr val="tx1"/>
            </a:solidFill>
            <a:miter lim="800000"/>
            <a:headEnd/>
            <a:tailEnd/>
          </a:ln>
          <a:effectLst/>
        </p:spPr>
        <p:txBody>
          <a:bodyPr wrap="none">
            <a:spAutoFit/>
          </a:bodyPr>
          <a:lstStyle/>
          <a:p>
            <a:pPr algn="ctr"/>
            <a:r>
              <a:rPr lang="fr-CH" sz="1400" b="1" dirty="0">
                <a:solidFill>
                  <a:schemeClr val="bg1"/>
                </a:solidFill>
                <a:latin typeface="Times New Roman" pitchFamily="18" charset="0"/>
                <a:cs typeface="Times New Roman" pitchFamily="18" charset="0"/>
              </a:rPr>
              <a:t>SEWERAGE </a:t>
            </a:r>
          </a:p>
          <a:p>
            <a:pPr algn="ctr"/>
            <a:r>
              <a:rPr lang="fr-CH" sz="1400" b="1" dirty="0">
                <a:solidFill>
                  <a:schemeClr val="bg1"/>
                </a:solidFill>
                <a:latin typeface="Times New Roman" pitchFamily="18" charset="0"/>
                <a:cs typeface="Times New Roman" pitchFamily="18" charset="0"/>
              </a:rPr>
              <a:t>TREATMENT </a:t>
            </a:r>
          </a:p>
          <a:p>
            <a:pPr algn="ctr"/>
            <a:r>
              <a:rPr lang="fr-CH" sz="1400" b="1" dirty="0">
                <a:solidFill>
                  <a:schemeClr val="bg1"/>
                </a:solidFill>
                <a:latin typeface="Times New Roman" pitchFamily="18" charset="0"/>
                <a:cs typeface="Times New Roman" pitchFamily="18" charset="0"/>
              </a:rPr>
              <a:t>PLANT</a:t>
            </a:r>
            <a:endParaRPr lang="en-GB" sz="1400" b="1" dirty="0">
              <a:solidFill>
                <a:schemeClr val="bg1"/>
              </a:solidFill>
              <a:latin typeface="Times New Roman" pitchFamily="18" charset="0"/>
              <a:cs typeface="Times New Roman" pitchFamily="18" charset="0"/>
            </a:endParaRPr>
          </a:p>
        </p:txBody>
      </p:sp>
      <p:sp>
        <p:nvSpPr>
          <p:cNvPr id="108557" name="Text Box 13"/>
          <p:cNvSpPr txBox="1">
            <a:spLocks noChangeArrowheads="1"/>
          </p:cNvSpPr>
          <p:nvPr/>
        </p:nvSpPr>
        <p:spPr bwMode="auto">
          <a:xfrm>
            <a:off x="827088" y="4648200"/>
            <a:ext cx="3525837" cy="314325"/>
          </a:xfrm>
          <a:prstGeom prst="rect">
            <a:avLst/>
          </a:prstGeom>
          <a:solidFill>
            <a:srgbClr val="FFCC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fr-CH" sz="1400" b="1">
                <a:latin typeface="Times New Roman" pitchFamily="18" charset="0"/>
                <a:cs typeface="Times New Roman" pitchFamily="18" charset="0"/>
              </a:rPr>
              <a:t> SOIL               </a:t>
            </a:r>
            <a:endParaRPr lang="en-GB" sz="1400" b="1">
              <a:latin typeface="Times New Roman" pitchFamily="18" charset="0"/>
              <a:cs typeface="Times New Roman" pitchFamily="18" charset="0"/>
            </a:endParaRPr>
          </a:p>
        </p:txBody>
      </p:sp>
      <p:sp>
        <p:nvSpPr>
          <p:cNvPr id="108558" name="Text Box 14"/>
          <p:cNvSpPr txBox="1">
            <a:spLocks noChangeArrowheads="1"/>
          </p:cNvSpPr>
          <p:nvPr/>
        </p:nvSpPr>
        <p:spPr bwMode="auto">
          <a:xfrm>
            <a:off x="827088" y="5410200"/>
            <a:ext cx="3529012" cy="314325"/>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CH" sz="1400" b="1">
                <a:solidFill>
                  <a:schemeClr val="bg1"/>
                </a:solidFill>
                <a:latin typeface="Times New Roman" pitchFamily="18" charset="0"/>
                <a:cs typeface="Times New Roman" pitchFamily="18" charset="0"/>
              </a:rPr>
              <a:t>                      GROUND WATER       </a:t>
            </a:r>
            <a:endParaRPr lang="en-GB" sz="1400" b="1">
              <a:solidFill>
                <a:schemeClr val="bg1"/>
              </a:solidFill>
              <a:latin typeface="Times New Roman" pitchFamily="18" charset="0"/>
              <a:cs typeface="Times New Roman" pitchFamily="18" charset="0"/>
            </a:endParaRPr>
          </a:p>
        </p:txBody>
      </p:sp>
      <p:sp>
        <p:nvSpPr>
          <p:cNvPr id="108559" name="Text Box 15"/>
          <p:cNvSpPr txBox="1">
            <a:spLocks noChangeArrowheads="1"/>
          </p:cNvSpPr>
          <p:nvPr/>
        </p:nvSpPr>
        <p:spPr bwMode="auto">
          <a:xfrm>
            <a:off x="3937000" y="2590800"/>
            <a:ext cx="1404938" cy="527050"/>
          </a:xfrm>
          <a:prstGeom prst="rect">
            <a:avLst/>
          </a:prstGeom>
          <a:solidFill>
            <a:schemeClr va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fr-CH" sz="1400" b="1">
                <a:solidFill>
                  <a:schemeClr val="bg1"/>
                </a:solidFill>
                <a:latin typeface="Times New Roman" pitchFamily="18" charset="0"/>
                <a:cs typeface="Times New Roman" pitchFamily="18" charset="0"/>
              </a:rPr>
              <a:t>  PIPE or</a:t>
            </a:r>
          </a:p>
          <a:p>
            <a:pPr algn="ctr"/>
            <a:r>
              <a:rPr lang="fr-CH" sz="1400" b="1">
                <a:solidFill>
                  <a:schemeClr val="bg1"/>
                </a:solidFill>
                <a:latin typeface="Times New Roman" pitchFamily="18" charset="0"/>
                <a:cs typeface="Times New Roman" pitchFamily="18" charset="0"/>
              </a:rPr>
              <a:t>OPEN DRAIN  </a:t>
            </a:r>
            <a:endParaRPr lang="en-GB" sz="1400" b="1">
              <a:solidFill>
                <a:schemeClr val="bg1"/>
              </a:solidFill>
              <a:latin typeface="Times New Roman" pitchFamily="18" charset="0"/>
              <a:cs typeface="Times New Roman" pitchFamily="18" charset="0"/>
            </a:endParaRPr>
          </a:p>
        </p:txBody>
      </p:sp>
      <p:sp>
        <p:nvSpPr>
          <p:cNvPr id="108560" name="Line 16"/>
          <p:cNvSpPr>
            <a:spLocks noChangeShapeType="1"/>
          </p:cNvSpPr>
          <p:nvPr/>
        </p:nvSpPr>
        <p:spPr bwMode="auto">
          <a:xfrm>
            <a:off x="4495800" y="1981200"/>
            <a:ext cx="0" cy="60960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08561" name="Line 17"/>
          <p:cNvSpPr>
            <a:spLocks noChangeShapeType="1"/>
          </p:cNvSpPr>
          <p:nvPr/>
        </p:nvSpPr>
        <p:spPr bwMode="auto">
          <a:xfrm flipH="1">
            <a:off x="6084888" y="4419600"/>
            <a:ext cx="11112" cy="377825"/>
          </a:xfrm>
          <a:prstGeom prst="line">
            <a:avLst/>
          </a:prstGeom>
          <a:noFill/>
          <a:ln w="28575">
            <a:solidFill>
              <a:schemeClr val="tx1">
                <a:lumMod val="65000"/>
                <a:lumOff val="3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08562" name="Line 18"/>
          <p:cNvSpPr>
            <a:spLocks noChangeShapeType="1"/>
          </p:cNvSpPr>
          <p:nvPr/>
        </p:nvSpPr>
        <p:spPr bwMode="auto">
          <a:xfrm>
            <a:off x="3733800" y="4191000"/>
            <a:ext cx="0" cy="4572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08563" name="Line 19"/>
          <p:cNvSpPr>
            <a:spLocks noChangeShapeType="1"/>
          </p:cNvSpPr>
          <p:nvPr/>
        </p:nvSpPr>
        <p:spPr bwMode="auto">
          <a:xfrm>
            <a:off x="2124075" y="4221163"/>
            <a:ext cx="0" cy="4572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08564" name="Line 20"/>
          <p:cNvSpPr>
            <a:spLocks noChangeShapeType="1"/>
          </p:cNvSpPr>
          <p:nvPr/>
        </p:nvSpPr>
        <p:spPr bwMode="auto">
          <a:xfrm>
            <a:off x="2133600" y="3276600"/>
            <a:ext cx="0" cy="609600"/>
          </a:xfrm>
          <a:prstGeom prst="line">
            <a:avLst/>
          </a:prstGeom>
          <a:noFill/>
          <a:ln w="28575">
            <a:solidFill>
              <a:srgbClr val="3399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08565" name="Line 21"/>
          <p:cNvSpPr>
            <a:spLocks noChangeShapeType="1"/>
          </p:cNvSpPr>
          <p:nvPr/>
        </p:nvSpPr>
        <p:spPr bwMode="auto">
          <a:xfrm>
            <a:off x="4953000" y="4191000"/>
            <a:ext cx="0" cy="609600"/>
          </a:xfrm>
          <a:prstGeom prst="line">
            <a:avLst/>
          </a:prstGeom>
          <a:noFill/>
          <a:ln w="28575">
            <a:solidFill>
              <a:schemeClr val="tx1">
                <a:lumMod val="65000"/>
                <a:lumOff val="3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08566" name="Line 22"/>
          <p:cNvSpPr>
            <a:spLocks noChangeShapeType="1"/>
          </p:cNvSpPr>
          <p:nvPr/>
        </p:nvSpPr>
        <p:spPr bwMode="auto">
          <a:xfrm>
            <a:off x="6858000" y="3352800"/>
            <a:ext cx="0" cy="1447800"/>
          </a:xfrm>
          <a:prstGeom prst="line">
            <a:avLst/>
          </a:prstGeom>
          <a:noFill/>
          <a:ln w="5715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08567" name="Line 23"/>
          <p:cNvSpPr>
            <a:spLocks noChangeShapeType="1"/>
          </p:cNvSpPr>
          <p:nvPr/>
        </p:nvSpPr>
        <p:spPr bwMode="auto">
          <a:xfrm>
            <a:off x="2895600" y="4038600"/>
            <a:ext cx="381000" cy="0"/>
          </a:xfrm>
          <a:prstGeom prst="line">
            <a:avLst/>
          </a:prstGeom>
          <a:noFill/>
          <a:ln w="28575">
            <a:solidFill>
              <a:schemeClr val="tx1">
                <a:lumMod val="65000"/>
                <a:lumOff val="3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08568" name="Line 24"/>
          <p:cNvSpPr>
            <a:spLocks noChangeShapeType="1"/>
          </p:cNvSpPr>
          <p:nvPr/>
        </p:nvSpPr>
        <p:spPr bwMode="auto">
          <a:xfrm>
            <a:off x="5334000" y="2895600"/>
            <a:ext cx="533400" cy="0"/>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08569" name="Line 25"/>
          <p:cNvSpPr>
            <a:spLocks noChangeShapeType="1"/>
          </p:cNvSpPr>
          <p:nvPr/>
        </p:nvSpPr>
        <p:spPr bwMode="auto">
          <a:xfrm>
            <a:off x="5029200" y="4038600"/>
            <a:ext cx="381000" cy="0"/>
          </a:xfrm>
          <a:prstGeom prst="line">
            <a:avLst/>
          </a:prstGeom>
          <a:noFill/>
          <a:ln w="28575">
            <a:solidFill>
              <a:schemeClr val="tx1">
                <a:lumMod val="65000"/>
                <a:lumOff val="3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08570" name="Line 26"/>
          <p:cNvSpPr>
            <a:spLocks noChangeShapeType="1"/>
          </p:cNvSpPr>
          <p:nvPr/>
        </p:nvSpPr>
        <p:spPr bwMode="auto">
          <a:xfrm>
            <a:off x="4419600" y="5486400"/>
            <a:ext cx="533400"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08571" name="Line 27"/>
          <p:cNvSpPr>
            <a:spLocks noChangeShapeType="1"/>
          </p:cNvSpPr>
          <p:nvPr/>
        </p:nvSpPr>
        <p:spPr bwMode="auto">
          <a:xfrm>
            <a:off x="3429000" y="2286000"/>
            <a:ext cx="0" cy="236220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08572" name="Line 28"/>
          <p:cNvSpPr>
            <a:spLocks noChangeShapeType="1"/>
          </p:cNvSpPr>
          <p:nvPr/>
        </p:nvSpPr>
        <p:spPr bwMode="auto">
          <a:xfrm flipV="1">
            <a:off x="5181600" y="3124200"/>
            <a:ext cx="0" cy="914400"/>
          </a:xfrm>
          <a:prstGeom prst="line">
            <a:avLst/>
          </a:prstGeom>
          <a:noFill/>
          <a:ln w="28575">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08573" name="Line 29"/>
          <p:cNvSpPr>
            <a:spLocks noChangeShapeType="1"/>
          </p:cNvSpPr>
          <p:nvPr/>
        </p:nvSpPr>
        <p:spPr bwMode="auto">
          <a:xfrm>
            <a:off x="5181600" y="4038600"/>
            <a:ext cx="0" cy="762000"/>
          </a:xfrm>
          <a:prstGeom prst="line">
            <a:avLst/>
          </a:prstGeom>
          <a:noFill/>
          <a:ln w="28575">
            <a:solidFill>
              <a:srgbClr val="00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08575" name="Text Box 31"/>
          <p:cNvSpPr txBox="1">
            <a:spLocks noChangeArrowheads="1"/>
          </p:cNvSpPr>
          <p:nvPr/>
        </p:nvSpPr>
        <p:spPr bwMode="auto">
          <a:xfrm>
            <a:off x="3276600" y="3886200"/>
            <a:ext cx="1814513" cy="314325"/>
          </a:xfrm>
          <a:prstGeom prst="rect">
            <a:avLst/>
          </a:prstGeom>
          <a:solidFill>
            <a:schemeClr val="tx1">
              <a:lumMod val="65000"/>
              <a:lumOff val="35000"/>
            </a:schemeClr>
          </a:solidFill>
          <a:ln w="9525">
            <a:solidFill>
              <a:schemeClr val="tx1"/>
            </a:solidFill>
            <a:miter lim="800000"/>
            <a:headEnd/>
            <a:tailEnd/>
          </a:ln>
          <a:effectLst/>
        </p:spPr>
        <p:txBody>
          <a:bodyPr wrap="none">
            <a:spAutoFit/>
          </a:bodyPr>
          <a:lstStyle/>
          <a:p>
            <a:r>
              <a:rPr lang="fr-CH" sz="1400" b="1" dirty="0">
                <a:solidFill>
                  <a:schemeClr val="bg1"/>
                </a:solidFill>
                <a:latin typeface="Times New Roman" pitchFamily="18" charset="0"/>
                <a:cs typeface="Times New Roman" pitchFamily="18" charset="0"/>
              </a:rPr>
              <a:t>             SEWER         </a:t>
            </a:r>
            <a:endParaRPr lang="en-GB" sz="1400" b="1" dirty="0">
              <a:solidFill>
                <a:schemeClr val="bg1"/>
              </a:solidFill>
              <a:latin typeface="Times New Roman" pitchFamily="18" charset="0"/>
              <a:cs typeface="Times New Roman" pitchFamily="18" charset="0"/>
            </a:endParaRPr>
          </a:p>
        </p:txBody>
      </p:sp>
      <p:sp>
        <p:nvSpPr>
          <p:cNvPr id="108576" name="AutoShape 32"/>
          <p:cNvSpPr>
            <a:spLocks noChangeArrowheads="1"/>
          </p:cNvSpPr>
          <p:nvPr/>
        </p:nvSpPr>
        <p:spPr bwMode="auto">
          <a:xfrm>
            <a:off x="5105400" y="3962400"/>
            <a:ext cx="152400" cy="152400"/>
          </a:xfrm>
          <a:prstGeom prst="flowChartOr">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8577" name="Line 33"/>
          <p:cNvSpPr>
            <a:spLocks noChangeShapeType="1"/>
          </p:cNvSpPr>
          <p:nvPr/>
        </p:nvSpPr>
        <p:spPr bwMode="auto">
          <a:xfrm>
            <a:off x="6804025" y="4005263"/>
            <a:ext cx="1295400" cy="0"/>
          </a:xfrm>
          <a:prstGeom prst="line">
            <a:avLst/>
          </a:prstGeom>
          <a:noFill/>
          <a:ln w="28575">
            <a:solidFill>
              <a:schemeClr val="tx1">
                <a:lumMod val="65000"/>
                <a:lumOff val="35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08578" name="Line 34"/>
          <p:cNvSpPr>
            <a:spLocks noChangeShapeType="1"/>
          </p:cNvSpPr>
          <p:nvPr/>
        </p:nvSpPr>
        <p:spPr bwMode="auto">
          <a:xfrm flipH="1">
            <a:off x="5943600" y="2209800"/>
            <a:ext cx="0" cy="228600"/>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08579" name="AutoShape 35"/>
          <p:cNvSpPr>
            <a:spLocks noChangeArrowheads="1"/>
          </p:cNvSpPr>
          <p:nvPr/>
        </p:nvSpPr>
        <p:spPr bwMode="auto">
          <a:xfrm>
            <a:off x="3200400" y="914400"/>
            <a:ext cx="76200" cy="442913"/>
          </a:xfrm>
          <a:prstGeom prst="downArrow">
            <a:avLst>
              <a:gd name="adj1" fmla="val 50000"/>
              <a:gd name="adj2" fmla="val 14531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8580" name="AutoShape 36"/>
          <p:cNvSpPr>
            <a:spLocks noChangeArrowheads="1"/>
          </p:cNvSpPr>
          <p:nvPr/>
        </p:nvSpPr>
        <p:spPr bwMode="auto">
          <a:xfrm>
            <a:off x="6659563" y="1916113"/>
            <a:ext cx="76200" cy="442912"/>
          </a:xfrm>
          <a:prstGeom prst="downArrow">
            <a:avLst>
              <a:gd name="adj1" fmla="val 50000"/>
              <a:gd name="adj2" fmla="val 14531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8581" name="AutoShape 37"/>
          <p:cNvSpPr>
            <a:spLocks noChangeArrowheads="1"/>
          </p:cNvSpPr>
          <p:nvPr/>
        </p:nvSpPr>
        <p:spPr bwMode="auto">
          <a:xfrm>
            <a:off x="3505200" y="914400"/>
            <a:ext cx="76200" cy="442913"/>
          </a:xfrm>
          <a:prstGeom prst="downArrow">
            <a:avLst>
              <a:gd name="adj1" fmla="val 50000"/>
              <a:gd name="adj2" fmla="val 14531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8582" name="AutoShape 38"/>
          <p:cNvSpPr>
            <a:spLocks noChangeArrowheads="1"/>
          </p:cNvSpPr>
          <p:nvPr/>
        </p:nvSpPr>
        <p:spPr bwMode="auto">
          <a:xfrm>
            <a:off x="6948488" y="1916113"/>
            <a:ext cx="76200" cy="442912"/>
          </a:xfrm>
          <a:prstGeom prst="downArrow">
            <a:avLst>
              <a:gd name="adj1" fmla="val 50000"/>
              <a:gd name="adj2" fmla="val 14531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8583" name="AutoShape 39"/>
          <p:cNvSpPr>
            <a:spLocks noChangeArrowheads="1"/>
          </p:cNvSpPr>
          <p:nvPr/>
        </p:nvSpPr>
        <p:spPr bwMode="auto">
          <a:xfrm>
            <a:off x="3810000" y="914400"/>
            <a:ext cx="76200" cy="442913"/>
          </a:xfrm>
          <a:prstGeom prst="downArrow">
            <a:avLst>
              <a:gd name="adj1" fmla="val 50000"/>
              <a:gd name="adj2" fmla="val 14531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8584" name="AutoShape 40"/>
          <p:cNvSpPr>
            <a:spLocks noChangeArrowheads="1"/>
          </p:cNvSpPr>
          <p:nvPr/>
        </p:nvSpPr>
        <p:spPr bwMode="auto">
          <a:xfrm>
            <a:off x="4140200" y="908050"/>
            <a:ext cx="76200" cy="442913"/>
          </a:xfrm>
          <a:prstGeom prst="downArrow">
            <a:avLst>
              <a:gd name="adj1" fmla="val 50000"/>
              <a:gd name="adj2" fmla="val 14531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8585" name="AutoShape 41"/>
          <p:cNvSpPr>
            <a:spLocks noChangeArrowheads="1"/>
          </p:cNvSpPr>
          <p:nvPr/>
        </p:nvSpPr>
        <p:spPr bwMode="auto">
          <a:xfrm>
            <a:off x="6372225" y="1916113"/>
            <a:ext cx="76200" cy="442912"/>
          </a:xfrm>
          <a:prstGeom prst="downArrow">
            <a:avLst>
              <a:gd name="adj1" fmla="val 50000"/>
              <a:gd name="adj2" fmla="val 14531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8586" name="AutoShape 42"/>
          <p:cNvSpPr>
            <a:spLocks noChangeArrowheads="1"/>
          </p:cNvSpPr>
          <p:nvPr/>
        </p:nvSpPr>
        <p:spPr bwMode="auto">
          <a:xfrm>
            <a:off x="4953000" y="914400"/>
            <a:ext cx="76200" cy="442913"/>
          </a:xfrm>
          <a:prstGeom prst="downArrow">
            <a:avLst>
              <a:gd name="adj1" fmla="val 50000"/>
              <a:gd name="adj2" fmla="val 14531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8587" name="AutoShape 43"/>
          <p:cNvSpPr>
            <a:spLocks noChangeArrowheads="1"/>
          </p:cNvSpPr>
          <p:nvPr/>
        </p:nvSpPr>
        <p:spPr bwMode="auto">
          <a:xfrm>
            <a:off x="5181600" y="914400"/>
            <a:ext cx="76200" cy="442913"/>
          </a:xfrm>
          <a:prstGeom prst="downArrow">
            <a:avLst>
              <a:gd name="adj1" fmla="val 50000"/>
              <a:gd name="adj2" fmla="val 14531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8588" name="AutoShape 44"/>
          <p:cNvSpPr>
            <a:spLocks noChangeArrowheads="1"/>
          </p:cNvSpPr>
          <p:nvPr/>
        </p:nvSpPr>
        <p:spPr bwMode="auto">
          <a:xfrm>
            <a:off x="5410200" y="914400"/>
            <a:ext cx="76200" cy="442913"/>
          </a:xfrm>
          <a:prstGeom prst="downArrow">
            <a:avLst>
              <a:gd name="adj1" fmla="val 50000"/>
              <a:gd name="adj2" fmla="val 14531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8589" name="AutoShape 45"/>
          <p:cNvSpPr>
            <a:spLocks noChangeArrowheads="1"/>
          </p:cNvSpPr>
          <p:nvPr/>
        </p:nvSpPr>
        <p:spPr bwMode="auto">
          <a:xfrm>
            <a:off x="5638800" y="914400"/>
            <a:ext cx="76200" cy="442913"/>
          </a:xfrm>
          <a:prstGeom prst="downArrow">
            <a:avLst>
              <a:gd name="adj1" fmla="val 50000"/>
              <a:gd name="adj2" fmla="val 145313"/>
            </a:avLst>
          </a:prstGeom>
          <a:solidFill>
            <a:schemeClr val="accent1"/>
          </a:solidFill>
          <a:ln w="9525">
            <a:solidFill>
              <a:schemeClr val="tx1"/>
            </a:solidFill>
            <a:prstDash val="lgDash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8590" name="AutoShape 46"/>
          <p:cNvSpPr>
            <a:spLocks noChangeArrowheads="1"/>
          </p:cNvSpPr>
          <p:nvPr/>
        </p:nvSpPr>
        <p:spPr bwMode="auto">
          <a:xfrm>
            <a:off x="5867400" y="914400"/>
            <a:ext cx="76200" cy="442913"/>
          </a:xfrm>
          <a:prstGeom prst="downArrow">
            <a:avLst>
              <a:gd name="adj1" fmla="val 50000"/>
              <a:gd name="adj2" fmla="val 145313"/>
            </a:avLst>
          </a:prstGeom>
          <a:solidFill>
            <a:schemeClr val="accent1"/>
          </a:solidFill>
          <a:ln w="9525">
            <a:solidFill>
              <a:schemeClr val="tx1"/>
            </a:solidFill>
            <a:prstDash val="dash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8591" name="AutoShape 47"/>
          <p:cNvSpPr>
            <a:spLocks noChangeArrowheads="1"/>
          </p:cNvSpPr>
          <p:nvPr/>
        </p:nvSpPr>
        <p:spPr bwMode="auto">
          <a:xfrm>
            <a:off x="4427538" y="4724400"/>
            <a:ext cx="228600" cy="833438"/>
          </a:xfrm>
          <a:prstGeom prst="curvedLeftArrow">
            <a:avLst>
              <a:gd name="adj1" fmla="val 72917"/>
              <a:gd name="adj2" fmla="val 145833"/>
              <a:gd name="adj3" fmla="val 20833"/>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8592" name="AutoShape 48"/>
          <p:cNvSpPr>
            <a:spLocks noChangeArrowheads="1"/>
          </p:cNvSpPr>
          <p:nvPr/>
        </p:nvSpPr>
        <p:spPr bwMode="auto">
          <a:xfrm rot="-11253783">
            <a:off x="468313" y="4724400"/>
            <a:ext cx="228600" cy="833438"/>
          </a:xfrm>
          <a:prstGeom prst="curvedLeftArrow">
            <a:avLst>
              <a:gd name="adj1" fmla="val 72917"/>
              <a:gd name="adj2" fmla="val 145833"/>
              <a:gd name="adj3" fmla="val 20833"/>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IN"/>
          </a:p>
        </p:txBody>
      </p:sp>
      <p:sp>
        <p:nvSpPr>
          <p:cNvPr id="108593" name="Text Box 49"/>
          <p:cNvSpPr txBox="1">
            <a:spLocks noChangeArrowheads="1"/>
          </p:cNvSpPr>
          <p:nvPr/>
        </p:nvSpPr>
        <p:spPr bwMode="auto">
          <a:xfrm>
            <a:off x="2895600" y="1905000"/>
            <a:ext cx="1600200" cy="3175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fr-CH" sz="1400" b="1">
                <a:latin typeface="Times New Roman" pitchFamily="18" charset="0"/>
                <a:cs typeface="Times New Roman" pitchFamily="18" charset="0"/>
              </a:rPr>
              <a:t>       DETENTION          </a:t>
            </a:r>
            <a:endParaRPr lang="en-GB" sz="1400" b="1">
              <a:latin typeface="Times New Roman" pitchFamily="18" charset="0"/>
              <a:cs typeface="Times New Roman" pitchFamily="18" charset="0"/>
            </a:endParaRPr>
          </a:p>
        </p:txBody>
      </p:sp>
      <p:sp>
        <p:nvSpPr>
          <p:cNvPr id="108594" name="Text Box 50"/>
          <p:cNvSpPr txBox="1">
            <a:spLocks noChangeArrowheads="1"/>
          </p:cNvSpPr>
          <p:nvPr/>
        </p:nvSpPr>
        <p:spPr bwMode="auto">
          <a:xfrm>
            <a:off x="4267200" y="990600"/>
            <a:ext cx="5715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CH" sz="1200" b="1">
                <a:solidFill>
                  <a:schemeClr val="accent2"/>
                </a:solidFill>
                <a:latin typeface="Times New Roman" pitchFamily="18" charset="0"/>
                <a:cs typeface="Times New Roman" pitchFamily="18" charset="0"/>
              </a:rPr>
              <a:t>RAIN</a:t>
            </a:r>
            <a:endParaRPr lang="en-GB" sz="1200" b="1">
              <a:solidFill>
                <a:schemeClr val="accent2"/>
              </a:solidFill>
              <a:latin typeface="Times New Roman" pitchFamily="18" charset="0"/>
              <a:cs typeface="Times New Roman" pitchFamily="18" charset="0"/>
            </a:endParaRPr>
          </a:p>
        </p:txBody>
      </p:sp>
      <p:sp>
        <p:nvSpPr>
          <p:cNvPr id="108595" name="Line 51"/>
          <p:cNvSpPr>
            <a:spLocks noChangeShapeType="1"/>
          </p:cNvSpPr>
          <p:nvPr/>
        </p:nvSpPr>
        <p:spPr bwMode="auto">
          <a:xfrm>
            <a:off x="7848600" y="2895600"/>
            <a:ext cx="304800" cy="0"/>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108596" name="Text Box 52"/>
          <p:cNvSpPr txBox="1">
            <a:spLocks noChangeArrowheads="1"/>
          </p:cNvSpPr>
          <p:nvPr/>
        </p:nvSpPr>
        <p:spPr bwMode="auto">
          <a:xfrm>
            <a:off x="250825" y="1628775"/>
            <a:ext cx="1447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H" sz="1200" b="1">
                <a:solidFill>
                  <a:srgbClr val="000066"/>
                </a:solidFill>
                <a:latin typeface="Times New Roman" pitchFamily="18" charset="0"/>
                <a:cs typeface="Times New Roman" pitchFamily="18" charset="0"/>
              </a:rPr>
              <a:t>EVAPORATION</a:t>
            </a:r>
            <a:endParaRPr lang="en-GB" sz="1200" b="1">
              <a:solidFill>
                <a:srgbClr val="000066"/>
              </a:solidFill>
              <a:latin typeface="Times New Roman" pitchFamily="18" charset="0"/>
              <a:cs typeface="Times New Roman" pitchFamily="18" charset="0"/>
            </a:endParaRPr>
          </a:p>
        </p:txBody>
      </p:sp>
      <p:sp>
        <p:nvSpPr>
          <p:cNvPr id="108597" name="Text Box 53"/>
          <p:cNvSpPr txBox="1">
            <a:spLocks noChangeArrowheads="1"/>
          </p:cNvSpPr>
          <p:nvPr/>
        </p:nvSpPr>
        <p:spPr bwMode="auto">
          <a:xfrm>
            <a:off x="7235825" y="1196975"/>
            <a:ext cx="1447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CH" sz="1200" b="1">
                <a:solidFill>
                  <a:srgbClr val="000066"/>
                </a:solidFill>
                <a:latin typeface="Times New Roman" pitchFamily="18" charset="0"/>
                <a:cs typeface="Times New Roman" pitchFamily="18" charset="0"/>
              </a:rPr>
              <a:t>EVAPORATION</a:t>
            </a:r>
            <a:endParaRPr lang="en-GB" sz="1200" b="1">
              <a:solidFill>
                <a:srgbClr val="000066"/>
              </a:solidFill>
              <a:latin typeface="Times New Roman" pitchFamily="18" charset="0"/>
              <a:cs typeface="Times New Roman" pitchFamily="18" charset="0"/>
            </a:endParaRPr>
          </a:p>
        </p:txBody>
      </p:sp>
      <p:sp>
        <p:nvSpPr>
          <p:cNvPr id="108598" name="Line 54"/>
          <p:cNvSpPr>
            <a:spLocks noChangeShapeType="1"/>
          </p:cNvSpPr>
          <p:nvPr/>
        </p:nvSpPr>
        <p:spPr bwMode="auto">
          <a:xfrm>
            <a:off x="7667625" y="5229225"/>
            <a:ext cx="533400" cy="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IN"/>
          </a:p>
        </p:txBody>
      </p:sp>
      <p:sp>
        <p:nvSpPr>
          <p:cNvPr id="55" name="Title 1"/>
          <p:cNvSpPr txBox="1">
            <a:spLocks/>
          </p:cNvSpPr>
          <p:nvPr/>
        </p:nvSpPr>
        <p:spPr>
          <a:xfrm>
            <a:off x="365172" y="122238"/>
            <a:ext cx="8229600" cy="868362"/>
          </a:xfrm>
          <a:prstGeom prst="rect">
            <a:avLst/>
          </a:prstGeom>
        </p:spPr>
        <p:txBody>
          <a:bodyPr>
            <a:noAutofit/>
          </a:bodyPr>
          <a:lst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r>
              <a:rPr lang="en-IN" sz="3600" dirty="0" smtClean="0">
                <a:solidFill>
                  <a:srgbClr val="009900"/>
                </a:solidFill>
                <a:effectLst/>
                <a:latin typeface="Arial" pitchFamily="34" charset="0"/>
                <a:cs typeface="Arial" pitchFamily="34" charset="0"/>
              </a:rPr>
              <a:t>Urban hydrologic cycle</a:t>
            </a:r>
            <a:br>
              <a:rPr lang="en-IN" sz="3600" dirty="0" smtClean="0">
                <a:solidFill>
                  <a:srgbClr val="009900"/>
                </a:solidFill>
                <a:effectLst/>
                <a:latin typeface="Arial" pitchFamily="34" charset="0"/>
                <a:cs typeface="Arial" pitchFamily="34" charset="0"/>
              </a:rPr>
            </a:br>
            <a:endParaRPr lang="en-IN" sz="3600" dirty="0">
              <a:solidFill>
                <a:srgbClr val="009900"/>
              </a:solidFill>
              <a:effectLst/>
              <a:latin typeface="Arial" pitchFamily="34" charset="0"/>
              <a:cs typeface="Arial" pitchFamily="34" charset="0"/>
            </a:endParaRPr>
          </a:p>
        </p:txBody>
      </p:sp>
    </p:spTree>
    <p:extLst>
      <p:ext uri="{BB962C8B-B14F-4D97-AF65-F5344CB8AC3E}">
        <p14:creationId xmlns:p14="http://schemas.microsoft.com/office/powerpoint/2010/main" val="40487095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4510</TotalTime>
  <Words>1791</Words>
  <Application>Microsoft Office PowerPoint</Application>
  <PresentationFormat>On-screen Show (4:3)</PresentationFormat>
  <Paragraphs>274</Paragraphs>
  <Slides>33</Slides>
  <Notes>2</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Apex</vt:lpstr>
      <vt:lpstr>  For use of   poor quality water resources  in agriculture  Avinash C Tyagi Secretary General, ICID</vt:lpstr>
      <vt:lpstr>PowerPoint Presentation</vt:lpstr>
      <vt:lpstr>PowerPoint Presentation</vt:lpstr>
      <vt:lpstr>PowerPoint Presentation</vt:lpstr>
      <vt:lpstr>The Future We Want Green economy in the context of SD and poverty  eradication </vt:lpstr>
      <vt:lpstr>PowerPoint Presentation</vt:lpstr>
      <vt:lpstr>PowerPoint Presentation</vt:lpstr>
      <vt:lpstr>PowerPoint Presentation</vt:lpstr>
      <vt:lpstr>PowerPoint Presentation</vt:lpstr>
      <vt:lpstr>PowerPoint Presentation</vt:lpstr>
      <vt:lpstr>Grey water</vt:lpstr>
      <vt:lpstr>Agriculture wastewater </vt:lpstr>
      <vt:lpstr>Why bother about wastewater?</vt:lpstr>
      <vt:lpstr>Why bother about wastewater?</vt:lpstr>
      <vt:lpstr>PowerPoint Presentation</vt:lpstr>
      <vt:lpstr>Benefits of wastewater use?</vt:lpstr>
      <vt:lpstr>National Water Policy</vt:lpstr>
      <vt:lpstr>Environment Management Policies</vt:lpstr>
      <vt:lpstr>Inter-relations with floods</vt:lpstr>
      <vt:lpstr>Disaster Management Plans</vt:lpstr>
      <vt:lpstr>National Health Policy</vt:lpstr>
      <vt:lpstr>Health exposure</vt:lpstr>
      <vt:lpstr>Strategies for managing health risks</vt:lpstr>
      <vt:lpstr>Is there need for a policy?</vt:lpstr>
      <vt:lpstr>Policy elements</vt:lpstr>
      <vt:lpstr>Economics of wastewater</vt:lpstr>
      <vt:lpstr>Integration of policies</vt:lpstr>
      <vt:lpstr>PowerPoint Presentation</vt:lpstr>
      <vt:lpstr>Legal and Institutional Framework</vt:lpstr>
      <vt:lpstr>ICID: working groups</vt:lpstr>
      <vt:lpstr>Conclusions….</vt:lpstr>
      <vt:lpstr>….Conclusions</vt:lpstr>
      <vt:lpstr>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xyz</dc:creator>
  <cp:lastModifiedBy>who</cp:lastModifiedBy>
  <cp:revision>506</cp:revision>
  <dcterms:created xsi:type="dcterms:W3CDTF">2010-06-18T07:03:13Z</dcterms:created>
  <dcterms:modified xsi:type="dcterms:W3CDTF">2013-03-05T21:01:33Z</dcterms:modified>
</cp:coreProperties>
</file>