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23"/>
  </p:notesMasterIdLst>
  <p:handoutMasterIdLst>
    <p:handoutMasterId r:id="rId24"/>
  </p:handoutMasterIdLst>
  <p:sldIdLst>
    <p:sldId id="597" r:id="rId2"/>
    <p:sldId id="641" r:id="rId3"/>
    <p:sldId id="663" r:id="rId4"/>
    <p:sldId id="645" r:id="rId5"/>
    <p:sldId id="599" r:id="rId6"/>
    <p:sldId id="662" r:id="rId7"/>
    <p:sldId id="650" r:id="rId8"/>
    <p:sldId id="598" r:id="rId9"/>
    <p:sldId id="654" r:id="rId10"/>
    <p:sldId id="617" r:id="rId11"/>
    <p:sldId id="665" r:id="rId12"/>
    <p:sldId id="664" r:id="rId13"/>
    <p:sldId id="642" r:id="rId14"/>
    <p:sldId id="656" r:id="rId15"/>
    <p:sldId id="657" r:id="rId16"/>
    <p:sldId id="660" r:id="rId17"/>
    <p:sldId id="667" r:id="rId18"/>
    <p:sldId id="648" r:id="rId19"/>
    <p:sldId id="629" r:id="rId20"/>
    <p:sldId id="630" r:id="rId21"/>
    <p:sldId id="666" r:id="rId22"/>
  </p:sldIdLst>
  <p:sldSz cx="9144000" cy="6858000" type="screen4x3"/>
  <p:notesSz cx="6797675" cy="9926638"/>
  <p:embeddedFontLst>
    <p:embeddedFont>
      <p:font typeface="Arial Narrow" pitchFamily="34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336699"/>
    <a:srgbClr val="66FF33"/>
    <a:srgbClr val="579BC9"/>
    <a:srgbClr val="CDDFF3"/>
    <a:srgbClr val="89B4E3"/>
    <a:srgbClr val="84B6D8"/>
    <a:srgbClr val="FFFFFF"/>
    <a:srgbClr val="996633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35" autoAdjust="0"/>
    <p:restoredTop sz="84229" autoAdjust="0"/>
  </p:normalViewPr>
  <p:slideViewPr>
    <p:cSldViewPr snapToGrid="0">
      <p:cViewPr varScale="1">
        <p:scale>
          <a:sx n="73" d="100"/>
          <a:sy n="73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afe%20use%20of%20Wastewater%20in%20Agriculture\4_1_Regional%20WS_AnglophoneAfrica\2_Workshop\Presentations\Full%20report_21.09.2012_with%20handmade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-netapp\unw-dpc\Agriculture\Safe%20Use%20of%20Wastewater\Overview_CapacityNeeds_SM_H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-netapp\unw-dpc\Agriculture\Safe%20Use%20of%20Wastewater\Overview_CapacityNeeds_SM_HB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-netapp\unw-dpc\Agriculture\Safe%20Use%20of%20Wastewater\Overview_CapacityNeeds_SM_HB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-netapp\unw-dpc\Agriculture\Safe%20Use%20of%20Wastewater\Overview_CapacityNeeds_SM_HB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-netapp\unw-dpc\Agriculture\Safe%20Use%20of%20Wastewater\Overview_CapacityNeeds_SM_H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0"/>
  <c:chart>
    <c:autoTitleDeleted val="1"/>
    <c:plotArea>
      <c:layout/>
      <c:pieChart>
        <c:varyColors val="1"/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10"/>
  <c:chart>
    <c:plotArea>
      <c:layout>
        <c:manualLayout>
          <c:layoutTarget val="inner"/>
          <c:xMode val="edge"/>
          <c:yMode val="edge"/>
          <c:x val="0.10618343383389324"/>
          <c:y val="0.14979610599522547"/>
          <c:w val="0.27411390828838184"/>
          <c:h val="0.7671059655678637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7.2671707591059856E-2"/>
                  <c:y val="-0.23392907454364814"/>
                </c:manualLayout>
              </c:layout>
              <c:tx>
                <c:rich>
                  <a:bodyPr/>
                  <a:lstStyle/>
                  <a:p>
                    <a:r>
                      <a:rPr lang="en-GB" sz="1600" dirty="0" smtClean="0"/>
                      <a:t>7</a:t>
                    </a:r>
                    <a:r>
                      <a:rPr lang="en-GB" dirty="0" smtClean="0"/>
                      <a:t>7,7%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8.6575889403461226E-2"/>
                  <c:y val="0.10720820914334861"/>
                </c:manualLayout>
              </c:layout>
              <c:tx>
                <c:rich>
                  <a:bodyPr/>
                  <a:lstStyle/>
                  <a:p>
                    <a:r>
                      <a:rPr lang="en-GB" sz="1600" smtClean="0"/>
                      <a:t>1</a:t>
                    </a:r>
                    <a:r>
                      <a:rPr lang="en-GB" smtClean="0"/>
                      <a:t>1,1%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GB" sz="1600" smtClean="0"/>
                      <a:t>5</a:t>
                    </a:r>
                    <a:r>
                      <a:rPr lang="en-GB" smtClean="0"/>
                      <a:t>,5%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4.579255465711479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GB" sz="1600" smtClean="0"/>
                      <a:t>5</a:t>
                    </a:r>
                    <a:r>
                      <a:rPr lang="en-GB" smtClean="0"/>
                      <a:t>,5%</a:t>
                    </a:r>
                    <a:endParaRPr lang="en-US"/>
                  </a:p>
                </c:rich>
              </c:tx>
              <c:showVal val="1"/>
            </c:dLbl>
            <c:numFmt formatCode="General" sourceLinked="0"/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Val val="1"/>
            <c:showLeaderLines val="1"/>
          </c:dLbls>
          <c:cat>
            <c:strRef>
              <c:f>'5th raw-data'!$G$36:$G$39</c:f>
              <c:strCache>
                <c:ptCount val="4"/>
                <c:pt idx="0">
                  <c:v>Government</c:v>
                </c:pt>
                <c:pt idx="1">
                  <c:v>Other:</c:v>
                </c:pt>
                <c:pt idx="2">
                  <c:v> Research &amp; Development</c:v>
                </c:pt>
                <c:pt idx="3">
                  <c:v>Non Governmental Organization </c:v>
                </c:pt>
              </c:strCache>
            </c:strRef>
          </c:cat>
          <c:val>
            <c:numRef>
              <c:f>'5th raw-data'!$H$36:$H$39</c:f>
              <c:numCache>
                <c:formatCode>General</c:formatCode>
                <c:ptCount val="4"/>
                <c:pt idx="0">
                  <c:v>14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7744102436387934"/>
          <c:y val="0.33693224787579518"/>
          <c:w val="0.37713501870476152"/>
          <c:h val="0.50033512760057564"/>
        </c:manualLayout>
      </c:layout>
      <c:txPr>
        <a:bodyPr/>
        <a:lstStyle/>
        <a:p>
          <a:pPr>
            <a:defRPr sz="1400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0"/>
  <c:chart>
    <c:plotArea>
      <c:layout>
        <c:manualLayout>
          <c:layoutTarget val="inner"/>
          <c:xMode val="edge"/>
          <c:yMode val="edge"/>
          <c:x val="0.1407761013502444"/>
          <c:y val="0.21759259259259295"/>
          <c:w val="0.2509179926560588"/>
          <c:h val="0.75925925925925963"/>
        </c:manualLayout>
      </c:layout>
      <c:pieChart>
        <c:varyColors val="1"/>
        <c:ser>
          <c:idx val="0"/>
          <c:order val="0"/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9.2719547220000184E-2"/>
                  <c:y val="7.0527121609798793E-2"/>
                </c:manualLayout>
              </c:layout>
              <c:tx>
                <c:rich>
                  <a:bodyPr/>
                  <a:lstStyle/>
                  <a:p>
                    <a:r>
                      <a:rPr lang="en-GB" dirty="0" smtClean="0"/>
                      <a:t>39,3%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9522222168679343E-2"/>
                  <c:y val="-0.1776567512394284"/>
                </c:manualLayout>
              </c:layout>
              <c:tx>
                <c:rich>
                  <a:bodyPr/>
                  <a:lstStyle/>
                  <a:p>
                    <a:r>
                      <a:rPr lang="en-GB" smtClean="0"/>
                      <a:t>21,4%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9.8320145722298996E-2"/>
                  <c:y val="9.9426946631671176E-2"/>
                </c:manualLayout>
              </c:layout>
              <c:tx>
                <c:rich>
                  <a:bodyPr/>
                  <a:lstStyle/>
                  <a:p>
                    <a:r>
                      <a:rPr lang="en-GB" smtClean="0"/>
                      <a:t>21,4%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GB" smtClean="0"/>
                      <a:t>3,6%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3.123819379523704E-2"/>
                  <c:y val="1.2398293963254573E-2"/>
                </c:manualLayout>
              </c:layout>
              <c:tx>
                <c:rich>
                  <a:bodyPr/>
                  <a:lstStyle/>
                  <a:p>
                    <a:r>
                      <a:rPr lang="en-GB" smtClean="0"/>
                      <a:t>3,6%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Val val="1"/>
            <c:showLeaderLines val="1"/>
          </c:dLbls>
          <c:cat>
            <c:strRef>
              <c:f>'5th raw-data'!$G$48:$G$53</c:f>
              <c:strCache>
                <c:ptCount val="6"/>
                <c:pt idx="0">
                  <c:v>Management / strategy</c:v>
                </c:pt>
                <c:pt idx="1">
                  <c:v>Policy</c:v>
                </c:pt>
                <c:pt idx="2">
                  <c:v>Research &amp; development</c:v>
                </c:pt>
                <c:pt idx="3">
                  <c:v>Administration / finance / human resources</c:v>
                </c:pt>
                <c:pt idx="4">
                  <c:v>Production / operation</c:v>
                </c:pt>
                <c:pt idx="5">
                  <c:v>Marketing / public relations</c:v>
                </c:pt>
              </c:strCache>
            </c:strRef>
          </c:cat>
          <c:val>
            <c:numRef>
              <c:f>'5th raw-data'!$H$48:$H$53</c:f>
              <c:numCache>
                <c:formatCode>General</c:formatCode>
                <c:ptCount val="6"/>
                <c:pt idx="0">
                  <c:v>11</c:v>
                </c:pt>
                <c:pt idx="1">
                  <c:v>6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6430153046964604"/>
          <c:y val="0.28689689795486989"/>
          <c:w val="0.43416848177025646"/>
          <c:h val="0.63425989536542915"/>
        </c:manualLayout>
      </c:layout>
      <c:txPr>
        <a:bodyPr/>
        <a:lstStyle/>
        <a:p>
          <a:pPr>
            <a:defRPr sz="1400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0"/>
  <c:chart>
    <c:plotArea>
      <c:layout>
        <c:manualLayout>
          <c:layoutTarget val="inner"/>
          <c:xMode val="edge"/>
          <c:yMode val="edge"/>
          <c:x val="8.293597772428718E-2"/>
          <c:y val="0.17524373688757286"/>
          <c:w val="0.46494494818652843"/>
          <c:h val="0.70874984573614763"/>
        </c:manualLayout>
      </c:layout>
      <c:pieChart>
        <c:varyColors val="1"/>
        <c:ser>
          <c:idx val="0"/>
          <c:order val="0"/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GB" smtClean="0"/>
                      <a:t>14%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GB" smtClean="0"/>
                      <a:t>9,3%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GB" smtClean="0"/>
                      <a:t>11,6%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GB" smtClean="0"/>
                      <a:t>18,6%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GB" smtClean="0"/>
                      <a:t>25,6%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GB" smtClean="0"/>
                      <a:t>11,6%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4.9718146027201204E-2"/>
                  <c:y val="7.719295176958868E-2"/>
                </c:manualLayout>
              </c:layout>
              <c:tx>
                <c:rich>
                  <a:bodyPr/>
                  <a:lstStyle/>
                  <a:p>
                    <a:r>
                      <a:rPr lang="en-GB" smtClean="0"/>
                      <a:t>4,7%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4.6090894962890414E-3"/>
                  <c:y val="9.4303558223307986E-3"/>
                </c:manualLayout>
              </c:layout>
              <c:tx>
                <c:rich>
                  <a:bodyPr/>
                  <a:lstStyle/>
                  <a:p>
                    <a:r>
                      <a:rPr lang="en-GB" smtClean="0"/>
                      <a:t>2,3%</a:t>
                    </a:r>
                  </a:p>
                </c:rich>
              </c:tx>
              <c:showVal val="1"/>
            </c:dLbl>
            <c:dLbl>
              <c:idx val="8"/>
              <c:layout>
                <c:manualLayout>
                  <c:x val="2.4032701653920085E-2"/>
                  <c:y val="-6.3027108653254703E-4"/>
                </c:manualLayout>
              </c:layout>
              <c:tx>
                <c:rich>
                  <a:bodyPr/>
                  <a:lstStyle/>
                  <a:p>
                    <a:r>
                      <a:rPr lang="en-GB" smtClean="0"/>
                      <a:t>2,3%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Val val="1"/>
          </c:dLbls>
          <c:cat>
            <c:strRef>
              <c:f>'5th raw-data'!$G$63:$G$71</c:f>
              <c:strCache>
                <c:ptCount val="9"/>
                <c:pt idx="0">
                  <c:v>Water resources management</c:v>
                </c:pt>
                <c:pt idx="1">
                  <c:v>Wastewater treatment / management</c:v>
                </c:pt>
                <c:pt idx="2">
                  <c:v>Water infrastructure (supply / sanitation)</c:v>
                </c:pt>
                <c:pt idx="3">
                  <c:v>Irrigation</c:v>
                </c:pt>
                <c:pt idx="4">
                  <c:v>Environment</c:v>
                </c:pt>
                <c:pt idx="5">
                  <c:v>Health</c:v>
                </c:pt>
                <c:pt idx="6">
                  <c:v>Outreach / awareness / education</c:v>
                </c:pt>
                <c:pt idx="7">
                  <c:v>Agriculture</c:v>
                </c:pt>
                <c:pt idx="8">
                  <c:v>Other</c:v>
                </c:pt>
              </c:strCache>
            </c:strRef>
          </c:cat>
          <c:val>
            <c:numRef>
              <c:f>'5th raw-data'!$H$63:$H$71</c:f>
              <c:numCache>
                <c:formatCode>General</c:formatCode>
                <c:ptCount val="9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8</c:v>
                </c:pt>
                <c:pt idx="4">
                  <c:v>11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5734056530912102"/>
          <c:y val="0.22005945110248876"/>
          <c:w val="0.44265943469087893"/>
          <c:h val="0.73512464033443525"/>
        </c:manualLayout>
      </c:layout>
      <c:txPr>
        <a:bodyPr/>
        <a:lstStyle/>
        <a:p>
          <a:pPr>
            <a:defRPr sz="1300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10"/>
  <c:chart>
    <c:autoTitleDeleted val="1"/>
    <c:plotArea>
      <c:layout>
        <c:manualLayout>
          <c:layoutTarget val="inner"/>
          <c:xMode val="edge"/>
          <c:yMode val="edge"/>
          <c:x val="0.18219989372494091"/>
          <c:y val="9.8619329388560384E-2"/>
          <c:w val="0.68721861262741035"/>
          <c:h val="0.47873258631132626"/>
        </c:manualLayout>
      </c:layout>
      <c:barChart>
        <c:barDir val="col"/>
        <c:grouping val="stacked"/>
        <c:ser>
          <c:idx val="0"/>
          <c:order val="0"/>
          <c:tx>
            <c:strRef>
              <c:f>'Before-5th Reg WS'!$H$2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'Before-5th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'Before-5th Reg WS'!$H$3:$H$11</c:f>
              <c:numCache>
                <c:formatCode>0.00</c:formatCode>
                <c:ptCount val="9"/>
                <c:pt idx="0">
                  <c:v>0.88235294117647067</c:v>
                </c:pt>
                <c:pt idx="1">
                  <c:v>0.82352941176470584</c:v>
                </c:pt>
                <c:pt idx="2">
                  <c:v>0.7647058823529419</c:v>
                </c:pt>
                <c:pt idx="3">
                  <c:v>0.47058823529411814</c:v>
                </c:pt>
                <c:pt idx="4">
                  <c:v>0.64705882352941324</c:v>
                </c:pt>
                <c:pt idx="5">
                  <c:v>0.52941176470588236</c:v>
                </c:pt>
                <c:pt idx="6">
                  <c:v>0.41176470588235342</c:v>
                </c:pt>
                <c:pt idx="7">
                  <c:v>0.88235294117647067</c:v>
                </c:pt>
                <c:pt idx="8">
                  <c:v>0.58823529411764652</c:v>
                </c:pt>
              </c:numCache>
            </c:numRef>
          </c:val>
        </c:ser>
        <c:ser>
          <c:idx val="1"/>
          <c:order val="1"/>
          <c:tx>
            <c:strRef>
              <c:f>'Before-5th Reg WS'!$I$2</c:f>
              <c:strCache>
                <c:ptCount val="1"/>
                <c:pt idx="0">
                  <c:v>Medium</c:v>
                </c:pt>
              </c:strCache>
            </c:strRef>
          </c:tx>
          <c:cat>
            <c:strRef>
              <c:f>'Before-5th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'Before-5th Reg WS'!$I$3:$I$11</c:f>
              <c:numCache>
                <c:formatCode>0.00</c:formatCode>
                <c:ptCount val="9"/>
                <c:pt idx="0">
                  <c:v>5.8823529411764712E-2</c:v>
                </c:pt>
                <c:pt idx="1">
                  <c:v>0.11764705882352947</c:v>
                </c:pt>
                <c:pt idx="2">
                  <c:v>0.2352941176470589</c:v>
                </c:pt>
                <c:pt idx="3">
                  <c:v>0.41176470588235342</c:v>
                </c:pt>
                <c:pt idx="4">
                  <c:v>0.35294117647058826</c:v>
                </c:pt>
                <c:pt idx="5">
                  <c:v>0.41176470588235342</c:v>
                </c:pt>
                <c:pt idx="6">
                  <c:v>0.52941176470588236</c:v>
                </c:pt>
                <c:pt idx="7">
                  <c:v>5.8823529411764712E-2</c:v>
                </c:pt>
                <c:pt idx="8">
                  <c:v>0.35294117647058826</c:v>
                </c:pt>
              </c:numCache>
            </c:numRef>
          </c:val>
        </c:ser>
        <c:ser>
          <c:idx val="2"/>
          <c:order val="2"/>
          <c:tx>
            <c:strRef>
              <c:f>'Before-5th Reg WS'!$J$2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'Before-5th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'Before-5th Reg WS'!$J$3:$J$11</c:f>
              <c:numCache>
                <c:formatCode>0.00</c:formatCode>
                <c:ptCount val="9"/>
                <c:pt idx="0">
                  <c:v>5.8823529411764712E-2</c:v>
                </c:pt>
                <c:pt idx="1">
                  <c:v>5.8823529411764712E-2</c:v>
                </c:pt>
                <c:pt idx="2">
                  <c:v>0</c:v>
                </c:pt>
                <c:pt idx="3">
                  <c:v>0.11764705882352947</c:v>
                </c:pt>
                <c:pt idx="4">
                  <c:v>0</c:v>
                </c:pt>
                <c:pt idx="5">
                  <c:v>5.8823529411764712E-2</c:v>
                </c:pt>
                <c:pt idx="6">
                  <c:v>5.8823529411764712E-2</c:v>
                </c:pt>
                <c:pt idx="7">
                  <c:v>5.8823529411764712E-2</c:v>
                </c:pt>
                <c:pt idx="8">
                  <c:v>5.8823529411764712E-2</c:v>
                </c:pt>
              </c:numCache>
            </c:numRef>
          </c:val>
        </c:ser>
        <c:ser>
          <c:idx val="3"/>
          <c:order val="3"/>
          <c:tx>
            <c:strRef>
              <c:f>'Before-5th Reg WS'!$K$2</c:f>
              <c:strCache>
                <c:ptCount val="1"/>
                <c:pt idx="0">
                  <c:v>None</c:v>
                </c:pt>
              </c:strCache>
            </c:strRef>
          </c:tx>
          <c:cat>
            <c:strRef>
              <c:f>'Before-5th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'Before-5th Reg WS'!$K$3:$K$11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gapWidth val="75"/>
        <c:overlap val="100"/>
        <c:axId val="82016896"/>
        <c:axId val="84525056"/>
      </c:barChart>
      <c:catAx>
        <c:axId val="820168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84525056"/>
        <c:crosses val="autoZero"/>
        <c:auto val="1"/>
        <c:lblAlgn val="ctr"/>
        <c:lblOffset val="100"/>
      </c:catAx>
      <c:valAx>
        <c:axId val="84525056"/>
        <c:scaling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Participants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8516255253369428E-2"/>
              <c:y val="0.19864883753436186"/>
            </c:manualLayout>
          </c:layout>
        </c:title>
        <c:numFmt formatCode="0%" sourceLinked="0"/>
        <c:tickLblPos val="nextTo"/>
        <c:crossAx val="82016896"/>
        <c:crosses val="autoZero"/>
        <c:crossBetween val="between"/>
        <c:majorUnit val="0.2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7883049128061463"/>
          <c:y val="0.46907216294708776"/>
          <c:w val="0.12116950871938553"/>
          <c:h val="0.17526790290266989"/>
        </c:manualLayout>
      </c:layout>
      <c:txPr>
        <a:bodyPr/>
        <a:lstStyle/>
        <a:p>
          <a:pPr>
            <a:defRPr sz="1600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0"/>
  <c:chart>
    <c:plotArea>
      <c:layout/>
      <c:barChart>
        <c:barDir val="col"/>
        <c:grouping val="stacked"/>
        <c:ser>
          <c:idx val="2"/>
          <c:order val="0"/>
          <c:tx>
            <c:strRef>
              <c:f>'Before-5th Reg WS'!$K$17</c:f>
              <c:strCache>
                <c:ptCount val="1"/>
                <c:pt idx="0">
                  <c:v>Strongly Agree</c:v>
                </c:pt>
              </c:strCache>
            </c:strRef>
          </c:tx>
          <c:cat>
            <c:strRef>
              <c:f>'Before-5th Reg WS'!$A$18:$A$22</c:f>
              <c:strCache>
                <c:ptCount val="5"/>
                <c:pt idx="0">
                  <c:v>We have great challanges</c:v>
                </c:pt>
                <c:pt idx="1">
                  <c:v>We have knowledge about approaches and strategies</c:v>
                </c:pt>
                <c:pt idx="2">
                  <c:v>We are very committed to address our challanges</c:v>
                </c:pt>
                <c:pt idx="3">
                  <c:v>We take steps to promote safe use of waste water in agriculture</c:v>
                </c:pt>
                <c:pt idx="4">
                  <c:v>We inproved our intervation based on previous results</c:v>
                </c:pt>
              </c:strCache>
            </c:strRef>
          </c:cat>
          <c:val>
            <c:numRef>
              <c:f>'Before-5th Reg WS'!$K$18:$K$22</c:f>
              <c:numCache>
                <c:formatCode>0.00</c:formatCode>
                <c:ptCount val="5"/>
                <c:pt idx="0">
                  <c:v>0.58823529411764641</c:v>
                </c:pt>
                <c:pt idx="1">
                  <c:v>5.8823529411764705E-2</c:v>
                </c:pt>
                <c:pt idx="2">
                  <c:v>0.17647058823529421</c:v>
                </c:pt>
                <c:pt idx="3">
                  <c:v>0.17647058823529421</c:v>
                </c:pt>
                <c:pt idx="4">
                  <c:v>0.17647058823529421</c:v>
                </c:pt>
              </c:numCache>
            </c:numRef>
          </c:val>
        </c:ser>
        <c:ser>
          <c:idx val="3"/>
          <c:order val="1"/>
          <c:tx>
            <c:strRef>
              <c:f>'Before-5th Reg WS'!$J$17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'Before-5th Reg WS'!$A$18:$A$22</c:f>
              <c:strCache>
                <c:ptCount val="5"/>
                <c:pt idx="0">
                  <c:v>We have great challanges</c:v>
                </c:pt>
                <c:pt idx="1">
                  <c:v>We have knowledge about approaches and strategies</c:v>
                </c:pt>
                <c:pt idx="2">
                  <c:v>We are very committed to address our challanges</c:v>
                </c:pt>
                <c:pt idx="3">
                  <c:v>We take steps to promote safe use of waste water in agriculture</c:v>
                </c:pt>
                <c:pt idx="4">
                  <c:v>We inproved our intervation based on previous results</c:v>
                </c:pt>
              </c:strCache>
            </c:strRef>
          </c:cat>
          <c:val>
            <c:numRef>
              <c:f>'Before-5th Reg WS'!$J$18:$J$22</c:f>
              <c:numCache>
                <c:formatCode>0.00</c:formatCode>
                <c:ptCount val="5"/>
                <c:pt idx="0">
                  <c:v>0.2352941176470589</c:v>
                </c:pt>
                <c:pt idx="1">
                  <c:v>0.35294117647058826</c:v>
                </c:pt>
                <c:pt idx="2">
                  <c:v>0.41176470588235337</c:v>
                </c:pt>
                <c:pt idx="3">
                  <c:v>0.29411764705882382</c:v>
                </c:pt>
                <c:pt idx="4">
                  <c:v>0.29411764705882382</c:v>
                </c:pt>
              </c:numCache>
            </c:numRef>
          </c:val>
        </c:ser>
        <c:ser>
          <c:idx val="0"/>
          <c:order val="2"/>
          <c:tx>
            <c:strRef>
              <c:f>'Before-5th Reg WS'!$I$17</c:f>
              <c:strCache>
                <c:ptCount val="1"/>
                <c:pt idx="0">
                  <c:v>Somewhat Disagree</c:v>
                </c:pt>
              </c:strCache>
            </c:strRef>
          </c:tx>
          <c:cat>
            <c:strRef>
              <c:f>'Before-5th Reg WS'!$A$18:$A$22</c:f>
              <c:strCache>
                <c:ptCount val="5"/>
                <c:pt idx="0">
                  <c:v>We have great challanges</c:v>
                </c:pt>
                <c:pt idx="1">
                  <c:v>We have knowledge about approaches and strategies</c:v>
                </c:pt>
                <c:pt idx="2">
                  <c:v>We are very committed to address our challanges</c:v>
                </c:pt>
                <c:pt idx="3">
                  <c:v>We take steps to promote safe use of waste water in agriculture</c:v>
                </c:pt>
                <c:pt idx="4">
                  <c:v>We inproved our intervation based on previous results</c:v>
                </c:pt>
              </c:strCache>
            </c:strRef>
          </c:cat>
          <c:val>
            <c:numRef>
              <c:f>'Before-5th Reg WS'!$I$18:$I$22</c:f>
              <c:numCache>
                <c:formatCode>0.00</c:formatCode>
                <c:ptCount val="5"/>
                <c:pt idx="0">
                  <c:v>0.17647058823529421</c:v>
                </c:pt>
                <c:pt idx="1">
                  <c:v>0.58823529411764641</c:v>
                </c:pt>
                <c:pt idx="2">
                  <c:v>0.41176470588235337</c:v>
                </c:pt>
                <c:pt idx="3">
                  <c:v>0.41176470588235337</c:v>
                </c:pt>
                <c:pt idx="4">
                  <c:v>0.35294117647058826</c:v>
                </c:pt>
              </c:numCache>
            </c:numRef>
          </c:val>
        </c:ser>
        <c:ser>
          <c:idx val="1"/>
          <c:order val="3"/>
          <c:tx>
            <c:strRef>
              <c:f>'Before-5th Reg WS'!$H$17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4"/>
            </a:solidFill>
          </c:spPr>
          <c:cat>
            <c:strRef>
              <c:f>'Before-5th Reg WS'!$A$18:$A$22</c:f>
              <c:strCache>
                <c:ptCount val="5"/>
                <c:pt idx="0">
                  <c:v>We have great challanges</c:v>
                </c:pt>
                <c:pt idx="1">
                  <c:v>We have knowledge about approaches and strategies</c:v>
                </c:pt>
                <c:pt idx="2">
                  <c:v>We are very committed to address our challanges</c:v>
                </c:pt>
                <c:pt idx="3">
                  <c:v>We take steps to promote safe use of waste water in agriculture</c:v>
                </c:pt>
                <c:pt idx="4">
                  <c:v>We inproved our intervation based on previous results</c:v>
                </c:pt>
              </c:strCache>
            </c:strRef>
          </c:cat>
          <c:val>
            <c:numRef>
              <c:f>'Before-5th Reg WS'!$H$18:$H$22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0.11764705882352942</c:v>
                </c:pt>
                <c:pt idx="4">
                  <c:v>0.17647058823529421</c:v>
                </c:pt>
              </c:numCache>
            </c:numRef>
          </c:val>
        </c:ser>
        <c:overlap val="100"/>
        <c:axId val="87385216"/>
        <c:axId val="87386752"/>
      </c:barChart>
      <c:catAx>
        <c:axId val="87385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300"/>
            </a:pPr>
            <a:endParaRPr lang="de-DE"/>
          </a:p>
        </c:txPr>
        <c:crossAx val="87386752"/>
        <c:crosses val="autoZero"/>
        <c:auto val="1"/>
        <c:lblAlgn val="ctr"/>
        <c:lblOffset val="100"/>
      </c:catAx>
      <c:valAx>
        <c:axId val="87386752"/>
        <c:scaling>
          <c:orientation val="minMax"/>
          <c:max val="1"/>
        </c:scaling>
        <c:axPos val="l"/>
        <c:majorGridlines/>
        <c:numFmt formatCode="0%" sourceLinked="0"/>
        <c:tickLblPos val="nextTo"/>
        <c:crossAx val="8738521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7712331422425251"/>
          <c:y val="0.23382765573077366"/>
          <c:w val="0.22287668577574807"/>
          <c:h val="0.23834574380728438"/>
        </c:manualLayout>
      </c:layout>
      <c:txPr>
        <a:bodyPr/>
        <a:lstStyle/>
        <a:p>
          <a:pPr>
            <a:defRPr sz="1400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030" y="4714708"/>
            <a:ext cx="5439616" cy="44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289050" y="1836738"/>
            <a:ext cx="7372350" cy="4281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3E9B-D9A9-4ED1-A32C-9DD8D529CF1F}" type="datetime1">
              <a:rPr lang="de-DE" smtClean="0"/>
              <a:pPr>
                <a:defRPr/>
              </a:pPr>
              <a:t>05.03.2013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045D-9C99-4E5A-A4B8-BA78BE31E5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40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8697C-0D43-4CE7-8831-43788174AD45}" type="datetime1">
              <a:rPr lang="de-DE"/>
              <a:pPr>
                <a:defRPr/>
              </a:pPr>
              <a:t>05.03.2013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F8928-22E8-4C9E-8C13-0AB183F667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67" r:id="rId4"/>
    <p:sldLayoutId id="2147483971" r:id="rId5"/>
    <p:sldLayoutId id="2147483972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4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26051"/>
            <a:ext cx="554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UN-Water Project on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 in Agriculture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29093" y="3907507"/>
            <a:ext cx="351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Africa ∙ Asia ∙ Latin America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1424" y="6169123"/>
            <a:ext cx="240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Dr. Jens Liebe, UNW-DPC</a:t>
            </a:r>
            <a:endParaRPr lang="en-US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2112" y="4468339"/>
            <a:ext cx="5547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Recap of the International Kick-off, previous Regional Workshops; </a:t>
            </a:r>
            <a:b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Scope of </a:t>
            </a:r>
            <a:r>
              <a:rPr lang="en-US" sz="2800" b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the 5</a:t>
            </a:r>
            <a:r>
              <a:rPr lang="en-US" sz="2800" b="1" baseline="3000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</a:t>
            </a:r>
            <a:r>
              <a:rPr lang="en-US" sz="2800" b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Regional Workshop</a:t>
            </a:r>
          </a:p>
        </p:txBody>
      </p:sp>
      <p:pic>
        <p:nvPicPr>
          <p:cNvPr id="27" name="Picture 26" descr="ici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5019" y="1143301"/>
            <a:ext cx="661207" cy="763200"/>
          </a:xfrm>
          <a:prstGeom prst="rect">
            <a:avLst/>
          </a:prstGeom>
        </p:spPr>
      </p:pic>
      <p:pic>
        <p:nvPicPr>
          <p:cNvPr id="28" name="Picture 27" descr="fao_logo_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8393" y="134048"/>
            <a:ext cx="765159" cy="765159"/>
          </a:xfrm>
          <a:prstGeom prst="rect">
            <a:avLst/>
          </a:prstGeom>
        </p:spPr>
      </p:pic>
      <p:pic>
        <p:nvPicPr>
          <p:cNvPr id="30" name="Picture 29" descr="UNEP logo (Cyan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1920" y="134048"/>
            <a:ext cx="647388" cy="765159"/>
          </a:xfrm>
          <a:prstGeom prst="rect">
            <a:avLst/>
          </a:prstGeom>
        </p:spPr>
      </p:pic>
      <p:pic>
        <p:nvPicPr>
          <p:cNvPr id="31" name="Picture 30" descr="UNU-INWEH Transpar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73674" y="134048"/>
            <a:ext cx="1495545" cy="765159"/>
          </a:xfrm>
          <a:prstGeom prst="rect">
            <a:avLst/>
          </a:prstGeom>
        </p:spPr>
      </p:pic>
      <p:pic>
        <p:nvPicPr>
          <p:cNvPr id="32" name="Picture 31" descr="unw-dpc-logo-4c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3586" y="134049"/>
            <a:ext cx="1297724" cy="1840525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19165" y="1143301"/>
            <a:ext cx="1087171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7918" y="134048"/>
            <a:ext cx="2489636" cy="762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2313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834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3701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26051"/>
            <a:ext cx="554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UN-Water Project on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 in Agriculture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79023" y="4695783"/>
            <a:ext cx="4813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Francophone &amp; Northern Africa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South, West &amp; Central Asia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Anglophone Africa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Latin America &amp; the Caribbean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Southeast and Eastern Asia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12112" y="3995389"/>
            <a:ext cx="554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Regional Workshops</a:t>
            </a:r>
          </a:p>
        </p:txBody>
      </p:sp>
      <p:pic>
        <p:nvPicPr>
          <p:cNvPr id="27" name="Picture 26" descr="ici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5019" y="1143301"/>
            <a:ext cx="661207" cy="763200"/>
          </a:xfrm>
          <a:prstGeom prst="rect">
            <a:avLst/>
          </a:prstGeom>
        </p:spPr>
      </p:pic>
      <p:pic>
        <p:nvPicPr>
          <p:cNvPr id="28" name="Picture 27" descr="fao_logo_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8393" y="134048"/>
            <a:ext cx="765159" cy="765159"/>
          </a:xfrm>
          <a:prstGeom prst="rect">
            <a:avLst/>
          </a:prstGeom>
        </p:spPr>
      </p:pic>
      <p:pic>
        <p:nvPicPr>
          <p:cNvPr id="30" name="Picture 29" descr="UNEP logo (Cyan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1920" y="134048"/>
            <a:ext cx="647388" cy="765159"/>
          </a:xfrm>
          <a:prstGeom prst="rect">
            <a:avLst/>
          </a:prstGeom>
        </p:spPr>
      </p:pic>
      <p:pic>
        <p:nvPicPr>
          <p:cNvPr id="31" name="Picture 30" descr="UNU-INWEH Transpar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73674" y="134048"/>
            <a:ext cx="1495545" cy="765159"/>
          </a:xfrm>
          <a:prstGeom prst="rect">
            <a:avLst/>
          </a:prstGeom>
        </p:spPr>
      </p:pic>
      <p:pic>
        <p:nvPicPr>
          <p:cNvPr id="32" name="Picture 31" descr="unw-dpc-logo-4c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3586" y="134049"/>
            <a:ext cx="1297724" cy="1840525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19165" y="1143301"/>
            <a:ext cx="1087171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7918" y="134048"/>
            <a:ext cx="2489636" cy="762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Needs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91984" y="2020663"/>
            <a:ext cx="6846176" cy="42127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 descr="Sri Lanka_Annex II - Questionnaire (2)_Page_01.jpg"/>
          <p:cNvPicPr>
            <a:picLocks noChangeAspect="1"/>
          </p:cNvPicPr>
          <p:nvPr/>
        </p:nvPicPr>
        <p:blipFill>
          <a:blip r:embed="rId2" cstate="print"/>
          <a:srcRect b="10012"/>
          <a:stretch>
            <a:fillRect/>
          </a:stretch>
        </p:blipFill>
        <p:spPr>
          <a:xfrm rot="180000">
            <a:off x="1010538" y="1293266"/>
            <a:ext cx="5299364" cy="617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ri Lanka_Annex II - Questionnaire (2)_Page_02.jpg"/>
          <p:cNvPicPr>
            <a:picLocks noChangeAspect="1"/>
          </p:cNvPicPr>
          <p:nvPr/>
        </p:nvPicPr>
        <p:blipFill>
          <a:blip r:embed="rId3" cstate="print"/>
          <a:srcRect b="46768"/>
          <a:stretch>
            <a:fillRect/>
          </a:stretch>
        </p:blipFill>
        <p:spPr>
          <a:xfrm rot="180000">
            <a:off x="2981928" y="3490821"/>
            <a:ext cx="6028463" cy="4152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66190" y="2346939"/>
            <a:ext cx="7368804" cy="422885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2800" b="1" dirty="0" smtClean="0">
                <a:latin typeface="+mn-lt"/>
                <a:cs typeface="+mn-cs"/>
              </a:rPr>
              <a:t>Assessment of health risk</a:t>
            </a:r>
            <a:endParaRPr lang="de-DE" sz="2800" b="1" dirty="0" smtClean="0">
              <a:latin typeface="+mn-lt"/>
              <a:cs typeface="+mn-cs"/>
            </a:endParaRP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2800" b="1" dirty="0" smtClean="0">
                <a:latin typeface="+mn-lt"/>
                <a:cs typeface="+mn-cs"/>
              </a:rPr>
              <a:t>Health protection measures </a:t>
            </a:r>
            <a:endParaRPr lang="de-DE" sz="2800" b="1" dirty="0" smtClean="0">
              <a:latin typeface="+mn-lt"/>
              <a:cs typeface="+mn-cs"/>
            </a:endParaRP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2800" b="1" dirty="0" smtClean="0">
                <a:latin typeface="+mn-lt"/>
                <a:cs typeface="+mn-cs"/>
              </a:rPr>
              <a:t>Monitoring and system assessment </a:t>
            </a:r>
            <a:endParaRPr lang="de-DE" sz="2800" b="1" dirty="0" smtClean="0">
              <a:latin typeface="+mn-lt"/>
              <a:cs typeface="+mn-cs"/>
            </a:endParaRP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2800" b="1" dirty="0" smtClean="0">
                <a:latin typeface="+mn-lt"/>
                <a:cs typeface="+mn-cs"/>
              </a:rPr>
              <a:t>Crop production aspects</a:t>
            </a:r>
            <a:endParaRPr lang="de-DE" sz="2800" b="1" dirty="0" smtClean="0">
              <a:latin typeface="+mn-lt"/>
              <a:cs typeface="+mn-cs"/>
            </a:endParaRP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2800" b="1" dirty="0" smtClean="0">
                <a:latin typeface="+mn-lt"/>
                <a:cs typeface="+mn-cs"/>
              </a:rPr>
              <a:t>Environmental aspects</a:t>
            </a:r>
            <a:endParaRPr lang="de-DE" sz="2800" b="1" dirty="0" smtClean="0">
              <a:latin typeface="+mn-lt"/>
              <a:cs typeface="+mn-cs"/>
            </a:endParaRP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2800" b="1" dirty="0" smtClean="0">
                <a:latin typeface="+mn-lt"/>
                <a:cs typeface="+mn-cs"/>
              </a:rPr>
              <a:t>Socio-cultural aspects </a:t>
            </a:r>
            <a:endParaRPr lang="de-DE" sz="2800" b="1" dirty="0" smtClean="0">
              <a:latin typeface="+mn-lt"/>
              <a:cs typeface="+mn-cs"/>
            </a:endParaRP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2800" b="1" dirty="0" smtClean="0">
                <a:latin typeface="+mn-lt"/>
                <a:cs typeface="+mn-cs"/>
              </a:rPr>
              <a:t>Economic &amp; financial considerations </a:t>
            </a:r>
            <a:endParaRPr lang="de-DE" sz="2800" b="1" dirty="0" smtClean="0">
              <a:latin typeface="+mn-lt"/>
              <a:cs typeface="+mn-cs"/>
            </a:endParaRP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2800" b="1" dirty="0" smtClean="0">
                <a:latin typeface="+mn-lt"/>
                <a:cs typeface="+mn-cs"/>
              </a:rPr>
              <a:t>Policy aspects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needs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99844" y="1872734"/>
            <a:ext cx="3625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Francophone &amp; Northern Africa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087903" y="1872734"/>
            <a:ext cx="3454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South, West, and Central Asia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099844" y="3633533"/>
            <a:ext cx="2304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Anglophone Africa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087903" y="3633533"/>
            <a:ext cx="360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Latin America &amp; the Caribbean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3643" y="2277933"/>
            <a:ext cx="42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Health risk assessment</a:t>
            </a:r>
          </a:p>
          <a:p>
            <a:pPr marL="342900" indent="-342900">
              <a:buAutoNum type="arabicPeriod"/>
            </a:pPr>
            <a:r>
              <a:rPr lang="en-US" dirty="0" smtClean="0"/>
              <a:t>Health protection monitoring</a:t>
            </a:r>
          </a:p>
          <a:p>
            <a:pPr marL="342900" indent="-342900">
              <a:buAutoNum type="arabicPeriod"/>
            </a:pPr>
            <a:r>
              <a:rPr lang="en-US" dirty="0" smtClean="0"/>
              <a:t>Resource efficiency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37761" y="2277933"/>
            <a:ext cx="420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Monitoring &amp; System assessment</a:t>
            </a:r>
          </a:p>
          <a:p>
            <a:pPr marL="342900" indent="-342900">
              <a:buAutoNum type="arabicPeriod"/>
            </a:pPr>
            <a:r>
              <a:rPr lang="en-US" dirty="0" smtClean="0"/>
              <a:t>Economic &amp; financial considerations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Health risk assessment/Health protection monitoring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3643" y="4043211"/>
            <a:ext cx="4034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 smtClean="0"/>
              <a:t>Economic &amp; financial considerations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Health risk assessment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Monitoring &amp; System assessment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37761" y="4043211"/>
            <a:ext cx="4036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 smtClean="0"/>
              <a:t>Economic &amp; financial considerations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Environmental aspects</a:t>
            </a:r>
          </a:p>
          <a:p>
            <a:pPr marL="342900" indent="-342900">
              <a:buAutoNum type="arabicPeriod"/>
            </a:pPr>
            <a:r>
              <a:rPr lang="en-US" dirty="0" smtClean="0"/>
              <a:t>Health risk assessment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03643" y="5256393"/>
            <a:ext cx="40471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i="1" dirty="0" smtClean="0">
                <a:solidFill>
                  <a:srgbClr val="00B050"/>
                </a:solidFill>
              </a:rPr>
              <a:t>	</a:t>
            </a:r>
            <a:r>
              <a:rPr lang="en-US" sz="1600" b="1" i="1" dirty="0" smtClean="0">
                <a:solidFill>
                  <a:srgbClr val="00B050"/>
                </a:solidFill>
              </a:rPr>
              <a:t>After workshop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Economic &amp; financial considerations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Policy Aspects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Monitoring &amp; System assessment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2" y="5256393"/>
            <a:ext cx="339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i="1" dirty="0" smtClean="0">
                <a:solidFill>
                  <a:srgbClr val="00B050"/>
                </a:solidFill>
              </a:rPr>
              <a:t>	</a:t>
            </a:r>
            <a:r>
              <a:rPr lang="en-US" sz="1600" b="1" i="1" dirty="0" smtClean="0">
                <a:solidFill>
                  <a:srgbClr val="00B050"/>
                </a:solidFill>
              </a:rPr>
              <a:t>After workshop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Health risk assessment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Policy Aspects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Socio-cultural aspects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83646"/>
            <a:ext cx="2133600" cy="365125"/>
          </a:xfrm>
        </p:spPr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84488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105747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73202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221274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124930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53347"/>
            <a:ext cx="554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UN-Water Project on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 in Agriculture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59421" y="4707313"/>
            <a:ext cx="507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Cambodia ∙ China ∙ Indonesia ∙ Lao PDR ∙ Malaysia ∙ Mongolia ∙ Philippines ∙ Thailand ∙ Timor-Leste ∙ Vietnam</a:t>
            </a:r>
            <a:endParaRPr lang="es-ES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2112" y="4022685"/>
            <a:ext cx="554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Regional Workshop</a:t>
            </a:r>
          </a:p>
        </p:txBody>
      </p:sp>
      <p:pic>
        <p:nvPicPr>
          <p:cNvPr id="27" name="Picture 26" descr="ici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6034" y="1482541"/>
            <a:ext cx="661207" cy="763200"/>
          </a:xfrm>
          <a:prstGeom prst="rect">
            <a:avLst/>
          </a:prstGeom>
        </p:spPr>
      </p:pic>
      <p:pic>
        <p:nvPicPr>
          <p:cNvPr id="28" name="Picture 27" descr="fao_logo_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7223" y="1482541"/>
            <a:ext cx="831600" cy="831600"/>
          </a:xfrm>
          <a:prstGeom prst="rect">
            <a:avLst/>
          </a:prstGeom>
        </p:spPr>
      </p:pic>
      <p:pic>
        <p:nvPicPr>
          <p:cNvPr id="30" name="Picture 29" descr="UNEP logo (Cyan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20249" y="1482541"/>
            <a:ext cx="647388" cy="765159"/>
          </a:xfrm>
          <a:prstGeom prst="rect">
            <a:avLst/>
          </a:prstGeom>
        </p:spPr>
      </p:pic>
      <p:pic>
        <p:nvPicPr>
          <p:cNvPr id="31" name="Picture 30" descr="UNU-INWEH Transpar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59063" y="1482541"/>
            <a:ext cx="1495545" cy="765159"/>
          </a:xfrm>
          <a:prstGeom prst="rect">
            <a:avLst/>
          </a:prstGeom>
        </p:spPr>
      </p:pic>
      <p:pic>
        <p:nvPicPr>
          <p:cNvPr id="32" name="Picture 31" descr="unw-dpc-logo-4c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84040" y="26711"/>
            <a:ext cx="954371" cy="1353557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8668" y="1482541"/>
            <a:ext cx="1087171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859809" y="0"/>
            <a:ext cx="2306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336699"/>
                </a:solidFill>
              </a:rPr>
              <a:t>Organized by:</a:t>
            </a:r>
            <a:endParaRPr lang="en-US" sz="1200" b="1" dirty="0">
              <a:solidFill>
                <a:srgbClr val="336699"/>
              </a:solidFill>
            </a:endParaRPr>
          </a:p>
        </p:txBody>
      </p:sp>
      <p:pic>
        <p:nvPicPr>
          <p:cNvPr id="21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99545" y="344621"/>
            <a:ext cx="2489636" cy="762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the participants of this workshop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138140" y="1433484"/>
          <a:ext cx="6998252" cy="304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97212" y="1907632"/>
            <a:ext cx="378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</a:rPr>
              <a:t>Organizational background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2978" y="4314501"/>
            <a:ext cx="378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</a:rPr>
              <a:t>Your daily activities</a:t>
            </a:r>
            <a:endParaRPr lang="en-US" b="1" dirty="0">
              <a:solidFill>
                <a:srgbClr val="336699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995680" y="1442720"/>
          <a:ext cx="7548880" cy="26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640080" y="3830320"/>
          <a:ext cx="8300720" cy="302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the participants of this workshop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89692" y="2291960"/>
            <a:ext cx="217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</a:rPr>
              <a:t>Your disciplines</a:t>
            </a:r>
            <a:endParaRPr lang="en-US" b="1" dirty="0">
              <a:solidFill>
                <a:srgbClr val="336699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650240" y="1712595"/>
          <a:ext cx="8493760" cy="514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Capacity needs</a:t>
            </a:r>
            <a:br>
              <a:rPr lang="en-US" sz="3600" dirty="0" smtClean="0"/>
            </a:br>
            <a:r>
              <a:rPr lang="en-US" sz="3600" dirty="0" smtClean="0"/>
              <a:t> Southeast and Eastern Asia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7461" y="6427304"/>
            <a:ext cx="3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Based on 10 countries, 17 participants</a:t>
            </a:r>
            <a:endParaRPr lang="en-US" sz="1400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863600" y="1493520"/>
          <a:ext cx="8280400" cy="515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val 13"/>
          <p:cNvSpPr/>
          <p:nvPr/>
        </p:nvSpPr>
        <p:spPr>
          <a:xfrm rot="2652988">
            <a:off x="1766319" y="4270707"/>
            <a:ext cx="446923" cy="212789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652988">
            <a:off x="2277673" y="4249197"/>
            <a:ext cx="454409" cy="25288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652988">
            <a:off x="6496458" y="4262950"/>
            <a:ext cx="364259" cy="1620531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35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817418" y="1530927"/>
          <a:ext cx="8326582" cy="4578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situation in your countries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7574" y="3928422"/>
            <a:ext cx="1756426" cy="16004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“LEARNING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CURVE”: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 Awareness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  <a:cs typeface="+mn-cs"/>
              </a:rPr>
              <a:t>2. Understanding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3. Commitment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  <a:cs typeface="+mn-cs"/>
              </a:rPr>
              <a:t>4. Action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5. Reflection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9088" y="6104281"/>
            <a:ext cx="503987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	       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2.	             3.	               4. 	                     5.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07623" y="2286000"/>
            <a:ext cx="4376057" cy="1219200"/>
          </a:xfrm>
          <a:custGeom>
            <a:avLst/>
            <a:gdLst>
              <a:gd name="connsiteX0" fmla="*/ 0 w 5355771"/>
              <a:gd name="connsiteY0" fmla="*/ 0 h 1349828"/>
              <a:gd name="connsiteX1" fmla="*/ 2155371 w 5355771"/>
              <a:gd name="connsiteY1" fmla="*/ 822960 h 1349828"/>
              <a:gd name="connsiteX2" fmla="*/ 3252651 w 5355771"/>
              <a:gd name="connsiteY2" fmla="*/ 1175657 h 1349828"/>
              <a:gd name="connsiteX3" fmla="*/ 4376057 w 5355771"/>
              <a:gd name="connsiteY3" fmla="*/ 1188720 h 1349828"/>
              <a:gd name="connsiteX4" fmla="*/ 4336868 w 5355771"/>
              <a:gd name="connsiteY4" fmla="*/ 1188720 h 1349828"/>
              <a:gd name="connsiteX5" fmla="*/ 5355771 w 5355771"/>
              <a:gd name="connsiteY5" fmla="*/ 222069 h 1349828"/>
              <a:gd name="connsiteX0" fmla="*/ 0 w 4556760"/>
              <a:gd name="connsiteY0" fmla="*/ 0 h 1349828"/>
              <a:gd name="connsiteX1" fmla="*/ 2155371 w 4556760"/>
              <a:gd name="connsiteY1" fmla="*/ 822960 h 1349828"/>
              <a:gd name="connsiteX2" fmla="*/ 3252651 w 4556760"/>
              <a:gd name="connsiteY2" fmla="*/ 1175657 h 1349828"/>
              <a:gd name="connsiteX3" fmla="*/ 4376057 w 4556760"/>
              <a:gd name="connsiteY3" fmla="*/ 1188720 h 1349828"/>
              <a:gd name="connsiteX4" fmla="*/ 4336868 w 4556760"/>
              <a:gd name="connsiteY4" fmla="*/ 1188720 h 1349828"/>
              <a:gd name="connsiteX0" fmla="*/ 0 w 4556760"/>
              <a:gd name="connsiteY0" fmla="*/ 0 h 1349828"/>
              <a:gd name="connsiteX1" fmla="*/ 1254034 w 4556760"/>
              <a:gd name="connsiteY1" fmla="*/ 613954 h 1349828"/>
              <a:gd name="connsiteX2" fmla="*/ 3252651 w 4556760"/>
              <a:gd name="connsiteY2" fmla="*/ 1175657 h 1349828"/>
              <a:gd name="connsiteX3" fmla="*/ 4376057 w 4556760"/>
              <a:gd name="connsiteY3" fmla="*/ 1188720 h 1349828"/>
              <a:gd name="connsiteX4" fmla="*/ 4336868 w 4556760"/>
              <a:gd name="connsiteY4" fmla="*/ 1188720 h 1349828"/>
              <a:gd name="connsiteX0" fmla="*/ 0 w 4574177"/>
              <a:gd name="connsiteY0" fmla="*/ 0 h 1349828"/>
              <a:gd name="connsiteX1" fmla="*/ 1254034 w 4574177"/>
              <a:gd name="connsiteY1" fmla="*/ 613954 h 1349828"/>
              <a:gd name="connsiteX2" fmla="*/ 3148148 w 4574177"/>
              <a:gd name="connsiteY2" fmla="*/ 1123406 h 1349828"/>
              <a:gd name="connsiteX3" fmla="*/ 4376057 w 4574177"/>
              <a:gd name="connsiteY3" fmla="*/ 1188720 h 1349828"/>
              <a:gd name="connsiteX4" fmla="*/ 4336868 w 4574177"/>
              <a:gd name="connsiteY4" fmla="*/ 1188720 h 1349828"/>
              <a:gd name="connsiteX0" fmla="*/ 0 w 4376057"/>
              <a:gd name="connsiteY0" fmla="*/ 0 h 1219200"/>
              <a:gd name="connsiteX1" fmla="*/ 1254034 w 4376057"/>
              <a:gd name="connsiteY1" fmla="*/ 613954 h 1219200"/>
              <a:gd name="connsiteX2" fmla="*/ 3148148 w 4376057"/>
              <a:gd name="connsiteY2" fmla="*/ 1123406 h 1219200"/>
              <a:gd name="connsiteX3" fmla="*/ 4376057 w 4376057"/>
              <a:gd name="connsiteY3" fmla="*/ 11887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057" h="1219200">
                <a:moveTo>
                  <a:pt x="0" y="0"/>
                </a:moveTo>
                <a:lnTo>
                  <a:pt x="1254034" y="613954"/>
                </a:lnTo>
                <a:cubicBezTo>
                  <a:pt x="1796143" y="809897"/>
                  <a:pt x="2627811" y="1027612"/>
                  <a:pt x="3148148" y="1123406"/>
                </a:cubicBezTo>
                <a:cubicBezTo>
                  <a:pt x="3668485" y="1219200"/>
                  <a:pt x="4177937" y="1177834"/>
                  <a:pt x="4376057" y="1188720"/>
                </a:cubicBez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want to learn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9742" y="1829710"/>
            <a:ext cx="7235981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E36C09"/>
                </a:solidFill>
                <a:latin typeface="+mn-lt"/>
              </a:rPr>
              <a:t>“Experiences shared by participants and related policies on use of wastewater in agriculture”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342" y="2869308"/>
            <a:ext cx="736879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E36C09"/>
                </a:solidFill>
              </a:rPr>
              <a:t>“The best practices and strategies in making safe use of wastewater in agriculture a priority in my country”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972" y="3847351"/>
            <a:ext cx="736879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en-US" b="1" dirty="0" smtClean="0">
                <a:solidFill>
                  <a:schemeClr val="tx2"/>
                </a:solidFill>
              </a:rPr>
              <a:t>Knowledge and experiences from the experts and other countries </a:t>
            </a:r>
            <a:r>
              <a:rPr lang="en-US" dirty="0" smtClean="0">
                <a:solidFill>
                  <a:schemeClr val="tx2"/>
                </a:solidFill>
              </a:rPr>
              <a:t>about the wastewater use in agriculture”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3091" y="4763838"/>
            <a:ext cx="715677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dirty="0" smtClean="0">
                <a:solidFill>
                  <a:schemeClr val="tx2"/>
                </a:solidFill>
              </a:rPr>
              <a:t>„The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approaches</a:t>
            </a:r>
            <a:r>
              <a:rPr lang="en-US" dirty="0" smtClean="0">
                <a:solidFill>
                  <a:schemeClr val="tx2"/>
                </a:solidFill>
              </a:rPr>
              <a:t> to manage safe sanitation and wastewater use </a:t>
            </a:r>
            <a:r>
              <a:rPr lang="de-DE" dirty="0" smtClean="0">
                <a:solidFill>
                  <a:schemeClr val="tx2"/>
                </a:solidFill>
              </a:rPr>
              <a:t>"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6284" y="5434105"/>
            <a:ext cx="7411788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tx2"/>
                </a:solidFill>
              </a:rPr>
              <a:t>“The </a:t>
            </a:r>
            <a:r>
              <a:rPr lang="en-US" b="1" dirty="0" smtClean="0">
                <a:solidFill>
                  <a:schemeClr val="tx2"/>
                </a:solidFill>
              </a:rPr>
              <a:t>good and bad experiences from other countries </a:t>
            </a:r>
            <a:r>
              <a:rPr lang="en-US" dirty="0" smtClean="0">
                <a:solidFill>
                  <a:schemeClr val="tx2"/>
                </a:solidFill>
              </a:rPr>
              <a:t>about safe use of wastewater in agriculture and how they deal with those challenges”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want to share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9742" y="1829710"/>
            <a:ext cx="757874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E36C09"/>
                </a:solidFill>
              </a:rPr>
              <a:t>“I want to share our initiatives and efforts, existing regulations and how we were able to implement these” </a:t>
            </a:r>
            <a:endParaRPr lang="de-DE" sz="2000" b="1" dirty="0" smtClean="0">
              <a:solidFill>
                <a:srgbClr val="E36C0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8026" y="3234263"/>
            <a:ext cx="736879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E36C09"/>
                </a:solidFill>
              </a:rPr>
              <a:t>“The research of wastewater treatment in my country.” </a:t>
            </a:r>
            <a:endParaRPr lang="de-DE" sz="2000" b="1" dirty="0" smtClean="0">
              <a:solidFill>
                <a:srgbClr val="E36C0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1843" y="5581705"/>
            <a:ext cx="764702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tx2"/>
                </a:solidFill>
              </a:rPr>
              <a:t>“Current situation of wastewater and its potential use in agriculture in my country”</a:t>
            </a:r>
            <a:endParaRPr kumimoji="0" lang="en-US" b="1" i="0" u="none" strike="noStrike" kern="1200" cap="none" spc="0" normalizeH="0" baseline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1589" y="4300262"/>
            <a:ext cx="705984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1F497D"/>
                </a:solidFill>
                <a:latin typeface="+mn-lt"/>
                <a:cs typeface="+mn-cs"/>
              </a:rPr>
              <a:t>“I would like to share my real condition in my country with other countries for safe use wastewater in agriculture.”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“Wastewater” is a resource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1145315" y="2454279"/>
            <a:ext cx="7400948" cy="219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Wastewater use can …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…reduce pressure on freshwater resources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…improve food production, nutritional status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…save fertilizers and energy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1373" y="5265686"/>
            <a:ext cx="764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How can member states be supported in promoting safe practices where wastewater is used in agriculture?</a:t>
            </a:r>
            <a:endParaRPr lang="en-US" sz="3200" i="1" dirty="0">
              <a:solidFill>
                <a:srgbClr val="045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want to take home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9742" y="1829710"/>
            <a:ext cx="736026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E36C09"/>
                </a:solidFill>
              </a:rPr>
              <a:t>“Guidance on proper use of wastewater in agriculture”</a:t>
            </a:r>
            <a:endParaRPr lang="de-DE" sz="2000" b="1" dirty="0" smtClean="0">
              <a:solidFill>
                <a:srgbClr val="E36C0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5829" y="2868961"/>
            <a:ext cx="8008172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tx2"/>
                </a:solidFill>
              </a:rPr>
              <a:t>“</a:t>
            </a:r>
            <a:r>
              <a:rPr lang="en-US" sz="2000" b="1" dirty="0" smtClean="0">
                <a:solidFill>
                  <a:schemeClr val="tx2"/>
                </a:solidFill>
              </a:rPr>
              <a:t>New contacts and possible networks for continuous exchange </a:t>
            </a:r>
            <a:r>
              <a:rPr lang="en-US" sz="2000" dirty="0" smtClean="0">
                <a:solidFill>
                  <a:schemeClr val="tx2"/>
                </a:solidFill>
              </a:rPr>
              <a:t>of information and knowledge with regard to broader and wider safe use of wastewater”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5014" y="4523765"/>
            <a:ext cx="7368798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tx2"/>
                </a:solidFill>
              </a:rPr>
              <a:t>“</a:t>
            </a:r>
            <a:r>
              <a:rPr lang="en-US" sz="2000" b="1" dirty="0" smtClean="0">
                <a:solidFill>
                  <a:schemeClr val="tx2"/>
                </a:solidFill>
              </a:rPr>
              <a:t>Technologies/experiences/skills</a:t>
            </a:r>
            <a:r>
              <a:rPr lang="en-US" sz="2000" dirty="0" smtClean="0">
                <a:solidFill>
                  <a:schemeClr val="tx2"/>
                </a:solidFill>
              </a:rPr>
              <a:t> of safe use of wastewater in agriculture”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2094" y="5870792"/>
            <a:ext cx="7368798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tx2"/>
                </a:solidFill>
              </a:rPr>
              <a:t>“</a:t>
            </a:r>
            <a:r>
              <a:rPr lang="en-US" sz="2000" b="1" dirty="0" smtClean="0">
                <a:solidFill>
                  <a:schemeClr val="tx2"/>
                </a:solidFill>
              </a:rPr>
              <a:t>Recommendations on </a:t>
            </a:r>
            <a:r>
              <a:rPr lang="en-US" sz="2000" dirty="0" smtClean="0">
                <a:solidFill>
                  <a:schemeClr val="tx2"/>
                </a:solidFill>
              </a:rPr>
              <a:t>the safe use of wastewater in terms of </a:t>
            </a:r>
            <a:r>
              <a:rPr lang="en-US" sz="2000" b="1" dirty="0" smtClean="0">
                <a:solidFill>
                  <a:schemeClr val="tx2"/>
                </a:solidFill>
              </a:rPr>
              <a:t>technical, management as well as governance</a:t>
            </a:r>
            <a:r>
              <a:rPr lang="en-US" sz="2000" dirty="0" smtClean="0">
                <a:solidFill>
                  <a:schemeClr val="tx2"/>
                </a:solidFill>
              </a:rPr>
              <a:t>.”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101725" y="223838"/>
            <a:ext cx="8042275" cy="1143000"/>
          </a:xfrm>
        </p:spPr>
        <p:txBody>
          <a:bodyPr/>
          <a:lstStyle/>
          <a:p>
            <a:r>
              <a:rPr smtClean="0">
                <a:latin typeface="Arial" charset="0"/>
                <a:cs typeface="Arial" charset="0"/>
              </a:rPr>
              <a:t>Thank you!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765800" y="3068638"/>
            <a:ext cx="319532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600" b="1" dirty="0">
                <a:solidFill>
                  <a:srgbClr val="336699"/>
                </a:solidFill>
              </a:rPr>
              <a:t>UN-Water Decade Programme on Capacity Development</a:t>
            </a:r>
            <a:br>
              <a:rPr lang="en-GB" sz="1600" b="1" dirty="0">
                <a:solidFill>
                  <a:srgbClr val="336699"/>
                </a:solidFill>
              </a:rPr>
            </a:br>
            <a:r>
              <a:rPr lang="en-GB" sz="1600" b="1" dirty="0">
                <a:solidFill>
                  <a:srgbClr val="336699"/>
                </a:solidFill>
              </a:rPr>
              <a:t>(UNW-DPC)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2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UNITED NATIONS UNIVERSITY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2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dirty="0">
                <a:solidFill>
                  <a:srgbClr val="336699"/>
                </a:solidFill>
              </a:rPr>
              <a:t>UN Campus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dirty="0">
                <a:solidFill>
                  <a:srgbClr val="336699"/>
                </a:solidFill>
              </a:rPr>
              <a:t>Hermann-Ehlers-Str. 10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dirty="0">
                <a:solidFill>
                  <a:srgbClr val="336699"/>
                </a:solidFill>
              </a:rPr>
              <a:t>D-53113 Bonn, Germany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dirty="0">
                <a:solidFill>
                  <a:srgbClr val="336699"/>
                </a:solidFill>
              </a:rPr>
              <a:t>Phone:  + 49 (0) 228 815-0652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dirty="0">
                <a:solidFill>
                  <a:srgbClr val="336699"/>
                </a:solidFill>
              </a:rPr>
              <a:t>Fax:      + 49 (0) 228 815-0655</a:t>
            </a:r>
            <a:endParaRPr lang="de-DE" sz="1400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dirty="0">
                <a:solidFill>
                  <a:srgbClr val="336699"/>
                </a:solidFill>
              </a:rPr>
              <a:t>E-Mail: info@unwater.unu.edu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dirty="0">
                <a:solidFill>
                  <a:srgbClr val="336699"/>
                </a:solidFill>
              </a:rPr>
              <a:t>www.unwater.unu.edu</a:t>
            </a:r>
            <a:endParaRPr lang="en-US" sz="1400" dirty="0">
              <a:solidFill>
                <a:srgbClr val="336699"/>
              </a:solidFill>
            </a:endParaRPr>
          </a:p>
        </p:txBody>
      </p:sp>
      <p:pic>
        <p:nvPicPr>
          <p:cNvPr id="30724" name="Picture 5" descr="unw-dpc-logo-4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0" y="250825"/>
            <a:ext cx="16192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thank yo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3" y="2052638"/>
            <a:ext cx="4413250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“Wastewater”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many countries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Wastewater use is a reality (whether there are regulations in place of not)</a:t>
            </a:r>
          </a:p>
          <a:p>
            <a:endParaRPr lang="en-US" dirty="0" smtClean="0"/>
          </a:p>
          <a:p>
            <a:r>
              <a:rPr lang="en-US" dirty="0" smtClean="0"/>
              <a:t>Wastewater use will become more important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1671" y="220717"/>
            <a:ext cx="8216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6699"/>
                </a:solidFill>
                <a:latin typeface="+mn-lt"/>
                <a:cs typeface="+mn-cs"/>
              </a:rPr>
              <a:t>Population growth and urbanization</a:t>
            </a:r>
          </a:p>
          <a:p>
            <a:pPr algn="ctr"/>
            <a:r>
              <a:rPr lang="en-US" sz="2800" b="1" dirty="0" smtClean="0">
                <a:solidFill>
                  <a:srgbClr val="336699"/>
                </a:solidFill>
                <a:latin typeface="+mn-lt"/>
                <a:cs typeface="+mn-cs"/>
              </a:rPr>
              <a:t>(1980-2011)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56905" y="1097281"/>
            <a:ext cx="8215975" cy="5760719"/>
            <a:chOff x="856905" y="1097281"/>
            <a:chExt cx="8215975" cy="576071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92036"/>
            <a:stretch>
              <a:fillRect/>
            </a:stretch>
          </p:blipFill>
          <p:spPr bwMode="auto">
            <a:xfrm>
              <a:off x="1253145" y="6369171"/>
              <a:ext cx="7819735" cy="488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13592"/>
            <a:stretch>
              <a:fillRect/>
            </a:stretch>
          </p:blipFill>
          <p:spPr bwMode="auto">
            <a:xfrm>
              <a:off x="856905" y="1097281"/>
              <a:ext cx="7819735" cy="5303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Goal</a:t>
            </a:r>
            <a:endParaRPr lang="de-DE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60260" y="1561718"/>
            <a:ext cx="7272337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45B90"/>
                </a:solidFill>
                <a:latin typeface="+mj-lt"/>
              </a:rPr>
              <a:t>Qualified people </a:t>
            </a:r>
            <a:r>
              <a:rPr lang="en-US" dirty="0">
                <a:solidFill>
                  <a:srgbClr val="045B90"/>
                </a:solidFill>
                <a:latin typeface="+mj-lt"/>
              </a:rPr>
              <a:t>in </a:t>
            </a:r>
            <a:r>
              <a:rPr lang="en-US" sz="3200" b="1" dirty="0">
                <a:solidFill>
                  <a:srgbClr val="045B90"/>
                </a:solidFill>
                <a:latin typeface="+mj-lt"/>
              </a:rPr>
              <a:t>key organizations </a:t>
            </a:r>
            <a:r>
              <a:rPr lang="en-US" sz="2000" dirty="0">
                <a:solidFill>
                  <a:srgbClr val="045B90"/>
                </a:solidFill>
                <a:latin typeface="+mj-lt"/>
              </a:rPr>
              <a:t>to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formulate the right policies 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and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put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into practice the safe use of wastewater in agriculture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Materials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and 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methods</a:t>
            </a:r>
            <a:endParaRPr lang="en-US" sz="2400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Dissemination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strategy</a:t>
            </a: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Capacity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building action plan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47391" y="3242097"/>
            <a:ext cx="1554503" cy="5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S:\Admin\Collections\Photos\2011 events\WasteWater Workshop-14-Nov-2011\low-res\IMG_9598.JPG"/>
          <p:cNvPicPr>
            <a:picLocks noChangeAspect="1" noChangeArrowheads="1"/>
          </p:cNvPicPr>
          <p:nvPr/>
        </p:nvPicPr>
        <p:blipFill>
          <a:blip r:embed="rId2" cstate="print"/>
          <a:srcRect t="31662" r="213" b="26385"/>
          <a:stretch>
            <a:fillRect/>
          </a:stretch>
        </p:blipFill>
        <p:spPr bwMode="auto">
          <a:xfrm>
            <a:off x="1598625" y="5040333"/>
            <a:ext cx="6485202" cy="1817667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6292211" y="3073846"/>
            <a:ext cx="2664862" cy="2151722"/>
            <a:chOff x="1545426" y="1454751"/>
            <a:chExt cx="6662154" cy="5379306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1545426" y="1454751"/>
              <a:ext cx="6662154" cy="5366735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285666" y="2935229"/>
              <a:ext cx="5181677" cy="388625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210966" y="4613339"/>
              <a:ext cx="3331077" cy="222071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933376" y="3583374"/>
              <a:ext cx="3886257" cy="129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Organizations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396026" y="5329169"/>
              <a:ext cx="2960957" cy="92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Individuals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Wastewater - a multidisciplinary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Bringing people together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UN-Water members and partners</a:t>
            </a:r>
          </a:p>
          <a:p>
            <a:endParaRPr lang="en-US" dirty="0" smtClean="0"/>
          </a:p>
          <a:p>
            <a:r>
              <a:rPr lang="en-US" dirty="0" smtClean="0"/>
              <a:t>Country delegates from different disciplines</a:t>
            </a:r>
          </a:p>
          <a:p>
            <a:endParaRPr lang="en-US" dirty="0" smtClean="0"/>
          </a:p>
          <a:p>
            <a:r>
              <a:rPr lang="en-US" dirty="0" smtClean="0"/>
              <a:t>Participants from different countries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/>
              <a:t>→  step towards safer practices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powerpointmaster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566863" y="6002338"/>
            <a:ext cx="7178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chemeClr val="bg2"/>
                </a:solidFill>
              </a:rPr>
              <a:t>International Kickoff, 5 Regional Workshops:</a:t>
            </a:r>
          </a:p>
          <a:p>
            <a:r>
              <a:rPr lang="en-US" sz="1000" dirty="0">
                <a:solidFill>
                  <a:schemeClr val="bg2"/>
                </a:solidFill>
              </a:rPr>
              <a:t>Francophone &amp; Northern Africa ·  </a:t>
            </a:r>
            <a:br>
              <a:rPr lang="en-US" sz="1000" dirty="0">
                <a:solidFill>
                  <a:schemeClr val="bg2"/>
                </a:solidFill>
              </a:rPr>
            </a:br>
            <a:r>
              <a:rPr lang="en-US" sz="1000" dirty="0">
                <a:solidFill>
                  <a:schemeClr val="bg2"/>
                </a:solidFill>
              </a:rPr>
              <a:t>South, West &amp; Central Asia ·  Anglophone Africa ·  Latin America &amp; the Caribbean · South-East  and Eastern Asia, </a:t>
            </a:r>
            <a:r>
              <a:rPr lang="en-US" sz="1000" b="1" dirty="0">
                <a:solidFill>
                  <a:schemeClr val="bg2"/>
                </a:solidFill>
              </a:rPr>
              <a:t>International Wrap-up</a:t>
            </a:r>
          </a:p>
        </p:txBody>
      </p:sp>
      <p:pic>
        <p:nvPicPr>
          <p:cNvPr id="21508" name="Picture 6" descr="powerpointmaster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3" descr="ici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8138" y="331788"/>
            <a:ext cx="5524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4" descr="fao_logo_w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250" y="346075"/>
            <a:ext cx="6540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5" descr="UNEP logo (Cyan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9613" y="365125"/>
            <a:ext cx="55403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6" descr="UNU-INWEH Transparen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7813" y="365125"/>
            <a:ext cx="12795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7" descr="unw-dpc-logo-4c_transp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0713" y="144463"/>
            <a:ext cx="7429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1700" y="346075"/>
            <a:ext cx="7429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0" descr="C:\Users\Manzoor\Desktop\Qadir Files\Presentations\Logos\IWMI Logo\IWMI_logo_larg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2600" y="404813"/>
            <a:ext cx="7762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2" descr="SUWW-overview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6013" y="1708150"/>
            <a:ext cx="7710487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4" descr="Logo_Nexus_background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0" y="1589088"/>
            <a:ext cx="13525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5" descr="logo_nexus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76463" y="14843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Box 16"/>
          <p:cNvSpPr txBox="1">
            <a:spLocks noChangeArrowheads="1"/>
          </p:cNvSpPr>
          <p:nvPr/>
        </p:nvSpPr>
        <p:spPr bwMode="auto">
          <a:xfrm>
            <a:off x="2916238" y="1196975"/>
            <a:ext cx="633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431800" dir="3000000" sx="83000" sy="83000" algn="ctr" rotWithShape="0">
              <a:schemeClr val="bg2">
                <a:lumMod val="65000"/>
                <a:alpha val="63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baseline="30000" dirty="0">
                <a:solidFill>
                  <a:srgbClr val="336699"/>
                </a:solidFill>
                <a:effectLst>
                  <a:outerShdw blurRad="114300" dist="38100" dir="3000000" algn="ctr" rotWithShape="0">
                    <a:schemeClr val="bg2">
                      <a:lumMod val="50000"/>
                      <a:alpha val="80000"/>
                    </a:schemeClr>
                  </a:outerShdw>
                </a:effectLst>
                <a:latin typeface="Arial Narrow" pitchFamily="34" charset="0"/>
              </a:rPr>
              <a:t>Safe Use of Wastewater in Agriculture </a:t>
            </a:r>
            <a:endParaRPr lang="en-US" sz="3600" b="1" dirty="0">
              <a:solidFill>
                <a:srgbClr val="336699"/>
              </a:solidFill>
              <a:effectLst>
                <a:outerShdw blurRad="114300" dist="38100" dir="3000000" algn="ctr" rotWithShape="0">
                  <a:schemeClr val="bg2">
                    <a:lumMod val="50000"/>
                    <a:alpha val="80000"/>
                  </a:scheme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Phases </a:t>
            </a:r>
            <a:r>
              <a:rPr lang="en-US" sz="3200" dirty="0" smtClean="0"/>
              <a:t>of capacity </a:t>
            </a:r>
            <a:r>
              <a:rPr lang="en-US" sz="3200" dirty="0"/>
              <a:t>building at the individual/organization </a:t>
            </a:r>
            <a:r>
              <a:rPr lang="en-US" sz="3200" dirty="0" smtClean="0"/>
              <a:t>level</a:t>
            </a:r>
            <a:endParaRPr lang="en-US" sz="3200" dirty="0"/>
          </a:p>
        </p:txBody>
      </p:sp>
      <p:grpSp>
        <p:nvGrpSpPr>
          <p:cNvPr id="3" name="Group 75"/>
          <p:cNvGrpSpPr/>
          <p:nvPr/>
        </p:nvGrpSpPr>
        <p:grpSpPr>
          <a:xfrm>
            <a:off x="4686064" y="2021324"/>
            <a:ext cx="3402000" cy="734926"/>
            <a:chOff x="4669464" y="3372476"/>
            <a:chExt cx="3096112" cy="734926"/>
          </a:xfrm>
        </p:grpSpPr>
        <p:sp>
          <p:nvSpPr>
            <p:cNvPr id="48" name="AutoShape 21"/>
            <p:cNvSpPr>
              <a:spLocks noChangeArrowheads="1"/>
            </p:cNvSpPr>
            <p:nvPr/>
          </p:nvSpPr>
          <p:spPr bwMode="auto">
            <a:xfrm>
              <a:off x="4669464" y="3372476"/>
              <a:ext cx="3096112" cy="4609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National Reports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AutoShape 15"/>
            <p:cNvSpPr>
              <a:spLocks noChangeArrowheads="1"/>
            </p:cNvSpPr>
            <p:nvPr/>
          </p:nvSpPr>
          <p:spPr bwMode="auto">
            <a:xfrm>
              <a:off x="6015450" y="3833402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4" name="Group 78"/>
          <p:cNvGrpSpPr/>
          <p:nvPr/>
        </p:nvGrpSpPr>
        <p:grpSpPr>
          <a:xfrm>
            <a:off x="4686064" y="3128324"/>
            <a:ext cx="3402000" cy="734703"/>
            <a:chOff x="5412827" y="4097332"/>
            <a:chExt cx="3096000" cy="734703"/>
          </a:xfrm>
        </p:grpSpPr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>
              <a:off x="5412827" y="4097332"/>
              <a:ext cx="3096000" cy="460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Gap </a:t>
              </a:r>
              <a:r>
                <a:rPr lang="de-DE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Assessment</a:t>
              </a:r>
            </a:p>
          </p:txBody>
        </p:sp>
        <p:sp>
          <p:nvSpPr>
            <p:cNvPr id="56" name="AutoShape 13"/>
            <p:cNvSpPr>
              <a:spLocks noChangeArrowheads="1"/>
            </p:cNvSpPr>
            <p:nvPr/>
          </p:nvSpPr>
          <p:spPr bwMode="auto">
            <a:xfrm>
              <a:off x="6758757" y="4558035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5" name="Group 79"/>
          <p:cNvGrpSpPr/>
          <p:nvPr/>
        </p:nvGrpSpPr>
        <p:grpSpPr>
          <a:xfrm>
            <a:off x="4686064" y="4378981"/>
            <a:ext cx="3403243" cy="821999"/>
            <a:chOff x="4435522" y="5561649"/>
            <a:chExt cx="3403243" cy="821999"/>
          </a:xfrm>
        </p:grpSpPr>
        <p:sp>
          <p:nvSpPr>
            <p:cNvPr id="47" name="AutoShape 22"/>
            <p:cNvSpPr>
              <a:spLocks noChangeArrowheads="1"/>
            </p:cNvSpPr>
            <p:nvPr/>
          </p:nvSpPr>
          <p:spPr bwMode="auto">
            <a:xfrm>
              <a:off x="4435522" y="5561649"/>
              <a:ext cx="3403243" cy="548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Capacity building action plan at the individual/organization level</a:t>
              </a:r>
              <a:endParaRPr kumimoji="0" lang="en-C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5935073" y="6109648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996646" y="1942312"/>
            <a:ext cx="2834864" cy="7533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Individual 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Capacity Needs Assessment (CNA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996646" y="3128324"/>
            <a:ext cx="2834864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 workshop</a:t>
            </a:r>
          </a:p>
          <a:p>
            <a:r>
              <a:rPr lang="en-US" sz="1600" b="1" i="1" dirty="0" smtClean="0"/>
              <a:t>November 2011</a:t>
            </a:r>
            <a:endParaRPr lang="en-US" sz="16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996646" y="4378981"/>
            <a:ext cx="3034178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III: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Regional workshops</a:t>
            </a:r>
          </a:p>
          <a:p>
            <a:r>
              <a:rPr lang="en-US" sz="1600" b="1" i="1" dirty="0" smtClean="0"/>
              <a:t>February 2012 to March 2013 </a:t>
            </a:r>
            <a:endParaRPr lang="en-US" sz="16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996646" y="5442456"/>
            <a:ext cx="2834864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IV: </a:t>
            </a:r>
          </a:p>
          <a:p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Wrap-up workshop</a:t>
            </a:r>
          </a:p>
          <a:p>
            <a:r>
              <a:rPr lang="en-US" sz="1600" b="1" i="1" dirty="0" smtClean="0"/>
              <a:t>May 2013 </a:t>
            </a:r>
            <a:endParaRPr lang="en-US" sz="2400" b="1" i="1" dirty="0" smtClean="0">
              <a:latin typeface="Times New Roman"/>
              <a:ea typeface="Times New Roman"/>
            </a:endParaRPr>
          </a:p>
          <a:p>
            <a:pPr lvl="0"/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82"/>
          <p:cNvGrpSpPr/>
          <p:nvPr/>
        </p:nvGrpSpPr>
        <p:grpSpPr>
          <a:xfrm>
            <a:off x="3814737" y="5442456"/>
            <a:ext cx="5119200" cy="1159200"/>
            <a:chOff x="3814737" y="5278680"/>
            <a:chExt cx="5119200" cy="1159200"/>
          </a:xfrm>
        </p:grpSpPr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3814737" y="5278680"/>
              <a:ext cx="5119200" cy="11592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45" name="AutoShape 24"/>
            <p:cNvSpPr>
              <a:spLocks noChangeArrowheads="1"/>
            </p:cNvSpPr>
            <p:nvPr/>
          </p:nvSpPr>
          <p:spPr bwMode="auto">
            <a:xfrm>
              <a:off x="3986863" y="5389424"/>
              <a:ext cx="2196000" cy="936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Implementation of Recommended Actions</a:t>
              </a:r>
            </a:p>
          </p:txBody>
        </p:sp>
        <p:sp>
          <p:nvSpPr>
            <p:cNvPr id="82" name="AutoShape 24"/>
            <p:cNvSpPr>
              <a:spLocks noChangeArrowheads="1"/>
            </p:cNvSpPr>
            <p:nvPr/>
          </p:nvSpPr>
          <p:spPr bwMode="auto">
            <a:xfrm>
              <a:off x="6554959" y="5389424"/>
              <a:ext cx="2196000" cy="936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de-DE" sz="1400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New CNA at the intitution/system level</a:t>
              </a:r>
              <a:endPara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298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Safe Use of Wastewater in Agriculture </a:t>
            </a:r>
            <a:endParaRPr lang="en-US" sz="36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9384" y="1638930"/>
          <a:ext cx="7873137" cy="5057669"/>
        </p:xfrm>
        <a:graphic>
          <a:graphicData uri="http://schemas.openxmlformats.org/drawingml/2006/table">
            <a:tbl>
              <a:tblPr/>
              <a:tblGrid>
                <a:gridCol w="3267485"/>
                <a:gridCol w="2129245"/>
                <a:gridCol w="2476407"/>
              </a:tblGrid>
              <a:tr h="446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Arial"/>
                        </a:rPr>
                        <a:t>Workshop title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Arial"/>
                        </a:rPr>
                        <a:t>No. of </a:t>
                      </a:r>
                      <a:r>
                        <a:rPr lang="en-US" sz="2000" b="1" dirty="0" smtClean="0">
                          <a:latin typeface="Calibri"/>
                          <a:ea typeface="Times New Roman"/>
                          <a:cs typeface="Arial"/>
                        </a:rPr>
                        <a:t>Countries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Arial"/>
                        </a:rPr>
                        <a:t>No. of </a:t>
                      </a:r>
                      <a:r>
                        <a:rPr lang="en-US" sz="2000" b="1" dirty="0" smtClean="0">
                          <a:latin typeface="Calibri"/>
                          <a:ea typeface="Times New Roman"/>
                          <a:cs typeface="Arial"/>
                        </a:rPr>
                        <a:t>Participants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Arial"/>
                        </a:rPr>
                        <a:t>International Kick-Off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atin typeface="Calibri"/>
                          <a:ea typeface="Calibri"/>
                          <a:cs typeface="Arial"/>
                        </a:rPr>
                        <a:t>13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atin typeface="Calibri"/>
                          <a:ea typeface="Calibri"/>
                          <a:cs typeface="Arial"/>
                        </a:rPr>
                        <a:t>23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6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1800" baseline="30000" dirty="0" smtClean="0">
                          <a:latin typeface="Calibri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Regional Workshop for Francophone and Northern Africa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17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27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800" baseline="30000" dirty="0" smtClean="0">
                          <a:latin typeface="Calibri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Regional Workshop for South, West and Central Asia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atin typeface="Calibri"/>
                          <a:ea typeface="Calibri"/>
                          <a:cs typeface="Arial"/>
                        </a:rPr>
                        <a:t>11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21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19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1800" baseline="30000" dirty="0" smtClean="0">
                          <a:latin typeface="Calibri"/>
                          <a:ea typeface="Times New Roman"/>
                          <a:cs typeface="Arial"/>
                        </a:rPr>
                        <a:t>rd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Regional Workshop for Anglophone Africa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20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36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1800" baseline="30000" dirty="0" smtClean="0">
                          <a:latin typeface="Calibri"/>
                          <a:ea typeface="Times New Roman"/>
                          <a:cs typeface="Arial"/>
                        </a:rPr>
                        <a:t>th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Regional Workshop for Latin America and the Caribbean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atin typeface="Calibri"/>
                          <a:ea typeface="Calibri"/>
                          <a:cs typeface="Arial"/>
                        </a:rPr>
                        <a:t>13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29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62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n-US" sz="1800" baseline="30000" dirty="0" smtClean="0">
                          <a:latin typeface="Calibri"/>
                          <a:ea typeface="Times New Roman"/>
                          <a:cs typeface="Arial"/>
                        </a:rPr>
                        <a:t>th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Regional Workshop for Southeast and Eastern Asia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10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29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73 (unique)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165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3" marR="67943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903</Words>
  <Application>Microsoft Office PowerPoint</Application>
  <PresentationFormat>On-screen Show (4:3)</PresentationFormat>
  <Paragraphs>219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Times New Roman</vt:lpstr>
      <vt:lpstr>Calibri</vt:lpstr>
      <vt:lpstr>Myriad Pro Cond</vt:lpstr>
      <vt:lpstr>UNW-DPC Design Master</vt:lpstr>
      <vt:lpstr>Slide 1</vt:lpstr>
      <vt:lpstr>“Wastewater” is a resource</vt:lpstr>
      <vt:lpstr>“Wastewater” use</vt:lpstr>
      <vt:lpstr>Slide 4</vt:lpstr>
      <vt:lpstr>Goal</vt:lpstr>
      <vt:lpstr>Wastewater - a multidisciplinary issue</vt:lpstr>
      <vt:lpstr>Slide 7</vt:lpstr>
      <vt:lpstr>Phases of capacity building at the individual/organization level</vt:lpstr>
      <vt:lpstr>Safe Use of Wastewater in Agriculture </vt:lpstr>
      <vt:lpstr>Slide 10</vt:lpstr>
      <vt:lpstr>Capacity Needs Assessment</vt:lpstr>
      <vt:lpstr>Capacity needs</vt:lpstr>
      <vt:lpstr>Slide 13</vt:lpstr>
      <vt:lpstr>Background of the participants of this workshop</vt:lpstr>
      <vt:lpstr>Background of the participants of this workshop</vt:lpstr>
      <vt:lpstr>Capacity needs  Southeast and Eastern Asia</vt:lpstr>
      <vt:lpstr>The situation in your countries</vt:lpstr>
      <vt:lpstr>What you want to learn</vt:lpstr>
      <vt:lpstr>What you want to share</vt:lpstr>
      <vt:lpstr>What you want to take home</vt:lpstr>
      <vt:lpstr>Thank you!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Jens Liebe (UNW-DPC)</dc:creator>
  <cp:lastModifiedBy>liebe</cp:lastModifiedBy>
  <cp:revision>975</cp:revision>
  <dcterms:created xsi:type="dcterms:W3CDTF">2009-05-15T08:24:22Z</dcterms:created>
  <dcterms:modified xsi:type="dcterms:W3CDTF">2013-03-05T00:44:38Z</dcterms:modified>
</cp:coreProperties>
</file>