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9"/>
  </p:notesMasterIdLst>
  <p:handoutMasterIdLst>
    <p:handoutMasterId r:id="rId10"/>
  </p:handoutMasterIdLst>
  <p:sldIdLst>
    <p:sldId id="597" r:id="rId2"/>
    <p:sldId id="599" r:id="rId3"/>
    <p:sldId id="598" r:id="rId4"/>
    <p:sldId id="592" r:id="rId5"/>
    <p:sldId id="600" r:id="rId6"/>
    <p:sldId id="601" r:id="rId7"/>
    <p:sldId id="602" r:id="rId8"/>
  </p:sldIdLst>
  <p:sldSz cx="9144000" cy="6858000" type="screen4x3"/>
  <p:notesSz cx="6797675" cy="9926638"/>
  <p:embeddedFontLst>
    <p:embeddedFont>
      <p:font typeface="Arial Narrow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579BC9"/>
    <a:srgbClr val="CDDFF3"/>
    <a:srgbClr val="89B4E3"/>
    <a:srgbClr val="84B6D8"/>
    <a:srgbClr val="66FF33"/>
    <a:srgbClr val="FFFFFF"/>
    <a:srgbClr val="996633"/>
    <a:srgbClr val="FF33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9072" autoAdjust="0"/>
  </p:normalViewPr>
  <p:slideViewPr>
    <p:cSldViewPr snapToGrid="0">
      <p:cViewPr>
        <p:scale>
          <a:sx n="78" d="100"/>
          <a:sy n="78" d="100"/>
        </p:scale>
        <p:origin x="-206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1_International%20Kick-off%20WS%20on%20Safe%20use%20of%20Wastewater%20in%20Ag_Bonn_14-15Nov2011\Materials%20from%20kick-off%20workshop\Results%20of%20Questions_3%20regions_JL_upd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0"/>
  <c:chart>
    <c:plotArea>
      <c:layout>
        <c:manualLayout>
          <c:layoutTarget val="inner"/>
          <c:xMode val="edge"/>
          <c:yMode val="edge"/>
          <c:x val="0.20662229228970411"/>
          <c:y val="0.18878672411816191"/>
          <c:w val="0.41079436364886734"/>
          <c:h val="0.64649610003913704"/>
        </c:manualLayout>
      </c:layout>
      <c:radarChart>
        <c:radarStyle val="marker"/>
        <c:ser>
          <c:idx val="0"/>
          <c:order val="0"/>
          <c:tx>
            <c:strRef>
              <c:f>Africa!$C$1</c:f>
              <c:strCache>
                <c:ptCount val="1"/>
                <c:pt idx="0">
                  <c:v>Tunisia</c:v>
                </c:pt>
              </c:strCache>
            </c:strRef>
          </c:tx>
          <c:spPr>
            <a:ln>
              <a:solidFill>
                <a:srgbClr val="045B90"/>
              </a:solidFill>
            </a:ln>
          </c:spPr>
          <c:marker>
            <c:spPr>
              <a:ln>
                <a:solidFill>
                  <a:srgbClr val="045B90"/>
                </a:solidFill>
              </a:ln>
            </c:spPr>
          </c:marker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Africa!$C$2:$C$9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Africa!$D$1</c:f>
              <c:strCache>
                <c:ptCount val="1"/>
                <c:pt idx="0">
                  <c:v>South Africa</c:v>
                </c:pt>
              </c:strCache>
            </c:strRef>
          </c:tx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Africa!$D$2:$D$9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er>
          <c:idx val="2"/>
          <c:order val="2"/>
          <c:tx>
            <c:strRef>
              <c:f>Africa!$E$1</c:f>
              <c:strCache>
                <c:ptCount val="1"/>
                <c:pt idx="0">
                  <c:v>Senegal</c:v>
                </c:pt>
              </c:strCache>
            </c:strRef>
          </c:tx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Africa!$E$2:$E$9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Africa!$F$1</c:f>
              <c:strCache>
                <c:ptCount val="1"/>
                <c:pt idx="0">
                  <c:v>Morocco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Africa!$F$2:$F$9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4"/>
          <c:order val="4"/>
          <c:tx>
            <c:strRef>
              <c:f>Africa!$G$1</c:f>
              <c:strCache>
                <c:ptCount val="1"/>
                <c:pt idx="0">
                  <c:v>Ghana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Africa!$B$2:$B$9</c:f>
              <c:strCache>
                <c:ptCount val="8"/>
                <c:pt idx="0">
                  <c:v>Health risks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Africa!$G$2:$G$9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axId val="30250496"/>
        <c:axId val="31175040"/>
      </c:radarChart>
      <c:catAx>
        <c:axId val="30250496"/>
        <c:scaling>
          <c:orientation val="minMax"/>
        </c:scaling>
        <c:axPos val="b"/>
        <c:majorGridlines/>
        <c:tickLblPos val="nextTo"/>
        <c:crossAx val="31175040"/>
        <c:crosses val="autoZero"/>
        <c:auto val="1"/>
        <c:lblAlgn val="ctr"/>
        <c:lblOffset val="100"/>
      </c:catAx>
      <c:valAx>
        <c:axId val="31175040"/>
        <c:scaling>
          <c:orientation val="minMax"/>
        </c:scaling>
        <c:axPos val="l"/>
        <c:majorGridlines/>
        <c:numFmt formatCode="General" sourceLinked="1"/>
        <c:majorTickMark val="cross"/>
        <c:tickLblPos val="none"/>
        <c:crossAx val="3025049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752882706722185"/>
          <c:y val="0.68673899591288434"/>
          <c:w val="0.18800538215245521"/>
          <c:h val="0.26677703367962802"/>
        </c:manualLayout>
      </c:layout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03.05.2012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03.05.2012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03.05.2012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03.05.2012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  <p:sldLayoutId id="2147483968" r:id="rId5"/>
    <p:sldLayoutId id="2147483969" r:id="rId6"/>
    <p:sldLayoutId id="214748397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9765" y="3133315"/>
            <a:ext cx="53920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UN-Water Project </a:t>
            </a:r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on</a:t>
            </a:r>
            <a:endParaRPr lang="en-US" sz="4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in Agriculture</a:t>
            </a:r>
            <a:endParaRPr lang="en-US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" name="Picture 18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1764" y="1312760"/>
            <a:ext cx="810914" cy="936000"/>
          </a:xfrm>
          <a:prstGeom prst="rect">
            <a:avLst/>
          </a:prstGeom>
        </p:spPr>
      </p:pic>
      <p:pic>
        <p:nvPicPr>
          <p:cNvPr id="20" name="Picture 19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32053"/>
            <a:ext cx="936000" cy="936000"/>
          </a:xfrm>
          <a:prstGeom prst="rect">
            <a:avLst/>
          </a:prstGeom>
        </p:spPr>
      </p:pic>
      <p:pic>
        <p:nvPicPr>
          <p:cNvPr id="21" name="Picture 20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6120" y="132053"/>
            <a:ext cx="791934" cy="936000"/>
          </a:xfrm>
          <a:prstGeom prst="rect">
            <a:avLst/>
          </a:prstGeom>
        </p:spPr>
      </p:pic>
      <p:pic>
        <p:nvPicPr>
          <p:cNvPr id="22" name="Picture 21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76726" y="132053"/>
            <a:ext cx="1829464" cy="936000"/>
          </a:xfrm>
          <a:prstGeom prst="rect">
            <a:avLst/>
          </a:prstGeom>
        </p:spPr>
      </p:pic>
      <p:pic>
        <p:nvPicPr>
          <p:cNvPr id="26" name="Picture 25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59279" y="132053"/>
            <a:ext cx="659958" cy="93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5911" y="1312760"/>
            <a:ext cx="1328605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3608" y="1312760"/>
            <a:ext cx="3045511" cy="9326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29093" y="5358355"/>
            <a:ext cx="351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Africa ∙ Asia ∙ Latin America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7671" y="6169123"/>
            <a:ext cx="339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Reza Ardakanian, Director,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Phases </a:t>
            </a:r>
            <a:r>
              <a:rPr lang="en-US" sz="3200" dirty="0" smtClean="0"/>
              <a:t>of capacity </a:t>
            </a:r>
            <a:r>
              <a:rPr lang="en-US" sz="3200" dirty="0"/>
              <a:t>building at the individual/organization </a:t>
            </a:r>
            <a:r>
              <a:rPr lang="en-US" sz="3200" dirty="0" smtClean="0"/>
              <a:t>level</a:t>
            </a:r>
            <a:endParaRPr lang="en-US" sz="3200" dirty="0"/>
          </a:p>
        </p:txBody>
      </p:sp>
      <p:grpSp>
        <p:nvGrpSpPr>
          <p:cNvPr id="3" name="Group 75"/>
          <p:cNvGrpSpPr/>
          <p:nvPr/>
        </p:nvGrpSpPr>
        <p:grpSpPr>
          <a:xfrm>
            <a:off x="4686064" y="2021324"/>
            <a:ext cx="3402000" cy="734926"/>
            <a:chOff x="4669464" y="3372476"/>
            <a:chExt cx="3096112" cy="73492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>
              <a:off x="4669464" y="3372476"/>
              <a:ext cx="3096112" cy="460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National Reports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6015450" y="3833402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4686064" y="3128324"/>
            <a:ext cx="3402000" cy="734703"/>
            <a:chOff x="5412827" y="4097332"/>
            <a:chExt cx="3096000" cy="734703"/>
          </a:xfrm>
        </p:grpSpPr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5412827" y="4097332"/>
              <a:ext cx="3096000" cy="46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Gap </a:t>
              </a:r>
              <a:r>
                <a:rPr lang="de-DE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Assessment</a:t>
              </a:r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6758757" y="4558035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686064" y="4378981"/>
            <a:ext cx="3403243" cy="821999"/>
            <a:chOff x="4435522" y="5561649"/>
            <a:chExt cx="3403243" cy="821999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4435522" y="5561649"/>
              <a:ext cx="3403243" cy="548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Capacity building action plan at the individual/organization level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5935073" y="6109648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996646" y="1942312"/>
            <a:ext cx="2834864" cy="753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Individual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Capacity Needs Assessment (CNA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996646" y="3128324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workshop</a:t>
            </a:r>
          </a:p>
          <a:p>
            <a:r>
              <a:rPr lang="en-US" sz="1600" b="1" i="1" dirty="0" smtClean="0"/>
              <a:t>November 2011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96646" y="4378981"/>
            <a:ext cx="3034178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III: </a:t>
            </a:r>
          </a:p>
          <a:p>
            <a:pPr lvl="0"/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Regional workshops</a:t>
            </a:r>
          </a:p>
          <a:p>
            <a:r>
              <a:rPr lang="en-US" sz="1600" b="1" i="1" dirty="0" smtClean="0"/>
              <a:t>February to March 2013 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996646" y="5442456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 IV: </a:t>
            </a:r>
          </a:p>
          <a:p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Wrap-up workshop</a:t>
            </a:r>
          </a:p>
          <a:p>
            <a:r>
              <a:rPr lang="en-US" sz="1600" b="1" i="1" dirty="0" smtClean="0"/>
              <a:t>May 2013 </a:t>
            </a:r>
            <a:endParaRPr lang="en-US" sz="2400" b="1" i="1" dirty="0" smtClean="0">
              <a:latin typeface="Times New Roman"/>
              <a:ea typeface="Times New Roman"/>
            </a:endParaRPr>
          </a:p>
          <a:p>
            <a:pPr lvl="0"/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82"/>
          <p:cNvGrpSpPr/>
          <p:nvPr/>
        </p:nvGrpSpPr>
        <p:grpSpPr>
          <a:xfrm>
            <a:off x="3814737" y="5442456"/>
            <a:ext cx="5119200" cy="1159200"/>
            <a:chOff x="3814737" y="5278680"/>
            <a:chExt cx="5119200" cy="1159200"/>
          </a:xfrm>
        </p:grpSpPr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3814737" y="5278680"/>
              <a:ext cx="5119200" cy="11592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3986863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Implementation of Recommended Actions</a:t>
              </a:r>
            </a:p>
          </p:txBody>
        </p:sp>
        <p:sp>
          <p:nvSpPr>
            <p:cNvPr id="82" name="AutoShape 24"/>
            <p:cNvSpPr>
              <a:spLocks noChangeArrowheads="1"/>
            </p:cNvSpPr>
            <p:nvPr/>
          </p:nvSpPr>
          <p:spPr bwMode="auto">
            <a:xfrm>
              <a:off x="6554959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DE" sz="14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New CNA at the intitution/system level</a:t>
              </a:r>
              <a:endPara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298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83" y="0"/>
            <a:ext cx="8340436" cy="47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7730" y="266534"/>
            <a:ext cx="2117640" cy="1080000"/>
          </a:xfrm>
          <a:prstGeom prst="rect">
            <a:avLst/>
          </a:prstGeom>
          <a:noFill/>
        </p:spPr>
      </p:pic>
      <p:pic>
        <p:nvPicPr>
          <p:cNvPr id="8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66534"/>
            <a:ext cx="1065562" cy="151227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 l="15665" t="866" r="12143" b="2099"/>
          <a:stretch>
            <a:fillRect/>
          </a:stretch>
        </p:blipFill>
        <p:spPr bwMode="auto">
          <a:xfrm>
            <a:off x="810883" y="4817706"/>
            <a:ext cx="8333117" cy="20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Bonn2011NexusConf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25043" y="2152650"/>
            <a:ext cx="3538204" cy="977218"/>
          </a:xfrm>
        </p:spPr>
      </p:pic>
      <p:pic>
        <p:nvPicPr>
          <p:cNvPr id="14" name="Picture 13" descr="UNEP_tran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8479" y="266534"/>
            <a:ext cx="1006937" cy="1080000"/>
          </a:xfrm>
          <a:prstGeom prst="rect">
            <a:avLst/>
          </a:prstGeom>
        </p:spPr>
      </p:pic>
      <p:pic>
        <p:nvPicPr>
          <p:cNvPr id="15" name="Picture 14" descr="FAO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6165" y="266534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840259" y="1581665"/>
          <a:ext cx="8303741" cy="527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285851" y="1600200"/>
            <a:ext cx="7646113" cy="4525963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Knowledge &amp; capacity needs:</a:t>
            </a:r>
            <a:r>
              <a:rPr lang="de-DE" dirty="0" smtClean="0"/>
              <a:t>  </a:t>
            </a:r>
            <a:r>
              <a:rPr lang="de-DE" i="1" dirty="0" smtClean="0"/>
              <a:t>Africa Group</a:t>
            </a:r>
            <a:endParaRPr lang="de-DE" i="1" dirty="0"/>
          </a:p>
        </p:txBody>
      </p:sp>
      <p:pic>
        <p:nvPicPr>
          <p:cNvPr id="14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083" y="229463"/>
            <a:ext cx="1764700" cy="900000"/>
          </a:xfrm>
          <a:prstGeom prst="rect">
            <a:avLst/>
          </a:prstGeom>
          <a:noFill/>
        </p:spPr>
      </p:pic>
      <p:pic>
        <p:nvPicPr>
          <p:cNvPr id="15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29463"/>
            <a:ext cx="887810" cy="1260000"/>
          </a:xfrm>
          <a:prstGeom prst="rect">
            <a:avLst/>
          </a:prstGeom>
          <a:noFill/>
        </p:spPr>
      </p:pic>
      <p:pic>
        <p:nvPicPr>
          <p:cNvPr id="16" name="Picture 15" descr="UNEP_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2067" y="229463"/>
            <a:ext cx="839114" cy="900000"/>
          </a:xfrm>
          <a:prstGeom prst="rect">
            <a:avLst/>
          </a:prstGeom>
        </p:spPr>
      </p:pic>
      <p:pic>
        <p:nvPicPr>
          <p:cNvPr id="17" name="Picture 16" descr="FAO_trans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6165" y="229463"/>
            <a:ext cx="900000" cy="9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1130" y="2438401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high</a:t>
            </a:r>
            <a:endParaRPr lang="de-D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81130" y="2983949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medium</a:t>
            </a:r>
            <a:endParaRPr lang="de-D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81130" y="3529497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low</a:t>
            </a:r>
            <a:endParaRPr lang="de-D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81130" y="4075044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none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083" y="229463"/>
            <a:ext cx="1764700" cy="900000"/>
          </a:xfrm>
          <a:prstGeom prst="rect">
            <a:avLst/>
          </a:prstGeom>
          <a:noFill/>
        </p:spPr>
      </p:pic>
      <p:pic>
        <p:nvPicPr>
          <p:cNvPr id="15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29463"/>
            <a:ext cx="887810" cy="1260000"/>
          </a:xfrm>
          <a:prstGeom prst="rect">
            <a:avLst/>
          </a:prstGeom>
          <a:noFill/>
        </p:spPr>
      </p:pic>
      <p:pic>
        <p:nvPicPr>
          <p:cNvPr id="16" name="Picture 15" descr="UNEP_tran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2067" y="229463"/>
            <a:ext cx="839114" cy="900000"/>
          </a:xfrm>
          <a:prstGeom prst="rect">
            <a:avLst/>
          </a:prstGeom>
        </p:spPr>
      </p:pic>
      <p:pic>
        <p:nvPicPr>
          <p:cNvPr id="17" name="Picture 16" descr="FAO_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6165" y="229463"/>
            <a:ext cx="900000" cy="9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r="15964"/>
          <a:stretch>
            <a:fillRect/>
          </a:stretch>
        </p:blipFill>
        <p:spPr bwMode="auto">
          <a:xfrm>
            <a:off x="4666598" y="3828785"/>
            <a:ext cx="4398581" cy="30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 l="70392" t="67997" r="1341"/>
          <a:stretch>
            <a:fillRect/>
          </a:stretch>
        </p:blipFill>
        <p:spPr bwMode="auto">
          <a:xfrm>
            <a:off x="1245477" y="5785962"/>
            <a:ext cx="1508236" cy="96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510" b="10144"/>
          <a:stretch>
            <a:fillRect/>
          </a:stretch>
        </p:blipFill>
        <p:spPr bwMode="auto">
          <a:xfrm>
            <a:off x="855928" y="2034096"/>
            <a:ext cx="4693526" cy="321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 l="81727" t="60099"/>
          <a:stretch>
            <a:fillRect/>
          </a:stretch>
        </p:blipFill>
        <p:spPr bwMode="auto">
          <a:xfrm>
            <a:off x="6815959" y="2522482"/>
            <a:ext cx="956441" cy="120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898634" y="5284883"/>
            <a:ext cx="3279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336699"/>
                </a:solidFill>
                <a:latin typeface="+mj-lt"/>
              </a:rPr>
              <a:t>Latin America Group</a:t>
            </a:r>
            <a:endParaRPr lang="de-DE" sz="2400" b="1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8813" y="2031915"/>
            <a:ext cx="247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336699"/>
                </a:solidFill>
                <a:latin typeface="+mj-lt"/>
              </a:rPr>
              <a:t>Asia Group</a:t>
            </a:r>
            <a:endParaRPr lang="de-DE" sz="2400" b="1" dirty="0">
              <a:solidFill>
                <a:srgbClr val="336699"/>
              </a:solidFill>
              <a:latin typeface="+mj-lt"/>
            </a:endParaRPr>
          </a:p>
        </p:txBody>
      </p:sp>
      <p:sp>
        <p:nvSpPr>
          <p:cNvPr id="24" name="Content Placeholder 17"/>
          <p:cNvSpPr>
            <a:spLocks noGrp="1"/>
          </p:cNvSpPr>
          <p:nvPr>
            <p:ph idx="1"/>
          </p:nvPr>
        </p:nvSpPr>
        <p:spPr>
          <a:xfrm>
            <a:off x="1285851" y="1600200"/>
            <a:ext cx="7646113" cy="4525963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Knowledge &amp; capacity needs:</a:t>
            </a:r>
            <a:endParaRPr lang="de-DE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426" y="1977368"/>
            <a:ext cx="1781709" cy="18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Timeline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318018"/>
              </p:ext>
            </p:extLst>
          </p:nvPr>
        </p:nvGraphicFramePr>
        <p:xfrm>
          <a:off x="2362618" y="2035752"/>
          <a:ext cx="6441744" cy="40269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75965"/>
                <a:gridCol w="2565779"/>
              </a:tblGrid>
              <a:tr h="82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International Kick-off Workshop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November 2011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Regional </a:t>
                      </a:r>
                      <a:r>
                        <a:rPr lang="en-US" sz="1800" dirty="0">
                          <a:effectLst/>
                        </a:rPr>
                        <a:t>Workshops </a:t>
                      </a:r>
                      <a:endParaRPr lang="en-US" sz="18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Francophone</a:t>
                      </a:r>
                      <a:r>
                        <a:rPr lang="en-US" sz="1800" b="0" i="1" baseline="0" dirty="0" smtClean="0">
                          <a:effectLst/>
                        </a:rPr>
                        <a:t> &amp; Northern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February</a:t>
                      </a:r>
                      <a:r>
                        <a:rPr lang="en-US" sz="1800" b="0" i="1" baseline="0" dirty="0" smtClean="0">
                          <a:effectLst/>
                        </a:rPr>
                        <a:t> 2012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West &amp; Central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baseline="0" dirty="0" smtClean="0">
                          <a:effectLst/>
                        </a:rPr>
                        <a:t>May </a:t>
                      </a:r>
                      <a:r>
                        <a:rPr lang="en-US" sz="1800" b="0" i="1" dirty="0" smtClean="0">
                          <a:effectLst/>
                        </a:rPr>
                        <a:t>2012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baseline="0" dirty="0" smtClean="0">
                          <a:effectLst/>
                        </a:rPr>
                        <a:t> East &amp; Southern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baseline="0" dirty="0" smtClean="0">
                          <a:effectLst/>
                        </a:rPr>
                        <a:t>September </a:t>
                      </a:r>
                      <a:r>
                        <a:rPr lang="en-US" sz="1800" b="0" i="1" dirty="0" smtClean="0">
                          <a:effectLst/>
                        </a:rPr>
                        <a:t>2012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baseline="0" dirty="0" smtClean="0">
                          <a:effectLst/>
                        </a:rPr>
                        <a:t> Latin America</a:t>
                      </a:r>
                      <a:endParaRPr lang="en-US" sz="1800" b="0" i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December 2012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East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March 2013</a:t>
                      </a: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International Wrap-up workshop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May 2013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86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Times New Roman</vt:lpstr>
      <vt:lpstr>Myriad Pro Cond</vt:lpstr>
      <vt:lpstr>Calibri</vt:lpstr>
      <vt:lpstr>UNW-DPC Design Master</vt:lpstr>
      <vt:lpstr>Slide 1</vt:lpstr>
      <vt:lpstr>Goal</vt:lpstr>
      <vt:lpstr>Phases of capacity building at the individual/organization level</vt:lpstr>
      <vt:lpstr>Slide 4</vt:lpstr>
      <vt:lpstr>Slide 5</vt:lpstr>
      <vt:lpstr>Slide 6</vt:lpstr>
      <vt:lpstr>Timeline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liebe</cp:lastModifiedBy>
  <cp:revision>730</cp:revision>
  <dcterms:created xsi:type="dcterms:W3CDTF">2009-05-15T08:24:22Z</dcterms:created>
  <dcterms:modified xsi:type="dcterms:W3CDTF">2012-05-03T10:17:33Z</dcterms:modified>
</cp:coreProperties>
</file>