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90" r:id="rId5"/>
    <p:sldId id="280" r:id="rId6"/>
    <p:sldId id="297" r:id="rId7"/>
    <p:sldId id="298" r:id="rId8"/>
    <p:sldId id="299" r:id="rId9"/>
    <p:sldId id="295" r:id="rId10"/>
    <p:sldId id="301" r:id="rId11"/>
    <p:sldId id="302" r:id="rId12"/>
    <p:sldId id="303" r:id="rId13"/>
    <p:sldId id="293" r:id="rId14"/>
    <p:sldId id="28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0C5280-AA7C-4BF6-8EAB-4D90C7AC9B87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95845-66B0-4111-941A-B59C5FAFE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F71E0-9499-487A-912A-6993CE5B00C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85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84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fld id="{E509E7EA-0209-4C4E-ABEE-349A927191A1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www.acwua.org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WUA-Master Slide 2011-12-29 Farah-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6675" y="-57150"/>
            <a:ext cx="9294813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9146" y="1788408"/>
            <a:ext cx="7689774" cy="150106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 Use of Wastewater in Agriculture</a:t>
            </a:r>
          </a:p>
          <a:p>
            <a:pPr algn="ctr">
              <a:defRPr/>
            </a:pPr>
            <a:r>
              <a:rPr lang="en-US" sz="36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UN-Water </a:t>
            </a:r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IFAT 2012 </a:t>
            </a:r>
          </a:p>
          <a:p>
            <a:pPr algn="ctr">
              <a:defRPr/>
            </a:pPr>
            <a:endParaRPr lang="en-US" sz="36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Subtitle 2"/>
          <p:cNvSpPr txBox="1">
            <a:spLocks/>
          </p:cNvSpPr>
          <p:nvPr/>
        </p:nvSpPr>
        <p:spPr bwMode="auto">
          <a:xfrm>
            <a:off x="1371600" y="3485255"/>
            <a:ext cx="6400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17375E"/>
                </a:solidFill>
              </a:rPr>
              <a:t>Water reuse in Agriculture in the Arab </a:t>
            </a:r>
            <a:r>
              <a:rPr lang="en-US" sz="2200" b="1" dirty="0" smtClean="0">
                <a:solidFill>
                  <a:srgbClr val="17375E"/>
                </a:solidFill>
              </a:rPr>
              <a:t>region </a:t>
            </a:r>
            <a:r>
              <a:rPr lang="en-US" sz="2200" b="1" dirty="0" smtClean="0">
                <a:solidFill>
                  <a:srgbClr val="17375E"/>
                </a:solidFill>
              </a:rPr>
              <a:t>Situation, needs and challenges</a:t>
            </a:r>
            <a:r>
              <a:rPr lang="fr-FR" sz="2200" b="1" dirty="0" smtClean="0">
                <a:solidFill>
                  <a:srgbClr val="17375E"/>
                </a:solidFill>
              </a:rPr>
              <a:t>  </a:t>
            </a:r>
            <a:endParaRPr lang="en-US" sz="2200" b="1" dirty="0">
              <a:solidFill>
                <a:srgbClr val="17375E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17375E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17375E"/>
                </a:solidFill>
              </a:rPr>
              <a:t>Eng. Khaldon Khashman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17375E"/>
                </a:solidFill>
              </a:rPr>
              <a:t>Secretary General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1737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25" y="5759450"/>
            <a:ext cx="2803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Munich, Germany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09 May 2012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2891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Jordan: Water reuse in the Jordan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578" y="2014970"/>
            <a:ext cx="8229600" cy="38846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 Government of Jordan has been implementing several agricultural projects in Jordan Valley which is considered as food basket for Jordan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Objective is to demonstrate that water reuse can be reliable, commercially viable, socially acceptable, environmentally sustainable and safe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 productivity of the treated wastewater irrigated lands is significant with the direct beneficiaries being farmers whose income, standards of living and economic status were elevated 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reducing unemployment and poverty.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2891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Jordan: Water reuse in the Jordan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044" y="2014970"/>
            <a:ext cx="8229600" cy="38846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Jordan has developed National Master Plan aims to produce 250 million m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of treated water to be used in agriculture.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Investment plan for constructing new 25 wastewater treatment plant all over the country.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Also, upgrading and rehabilitation of wastewater treatment plants to serve more citizens.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Involvement of private sector to build new WWTPs like SAMRA WWTP</a:t>
            </a: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337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Water Reuse Needs in Arab Region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84915"/>
            <a:ext cx="8229600" cy="38846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Enhance public awareness, participation and dissemination of best practices in safe use of treated wastewater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Encourage demand-driven planning of water reuse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Mobilize financial resources for wastewater treatment and reuse and encourage PPP/DPP in wastewater treatment and reuse.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 need for building capacity, develop standards  and operational manuals for different users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Support research and innovation in wastewater treatment and reuse.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337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ACWUA’s role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84915"/>
            <a:ext cx="8229600" cy="388461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As regional center of excellence, ACWUA  plays a vital role in disseminating information and best practices about wastewater reuse 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(ACWUA Report Wastewater Reuse in Arab Countries -Comparative Compilation of Information and Reference List)</a:t>
            </a: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Partner in Safe Use of Wastewater in Agriculture project with UN-Water (</a:t>
            </a:r>
            <a:r>
              <a:rPr lang="en-US" sz="2200" smtClean="0">
                <a:solidFill>
                  <a:schemeClr val="tx2">
                    <a:lumMod val="75000"/>
                  </a:schemeClr>
                </a:solidFill>
              </a:rPr>
              <a:t>Regional Workshops)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Water and Health Technical Working Group (provide case studies and best practices manuals)</a:t>
            </a:r>
          </a:p>
          <a:p>
            <a:pPr lvl="1"/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Domestic Water Supply</a:t>
            </a:r>
          </a:p>
          <a:p>
            <a:pPr lvl="1"/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Waste Water Treatment and Re-use</a:t>
            </a:r>
          </a:p>
          <a:p>
            <a:pPr eaLnBrk="1" hangingPunct="1">
              <a:defRPr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9943" y="1861274"/>
            <a:ext cx="538525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You!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33600" y="3095020"/>
            <a:ext cx="586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 dirty="0">
              <a:solidFill>
                <a:schemeClr val="accent1">
                  <a:lumMod val="50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Arab Countries Water Utilities Association (ACWUA)</a:t>
            </a:r>
            <a:endParaRPr lang="en-US" sz="105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P.O.Box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: 962449, Amman 11196</a:t>
            </a:r>
            <a:r>
              <a:rPr lang="en-US" sz="105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Jordan</a:t>
            </a:r>
            <a:endParaRPr lang="en-US" sz="105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E-mail: acwua_secretariat@acwua.org</a:t>
            </a:r>
            <a:endParaRPr lang="en-US" sz="105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Phone: +962-6-5161-700</a:t>
            </a:r>
            <a:endParaRPr lang="en-US" sz="105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Fax: +962-6-5161-800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2044" y="1283759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Background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60563"/>
            <a:ext cx="8229600" cy="388461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Limited water availability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Increasing demands on water resources for (household, commercial, industrial, and agricultural purposes) due to population and economic growth </a:t>
            </a:r>
          </a:p>
          <a:p>
            <a:pPr eaLnBrk="1" fontAlgn="auto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Poor water policies and management frameworks</a:t>
            </a:r>
          </a:p>
          <a:p>
            <a:pPr eaLnBrk="1" fontAlgn="auto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Contamination of ground and surface water by industrial effluents, and agricultural chemicals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Over abstraction of conventional water resources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ea typeface="+mn-ea"/>
              </a:rPr>
              <a:t>Therefore </a:t>
            </a:r>
            <a:r>
              <a:rPr lang="en-US" sz="2200" dirty="0" smtClean="0">
                <a:solidFill>
                  <a:srgbClr val="FF0000"/>
                </a:solidFill>
                <a:ea typeface="+mn-ea"/>
                <a:sym typeface="Wingdings" pitchFamily="2" charset="2"/>
              </a:rPr>
              <a:t> Need for </a:t>
            </a:r>
            <a:r>
              <a:rPr lang="en-US" sz="2200" dirty="0" smtClean="0">
                <a:solidFill>
                  <a:srgbClr val="FF0000"/>
                </a:solidFill>
                <a:ea typeface="+mn-ea"/>
              </a:rPr>
              <a:t>non-conventional water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58888"/>
            <a:ext cx="8229600" cy="858837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Benefits of Reuse in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169" y="1943454"/>
            <a:ext cx="4971477" cy="3884613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Reduction of surface water pollution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Maintain water security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Savings “high-quality” fresh water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Providing alternative water resources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Reallocation of water budget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Nutrients in treated wastewater can 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reduce the need for applying 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chemical fertilizers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247" y="4151483"/>
            <a:ext cx="3846739" cy="24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646" y="1943454"/>
            <a:ext cx="4162340" cy="198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2891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Water Reuse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97805"/>
            <a:ext cx="8229600" cy="38846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Arab countries currently produce around 10.8 x10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m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/year of wastewater, of which: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55% reused in agriculture, landscape irrigation 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15% treated in industrial cooling and environmental protection.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 some countries, reclaimed wastewater is used for groundwater recharge to protect freshwater resources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Agriculture is considered to be the top consumer of water resources, with a share of about 85% of available water resources in Arab countries.</a:t>
            </a: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38603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 Reuse Situation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28360"/>
            <a:ext cx="8229600" cy="15635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Standards exist in most countries – focus on effluent quality and not irrigation water quality – most WWTP do not meet the set requirements</a:t>
            </a:r>
          </a:p>
          <a:p>
            <a:pPr>
              <a:defRPr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</a:rPr>
              <a:t>Safety control and risk management system is only available in Jordan (Crop Monitoring System)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050" y="1942776"/>
            <a:ext cx="8112223" cy="3216158"/>
            <a:chOff x="558050" y="1942776"/>
            <a:chExt cx="8112223" cy="3216158"/>
          </a:xfrm>
        </p:grpSpPr>
        <p:graphicFrame>
          <p:nvGraphicFramePr>
            <p:cNvPr id="1026" name="Object 307"/>
            <p:cNvGraphicFramePr>
              <a:graphicFrameLocks noChangeAspect="1"/>
            </p:cNvGraphicFramePr>
            <p:nvPr/>
          </p:nvGraphicFramePr>
          <p:xfrm>
            <a:off x="558050" y="1942776"/>
            <a:ext cx="8082844" cy="3216158"/>
          </p:xfrm>
          <a:graphic>
            <a:graphicData uri="http://schemas.openxmlformats.org/presentationml/2006/ole">
              <p:oleObj spid="_x0000_s1026" name="Worksheet" r:id="rId3" imgW="8048738" imgH="3152615" progId="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805887" y="4208421"/>
              <a:ext cx="2864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 Ground water recharge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2891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97805"/>
            <a:ext cx="8229600" cy="3884613"/>
          </a:xfrm>
          <a:prstGeom prst="rect">
            <a:avLst/>
          </a:prstGeom>
        </p:spPr>
        <p:txBody>
          <a:bodyPr/>
          <a:lstStyle/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1" name="Picture 1" descr="C:\Users\ahmad_saleem\AppData\Local\Microsoft\Windows\Temporary Internet Files\Content.Outlook\GFP24KS4\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44" y="-21772"/>
            <a:ext cx="87202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167788"/>
            <a:ext cx="7827484" cy="27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362" y="3182061"/>
            <a:ext cx="7827484" cy="27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524" y="4281923"/>
            <a:ext cx="7827484" cy="27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1602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Wastewater Reuse Guidelines</a:t>
            </a:r>
          </a:p>
        </p:txBody>
      </p:sp>
      <p:pic>
        <p:nvPicPr>
          <p:cNvPr id="15363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713" y="1877658"/>
            <a:ext cx="8069087" cy="47383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337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Water Reuse Challenges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962" y="2084915"/>
            <a:ext cx="8521549" cy="3884613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 some countries, willingness to pay for reclaimed wastewater is an issue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High cost of wastewater treatment projects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Lack of institutional and policy frameworks 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Enable local end-users to feel confident with reclaimed water for irrigation and other uses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Low of tariff of water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dis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-encourage end users to use reclaimed water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Difficulty in creating financial incentives allowing safe and efficient reuse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Reclaimed water produced is far from the point of use</a:t>
            </a: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28915"/>
            <a:ext cx="8229600" cy="85883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Tunisia: Water reuse for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2670" y="2158191"/>
            <a:ext cx="4641410" cy="3884613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47% of the total area equipped for irrigation is irrigated with reclaimed wastewater</a:t>
            </a: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Best levels of reclaimed water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	reuse are recorded on fruit orchards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	and in the arid zones of the centre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	and the south of the country</a:t>
            </a:r>
          </a:p>
          <a:p>
            <a:pPr>
              <a:buNone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In year 2014 It is projected to have18 new irrigated schemes on 7010 ha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740" y="2187753"/>
            <a:ext cx="4337870" cy="39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_re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WW_reuse</Template>
  <TotalTime>852</TotalTime>
  <Words>681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WW_reuse</vt:lpstr>
      <vt:lpstr>Worksheet</vt:lpstr>
      <vt:lpstr>Slide 1</vt:lpstr>
      <vt:lpstr>Background</vt:lpstr>
      <vt:lpstr>Benefits of Reuse in Agriculture</vt:lpstr>
      <vt:lpstr>Water Reuse Situation</vt:lpstr>
      <vt:lpstr>Water Reuse Situation  </vt:lpstr>
      <vt:lpstr>Slide 6</vt:lpstr>
      <vt:lpstr>Wastewater Reuse Guidelines</vt:lpstr>
      <vt:lpstr>Water Reuse Challenges</vt:lpstr>
      <vt:lpstr>Tunisia: Water reuse for Agriculture</vt:lpstr>
      <vt:lpstr>Jordan: Water reuse in the Jordan Valley</vt:lpstr>
      <vt:lpstr>Jordan: Water reuse in the Jordan Valley</vt:lpstr>
      <vt:lpstr>Water Reuse Needs in Arab Region</vt:lpstr>
      <vt:lpstr>ACWUA’s role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 Abu Saleem</dc:creator>
  <cp:lastModifiedBy>mustafa_nasereddin</cp:lastModifiedBy>
  <cp:revision>66</cp:revision>
  <dcterms:created xsi:type="dcterms:W3CDTF">2012-04-19T11:27:15Z</dcterms:created>
  <dcterms:modified xsi:type="dcterms:W3CDTF">2012-05-09T07:41:05Z</dcterms:modified>
</cp:coreProperties>
</file>