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8" r:id="rId3"/>
    <p:sldMasterId id="2147483710" r:id="rId4"/>
  </p:sldMasterIdLst>
  <p:notesMasterIdLst>
    <p:notesMasterId r:id="rId19"/>
  </p:notesMasterIdLst>
  <p:sldIdLst>
    <p:sldId id="356" r:id="rId5"/>
    <p:sldId id="357" r:id="rId6"/>
    <p:sldId id="358" r:id="rId7"/>
    <p:sldId id="359" r:id="rId8"/>
    <p:sldId id="336" r:id="rId9"/>
    <p:sldId id="339" r:id="rId10"/>
    <p:sldId id="345" r:id="rId11"/>
    <p:sldId id="344" r:id="rId12"/>
    <p:sldId id="347" r:id="rId13"/>
    <p:sldId id="348" r:id="rId14"/>
    <p:sldId id="349" r:id="rId15"/>
    <p:sldId id="350" r:id="rId16"/>
    <p:sldId id="355" r:id="rId17"/>
    <p:sldId id="3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663300"/>
    <a:srgbClr val="FF0000"/>
    <a:srgbClr val="009900"/>
    <a:srgbClr val="FFFFCC"/>
    <a:srgbClr val="B8B400"/>
    <a:srgbClr val="CCCC00"/>
    <a:srgbClr val="99CC00"/>
    <a:srgbClr val="2D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1A2B4-6A12-42A8-B594-9C523EA9898E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0BCA8-29DE-4DB0-8BAF-3924B49F4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1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471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471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471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471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47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47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47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47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9DEBB5-945F-4E76-A5C1-25215BDAAA7A}" type="slidenum">
              <a:rPr lang="en-CA" smtClean="0">
                <a:solidFill>
                  <a:srgbClr val="000000"/>
                </a:solidFill>
              </a:rPr>
              <a:pPr eaLnBrk="1" hangingPunct="1"/>
              <a:t>1</a:t>
            </a:fld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1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471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471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471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471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47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47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47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47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9DEBB5-945F-4E76-A5C1-25215BDAAA7A}" type="slidenum">
              <a:rPr lang="en-CA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5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300"/>
              </a:spcBef>
              <a:spcAft>
                <a:spcPts val="900"/>
              </a:spcAft>
              <a:buFont typeface="Wingdings" pitchFamily="2" charset="2"/>
              <a:buChar char="§"/>
              <a:defRPr sz="3000"/>
            </a:lvl1pPr>
            <a:lvl2pPr marL="792000" indent="-360000">
              <a:spcBef>
                <a:spcPts val="300"/>
              </a:spcBef>
              <a:spcAft>
                <a:spcPts val="900"/>
              </a:spcAft>
              <a:defRPr/>
            </a:lvl2pPr>
            <a:lvl3pPr marL="1080000">
              <a:spcBef>
                <a:spcPts val="300"/>
              </a:spcBef>
              <a:spcAft>
                <a:spcPts val="900"/>
              </a:spcAft>
              <a:defRPr/>
            </a:lvl3pPr>
            <a:lvl4pPr marL="360000">
              <a:spcBef>
                <a:spcPts val="300"/>
              </a:spcBef>
              <a:spcAft>
                <a:spcPts val="900"/>
              </a:spcAft>
              <a:defRPr/>
            </a:lvl4pPr>
            <a:lvl5pPr marL="360000">
              <a:spcBef>
                <a:spcPts val="3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38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47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9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20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20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0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8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66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91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55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03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8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52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40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29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3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40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31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03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40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5F23421-8F45-47DF-8526-286E4C1A4252}" type="datetime1">
              <a:rPr lang="en-US"/>
              <a:pPr>
                <a:defRPr/>
              </a:pPr>
              <a:t>20-Feb-12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0B889B-1B3F-4E1C-91E6-7C7C836C2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3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C43B-2A1B-4314-96F5-A56FF0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9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BEB0-E4B0-43D6-A980-5D54F39CD8E9}" type="datetimeFigureOut">
              <a:rPr lang="en-US" smtClean="0"/>
              <a:pPr/>
              <a:t>20-Feb-12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37B7-74BE-4D5F-BB9D-DCABC89F5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E572C-815B-4CDA-A237-16881C97B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6A82-F947-477B-BBED-05988EC0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9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BEB0-E4B0-43D6-A980-5D54F39CD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20-Feb-12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37B7-74BE-4D5F-BB9D-DCABC89F51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1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tock_000010199018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34567" r="555" b="7877"/>
          <a:stretch>
            <a:fillRect/>
          </a:stretch>
        </p:blipFill>
        <p:spPr bwMode="auto">
          <a:xfrm>
            <a:off x="-36513" y="-9525"/>
            <a:ext cx="91805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439738" y="1182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39738" y="2332038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E3A4-3CFA-4F7F-B795-48B5BBDF186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20-Feb-12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A7DFA-7437-4014-97DB-0405EEC2F3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242050"/>
            <a:ext cx="5873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98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Stock_000010199018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2"/>
          <a:stretch>
            <a:fillRect/>
          </a:stretch>
        </p:blipFill>
        <p:spPr bwMode="auto">
          <a:xfrm>
            <a:off x="0" y="0"/>
            <a:ext cx="91440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068960"/>
            <a:ext cx="7920880" cy="1350194"/>
          </a:xfrm>
          <a:extLst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000FF"/>
                </a:solidFill>
              </a:rPr>
              <a:t>Trade-offs of Wastewater </a:t>
            </a:r>
            <a:r>
              <a:rPr lang="en-US" sz="3600" dirty="0" smtClean="0">
                <a:solidFill>
                  <a:srgbClr val="0000FF"/>
                </a:solidFill>
              </a:rPr>
              <a:t>Irrigation in Developing Countries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" y="4869160"/>
            <a:ext cx="8143875" cy="1008112"/>
          </a:xfrm>
        </p:spPr>
        <p:txBody>
          <a:bodyPr/>
          <a:lstStyle/>
          <a:p>
            <a:pPr marR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Manzoor Qadir</a:t>
            </a:r>
          </a:p>
          <a:p>
            <a:pPr marR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</a:rPr>
              <a:t>UNU-INWEH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6426839"/>
            <a:ext cx="8003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16</a:t>
            </a:r>
            <a:r>
              <a:rPr lang="en-US" sz="1400" kern="0" baseline="30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th</a:t>
            </a:r>
            <a:r>
              <a:rPr lang="en-US" sz="14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 African Water Association Congress, 20-23 February 2012, Marrakesh, Morocco  </a:t>
            </a:r>
            <a:endParaRPr lang="en-US" sz="1400" kern="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9" y="61212"/>
            <a:ext cx="8401080" cy="864096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solidFill>
                  <a:srgbClr val="FFFF00"/>
                </a:solidFill>
              </a:rPr>
              <a:t>Heavy Metals in Groundwater  </a:t>
            </a:r>
            <a:endParaRPr lang="en-US" sz="3400" b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459"/>
            <a:ext cx="4644008" cy="587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7459"/>
            <a:ext cx="4427985" cy="587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8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37" y="13062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Climate </a:t>
            </a:r>
            <a:r>
              <a:rPr lang="en-US" dirty="0" smtClean="0"/>
              <a:t>Change </a:t>
            </a:r>
            <a:r>
              <a:rPr lang="en-US" dirty="0"/>
              <a:t>– </a:t>
            </a:r>
            <a:r>
              <a:rPr lang="en-US" dirty="0" smtClean="0"/>
              <a:t>Wastewater Irrigation Nexus 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7722" y="908720"/>
            <a:ext cx="8454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High-intensity rainfall events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leading to surface runoff and transport of salts and contaminants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soils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irrigated with untreated or inadequately treated wastewater to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nearby good soils irrigated with freshwater or rain-fed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83" y="4027377"/>
            <a:ext cx="3773218" cy="27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4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479" y="61212"/>
            <a:ext cx="8401080" cy="864096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Salinity Build-up in Adjacent Areas   </a:t>
            </a:r>
            <a:endParaRPr lang="en-US" sz="3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31640" y="5013176"/>
            <a:ext cx="7344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7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34082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solidFill>
                  <a:srgbClr val="FFFF00"/>
                </a:solidFill>
              </a:rPr>
              <a:t>Conclusions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400600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Urban wastewater  in water scarce developing countries is a valuable resource that needs:</a:t>
            </a:r>
          </a:p>
          <a:p>
            <a:pPr lvl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Implementation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adequate wastewater treatment </a:t>
            </a:r>
            <a:r>
              <a:rPr lang="en-US" sz="2400" dirty="0">
                <a:solidFill>
                  <a:srgbClr val="FFFF00"/>
                </a:solidFill>
              </a:rPr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its regulated reuse</a:t>
            </a:r>
          </a:p>
          <a:p>
            <a:pPr lvl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Monitoring systems and implementation of standards and guidelines</a:t>
            </a:r>
          </a:p>
          <a:p>
            <a:pPr lvl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Skilled </a:t>
            </a:r>
            <a:r>
              <a:rPr lang="en-US" sz="2400" dirty="0">
                <a:solidFill>
                  <a:srgbClr val="FFFF00"/>
                </a:solidFill>
              </a:rPr>
              <a:t>human </a:t>
            </a:r>
            <a:r>
              <a:rPr lang="en-US" sz="2400" dirty="0" smtClean="0">
                <a:solidFill>
                  <a:srgbClr val="FFFF00"/>
                </a:solidFill>
              </a:rPr>
              <a:t>resources and supportive institutions </a:t>
            </a:r>
          </a:p>
          <a:p>
            <a:pPr lvl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Pertinent and flexible </a:t>
            </a:r>
            <a:r>
              <a:rPr lang="en-US" sz="2400" dirty="0">
                <a:solidFill>
                  <a:srgbClr val="FFFF00"/>
                </a:solidFill>
              </a:rPr>
              <a:t>policy </a:t>
            </a:r>
            <a:r>
              <a:rPr lang="en-US" sz="2400" dirty="0" smtClean="0">
                <a:solidFill>
                  <a:srgbClr val="FFFF00"/>
                </a:solidFill>
              </a:rPr>
              <a:t>frameworks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Regulated </a:t>
            </a:r>
            <a:r>
              <a:rPr lang="en-US" sz="2600" dirty="0" smtClean="0">
                <a:solidFill>
                  <a:schemeClr val="bg1"/>
                </a:solidFill>
              </a:rPr>
              <a:t>use </a:t>
            </a:r>
            <a:r>
              <a:rPr lang="en-US" sz="2600" dirty="0" smtClean="0">
                <a:solidFill>
                  <a:schemeClr val="bg1"/>
                </a:solidFill>
              </a:rPr>
              <a:t>of treated wastewater in developing countries offers great promise for environment and health protection as well as livelihoods resilience  </a:t>
            </a:r>
          </a:p>
          <a:p>
            <a:pPr lvl="0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endParaRPr lang="en-US" sz="2600" dirty="0" smtClean="0">
              <a:solidFill>
                <a:srgbClr val="FFFFCC"/>
              </a:solidFill>
            </a:endParaRPr>
          </a:p>
          <a:p>
            <a:pPr lvl="1">
              <a:spcBef>
                <a:spcPts val="900"/>
              </a:spcBef>
              <a:spcAft>
                <a:spcPts val="900"/>
              </a:spcAft>
              <a:buNone/>
            </a:pPr>
            <a:endParaRPr lang="en-US" sz="260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2236" y="3789040"/>
            <a:ext cx="7920880" cy="648072"/>
          </a:xfrm>
          <a:extLst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0000FF"/>
                </a:solidFill>
              </a:rPr>
              <a:t>Thank you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6426839"/>
            <a:ext cx="8003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16</a:t>
            </a:r>
            <a:r>
              <a:rPr lang="en-US" sz="1400" kern="0" baseline="30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th</a:t>
            </a:r>
            <a:r>
              <a:rPr lang="en-US" sz="14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 African Water Association Congress, 20-23 February 2012, Marrakesh, Morocco  </a:t>
            </a:r>
            <a:endParaRPr lang="en-US" sz="1400" kern="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Key Issues and Challenges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75" y="2205038"/>
            <a:ext cx="52292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Most developing countries and countries in transition have yet to reach full-capacity wastewater treatment </a:t>
            </a:r>
          </a:p>
          <a:p>
            <a:pPr lvl="1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Policies and regulatory measures that encourage wastewater treatment and reuse of treated wastewater are lacking</a:t>
            </a:r>
          </a:p>
          <a:p>
            <a:pPr lvl="1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Wastewater is available to the farmers in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untreated,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inadequately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treated, or diluted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forms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48" y="1484312"/>
            <a:ext cx="3476625" cy="468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43" y="1492530"/>
            <a:ext cx="2085257" cy="156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2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Incentives for the Farmers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2205038"/>
            <a:ext cx="51847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Reliable availability of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a water resource amid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water scarcity</a:t>
            </a:r>
          </a:p>
          <a:p>
            <a:pPr lvl="1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Savings on fertilizer use (wastewater contains nutrients)</a:t>
            </a:r>
          </a:p>
          <a:p>
            <a:pPr lvl="1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Less pumping cost if alternate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water source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is groundwater</a:t>
            </a:r>
          </a:p>
          <a:p>
            <a:pPr lvl="1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Additional benefits: high-value crops; increased cropping intensities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509713"/>
            <a:ext cx="31321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7163"/>
            <a:ext cx="17526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516688" y="3967163"/>
            <a:ext cx="0" cy="2089150"/>
          </a:xfrm>
          <a:prstGeom prst="straightConnector1">
            <a:avLst/>
          </a:prstGeom>
          <a:ln w="635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6852" y="1628800"/>
            <a:ext cx="84010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Tradeoffs of Wastewater Irrigation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63918" y="2564904"/>
            <a:ext cx="5050904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</a:rPr>
              <a:t>Economic incentives and other benefits for the wastewater irrigating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</a:rPr>
              <a:t>farmers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Health Implications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latin typeface="Calibri"/>
              </a:rPr>
              <a:t>Environmental Implications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Climate change – untreated wastewater irrigation nexus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396" y="1875845"/>
            <a:ext cx="3266654" cy="432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9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9" y="61212"/>
            <a:ext cx="8401080" cy="864096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solidFill>
                  <a:srgbClr val="FFFF00"/>
                </a:solidFill>
              </a:rPr>
              <a:t>Economic Incentives</a:t>
            </a:r>
            <a:endParaRPr lang="en-US" sz="34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64038" cy="588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9" y="61212"/>
            <a:ext cx="8401080" cy="864096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solidFill>
                  <a:srgbClr val="FFFF00"/>
                </a:solidFill>
              </a:rPr>
              <a:t>Health </a:t>
            </a:r>
            <a:r>
              <a:rPr lang="en-US" sz="3400" b="1" dirty="0" smtClean="0">
                <a:solidFill>
                  <a:srgbClr val="FFFF00"/>
                </a:solidFill>
              </a:rPr>
              <a:t>Implications</a:t>
            </a:r>
            <a:endParaRPr lang="en-US" sz="34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994584"/>
            <a:ext cx="9144000" cy="585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888" y="1196753"/>
            <a:ext cx="6506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</a:rPr>
              <a:t>Target Group: Children within 8-12 years</a:t>
            </a:r>
          </a:p>
          <a:p>
            <a:pPr lvl="1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</a:rPr>
              <a:t>Wastewater versus groundwater irrigated area</a:t>
            </a:r>
          </a:p>
          <a:p>
            <a:pPr lvl="1" indent="-3619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</a:rPr>
              <a:t>Waterborne and non-waterborne diseases</a:t>
            </a:r>
          </a:p>
        </p:txBody>
      </p:sp>
    </p:spTree>
    <p:extLst>
      <p:ext uri="{BB962C8B-B14F-4D97-AF65-F5344CB8AC3E}">
        <p14:creationId xmlns:p14="http://schemas.microsoft.com/office/powerpoint/2010/main" val="42494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964" y="0"/>
            <a:ext cx="91839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95320" cy="1143000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Implications: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Natural Resource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Degradation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Salinity and Sodicity Interaction</a:t>
            </a:r>
            <a:endParaRPr lang="en-US" dirty="0"/>
          </a:p>
        </p:txBody>
      </p:sp>
      <p:pic>
        <p:nvPicPr>
          <p:cNvPr id="3" name="図 2" descr="C:\Documents and Settings\佐藤敏雄\My Documents\My Pictures\USSL.bmp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932040" y="3212976"/>
            <a:ext cx="1872208" cy="172819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9" y="61212"/>
            <a:ext cx="8401080" cy="864096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solidFill>
                  <a:srgbClr val="FFFF00"/>
                </a:solidFill>
              </a:rPr>
              <a:t>Nitrogen in Groundwater  </a:t>
            </a:r>
            <a:endParaRPr lang="en-US" sz="3400" b="1" dirty="0">
              <a:solidFill>
                <a:srgbClr val="FFFF00"/>
              </a:solidFill>
            </a:endParaRPr>
          </a:p>
        </p:txBody>
      </p:sp>
      <p:pic>
        <p:nvPicPr>
          <p:cNvPr id="5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572000" cy="5877273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499993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2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293</Words>
  <Application>Microsoft Office PowerPoint</Application>
  <PresentationFormat>On-screen Show (4:3)</PresentationFormat>
  <Paragraphs>41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2_Office Theme</vt:lpstr>
      <vt:lpstr>3_Office Theme</vt:lpstr>
      <vt:lpstr>Flow</vt:lpstr>
      <vt:lpstr>Trade-offs of Wastewater Irrigation in Developing Countries</vt:lpstr>
      <vt:lpstr>PowerPoint Presentation</vt:lpstr>
      <vt:lpstr>PowerPoint Presentation</vt:lpstr>
      <vt:lpstr>PowerPoint Presentation</vt:lpstr>
      <vt:lpstr>Economic Incentives</vt:lpstr>
      <vt:lpstr>Health Implications</vt:lpstr>
      <vt:lpstr>Environmental Implications: Natural Resource and Environmental Degradation</vt:lpstr>
      <vt:lpstr>Salinity and Sodicity Interaction</vt:lpstr>
      <vt:lpstr>Nitrogen in Groundwater  </vt:lpstr>
      <vt:lpstr>Heavy Metals in Groundwater  </vt:lpstr>
      <vt:lpstr>Climate Change – Wastewater Irrigation Nexus  </vt:lpstr>
      <vt:lpstr>Salinity Build-up in Adjacent Areas   </vt:lpstr>
      <vt:lpstr>Conclusions</vt:lpstr>
      <vt:lpstr>Thank you</vt:lpstr>
    </vt:vector>
  </TitlesOfParts>
  <Company>ICARDA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Quality Deterioration: Hidden Half of Water Crisis in Dry Areas</dc:title>
  <dc:creator>Qadir</dc:creator>
  <cp:lastModifiedBy>Reviewer</cp:lastModifiedBy>
  <cp:revision>264</cp:revision>
  <dcterms:created xsi:type="dcterms:W3CDTF">2010-04-05T11:21:59Z</dcterms:created>
  <dcterms:modified xsi:type="dcterms:W3CDTF">2012-02-20T14:46:34Z</dcterms:modified>
</cp:coreProperties>
</file>