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325" r:id="rId3"/>
    <p:sldId id="332" r:id="rId4"/>
    <p:sldId id="342" r:id="rId5"/>
    <p:sldId id="334" r:id="rId6"/>
    <p:sldId id="336" r:id="rId7"/>
    <p:sldId id="337" r:id="rId8"/>
    <p:sldId id="338" r:id="rId9"/>
    <p:sldId id="339" r:id="rId10"/>
    <p:sldId id="340" r:id="rId11"/>
    <p:sldId id="341" r:id="rId12"/>
    <p:sldId id="344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21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KHEDMA\Etude%20strategique\Strategie\final\benbiba\axes_graph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4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0"/>
      <c:rotY val="10"/>
      <c:perspective val="30"/>
    </c:view3D>
    <c:plotArea>
      <c:layout>
        <c:manualLayout>
          <c:layoutTarget val="inner"/>
          <c:xMode val="edge"/>
          <c:yMode val="edge"/>
          <c:x val="0.14101796896143151"/>
          <c:y val="9.8617047370661071E-2"/>
          <c:w val="0.84240763552544395"/>
          <c:h val="0.8087854403088489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12145263491886"/>
                  <c:y val="-2.0882335863987012E-2"/>
                </c:manualLayout>
              </c:layout>
              <c:tx>
                <c:rich>
                  <a:bodyPr/>
                  <a:lstStyle/>
                  <a:p>
                    <a:pPr>
                      <a:defRPr lang="de-DE"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Dessalement de l’eau de </a:t>
                    </a: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mer</a:t>
                    </a:r>
                  </a:p>
                  <a:p>
                    <a:pPr>
                      <a:defRPr lang="de-DE"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400 Millions m3</a:t>
                    </a:r>
                    <a:endParaRPr lang="fr-FR" sz="12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1.9913771382177724E-2"/>
                  <c:y val="-3.599587164170977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fr-FR" sz="12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4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Réutilisation des eaux usées </a:t>
                    </a:r>
                    <a:r>
                      <a:rPr sz="1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épurées </a:t>
                    </a:r>
                    <a:r>
                      <a:rPr sz="1400" b="1" i="0" u="none" strike="noStrike" kern="1200" baseline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300 millions m3</a:t>
                    </a:r>
                    <a:endParaRPr sz="1400" b="1" i="0" u="none" strike="noStrike" kern="1200" baseline="0" dirty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2.2066272965879662E-2"/>
                  <c:y val="1.5729677147000121E-2"/>
                </c:manualLayout>
              </c:layout>
              <c:tx>
                <c:rich>
                  <a:bodyPr/>
                  <a:lstStyle/>
                  <a:p>
                    <a:pPr>
                      <a:defRPr lang="de-DE"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Captage des eaux de </a:t>
                    </a: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pluie</a:t>
                    </a:r>
                  </a:p>
                  <a:p>
                    <a:pPr>
                      <a:defRPr lang="de-DE" sz="1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fr-FR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</a:t>
                    </a:r>
                    <a:endParaRPr lang="fr-FR" sz="12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de-DE" sz="1200" b="1"/>
                </a:pPr>
                <a:endParaRPr lang="fr-FR"/>
              </a:p>
            </c:txPr>
            <c:showVal val="1"/>
            <c:showCatName val="1"/>
            <c:showLeaderLines val="1"/>
          </c:dLbls>
          <c:cat>
            <c:strRef>
              <c:f>Feuil2!$B$2:$B$5</c:f>
              <c:strCache>
                <c:ptCount val="4"/>
                <c:pt idx="0">
                  <c:v>Dessalement de l’eau de mer </c:v>
                </c:pt>
                <c:pt idx="1">
                  <c:v>Réutilisation des eaux usées épurées </c:v>
                </c:pt>
                <c:pt idx="2">
                  <c:v>Captage des eaux de pluie</c:v>
                </c:pt>
                <c:pt idx="3">
                  <c:v>Mobilisation des ressources en eau conventionnelle</c:v>
                </c:pt>
              </c:strCache>
            </c:strRef>
          </c:cat>
          <c:val>
            <c:numRef>
              <c:f>Feuil2!$C$2:$C$5</c:f>
              <c:numCache>
                <c:formatCode>General</c:formatCode>
                <c:ptCount val="4"/>
                <c:pt idx="0">
                  <c:v>400</c:v>
                </c:pt>
                <c:pt idx="1">
                  <c:v>300</c:v>
                </c:pt>
                <c:pt idx="2">
                  <c:v>100</c:v>
                </c:pt>
                <c:pt idx="3">
                  <c:v>1700</c:v>
                </c:pt>
              </c:numCache>
            </c:numRef>
          </c:val>
        </c:ser>
        <c:dLbls>
          <c:showCatName val="1"/>
        </c:dLbls>
      </c:pie3DChart>
    </c:plotArea>
    <c:plotVisOnly val="1"/>
  </c:chart>
  <c:spPr>
    <a:gradFill>
      <a:gsLst>
        <a:gs pos="0">
          <a:srgbClr val="EEECE1"/>
        </a:gs>
        <a:gs pos="50000">
          <a:srgbClr val="EEECE1"/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7624E-6101-4FE2-A0B7-E081BEFC7C05}" type="doc">
      <dgm:prSet loTypeId="urn:microsoft.com/office/officeart/2005/8/layout/list1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1E6952BD-9802-40F6-B96C-D0AE5CE66A2A}">
      <dgm:prSet phldrT="[Texte]" custT="1"/>
      <dgm:spPr/>
      <dgm:t>
        <a:bodyPr/>
        <a:lstStyle/>
        <a:p>
          <a:r>
            <a:rPr lang="fr-FR" sz="2000" b="1" dirty="0" smtClean="0"/>
            <a:t>Objectifs</a:t>
          </a:r>
          <a:endParaRPr lang="en-US" sz="2000" dirty="0"/>
        </a:p>
      </dgm:t>
    </dgm:pt>
    <dgm:pt modelId="{09EA300A-A3CC-4BC2-BCD2-EF93BBFC7D23}" type="parTrans" cxnId="{A48CEF75-6E4B-4D29-AA98-0DE84B823EDE}">
      <dgm:prSet/>
      <dgm:spPr/>
      <dgm:t>
        <a:bodyPr/>
        <a:lstStyle/>
        <a:p>
          <a:endParaRPr lang="en-US"/>
        </a:p>
      </dgm:t>
    </dgm:pt>
    <dgm:pt modelId="{135BD1DD-2E59-4400-9EB3-159B14DCB783}" type="sibTrans" cxnId="{A48CEF75-6E4B-4D29-AA98-0DE84B823EDE}">
      <dgm:prSet/>
      <dgm:spPr/>
      <dgm:t>
        <a:bodyPr/>
        <a:lstStyle/>
        <a:p>
          <a:endParaRPr lang="en-US"/>
        </a:p>
      </dgm:t>
    </dgm:pt>
    <dgm:pt modelId="{DC7B3A49-17F2-452F-8733-4BBE02C32030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Disposer des ressources en eau nécessaires au développement du pays: PMV, Tourismes, Emergence…;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248292B0-9426-4A4D-AC4F-5ED6A3898DBE}" type="parTrans" cxnId="{B258588C-730E-4239-9333-27F06B615678}">
      <dgm:prSet/>
      <dgm:spPr/>
      <dgm:t>
        <a:bodyPr/>
        <a:lstStyle/>
        <a:p>
          <a:endParaRPr lang="en-US"/>
        </a:p>
      </dgm:t>
    </dgm:pt>
    <dgm:pt modelId="{24BF860E-58FA-4E40-B234-98FD17BA1FD1}" type="sibTrans" cxnId="{B258588C-730E-4239-9333-27F06B615678}">
      <dgm:prSet/>
      <dgm:spPr/>
      <dgm:t>
        <a:bodyPr/>
        <a:lstStyle/>
        <a:p>
          <a:endParaRPr lang="en-US"/>
        </a:p>
      </dgm:t>
    </dgm:pt>
    <dgm:pt modelId="{F1582978-C085-4DCE-8E90-829FA42F6393}">
      <dgm:prSet phldrT="[Texte]"/>
      <dgm:spPr/>
      <dgm:t>
        <a:bodyPr/>
        <a:lstStyle/>
        <a:p>
          <a:r>
            <a:rPr lang="fr-FR" b="1" dirty="0" smtClean="0"/>
            <a:t>Orientations</a:t>
          </a:r>
          <a:endParaRPr lang="en-US" dirty="0"/>
        </a:p>
      </dgm:t>
    </dgm:pt>
    <dgm:pt modelId="{35D45D97-8AD5-4664-95DB-67BC2C298B96}" type="parTrans" cxnId="{88516B98-CD93-4BF8-BFE3-5DE4455E0EA5}">
      <dgm:prSet/>
      <dgm:spPr/>
      <dgm:t>
        <a:bodyPr/>
        <a:lstStyle/>
        <a:p>
          <a:endParaRPr lang="en-US"/>
        </a:p>
      </dgm:t>
    </dgm:pt>
    <dgm:pt modelId="{304C5B11-C3F5-4B58-B8C8-AE11467BA4BC}" type="sibTrans" cxnId="{88516B98-CD93-4BF8-BFE3-5DE4455E0EA5}">
      <dgm:prSet/>
      <dgm:spPr/>
      <dgm:t>
        <a:bodyPr/>
        <a:lstStyle/>
        <a:p>
          <a:endParaRPr lang="en-US"/>
        </a:p>
      </dgm:t>
    </dgm:pt>
    <dgm:pt modelId="{9F27892F-CF78-49EC-A75C-D1606103A1FF}">
      <dgm:prSet phldrT="[Texte]"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Consolider les acquis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640E5022-90AF-44F8-A647-8B466F4A74BC}" type="parTrans" cxnId="{A9398122-1D9B-4A37-9B2B-A393610F4566}">
      <dgm:prSet/>
      <dgm:spPr/>
      <dgm:t>
        <a:bodyPr/>
        <a:lstStyle/>
        <a:p>
          <a:endParaRPr lang="en-US"/>
        </a:p>
      </dgm:t>
    </dgm:pt>
    <dgm:pt modelId="{58E35097-BF96-40B6-8194-042BF2342E8D}" type="sibTrans" cxnId="{A9398122-1D9B-4A37-9B2B-A393610F4566}">
      <dgm:prSet/>
      <dgm:spPr/>
      <dgm:t>
        <a:bodyPr/>
        <a:lstStyle/>
        <a:p>
          <a:endParaRPr lang="en-US"/>
        </a:p>
      </dgm:t>
    </dgm:pt>
    <dgm:pt modelId="{B6442B5D-B2D8-4FDE-9EC9-348F0FB4D5E3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Assurer une gestion intégrée et durable des ressources en eau;</a:t>
          </a:r>
        </a:p>
      </dgm:t>
    </dgm:pt>
    <dgm:pt modelId="{A194E92C-703E-4791-BA2B-3A9864A64963}" type="parTrans" cxnId="{D6D6350C-E9BB-43E2-A6C1-A7AB378FB068}">
      <dgm:prSet/>
      <dgm:spPr/>
      <dgm:t>
        <a:bodyPr/>
        <a:lstStyle/>
        <a:p>
          <a:endParaRPr lang="en-US"/>
        </a:p>
      </dgm:t>
    </dgm:pt>
    <dgm:pt modelId="{031359E3-F03C-4ADF-9287-B22C4C53C8E8}" type="sibTrans" cxnId="{D6D6350C-E9BB-43E2-A6C1-A7AB378FB068}">
      <dgm:prSet/>
      <dgm:spPr/>
      <dgm:t>
        <a:bodyPr/>
        <a:lstStyle/>
        <a:p>
          <a:endParaRPr lang="en-US"/>
        </a:p>
      </dgm:t>
    </dgm:pt>
    <dgm:pt modelId="{379512E0-D8BE-40F6-83EF-5C76714B1FA4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Changer les comportements des utilisateurs  et des gestionnaires  des ressources en eau</a:t>
          </a:r>
        </a:p>
      </dgm:t>
    </dgm:pt>
    <dgm:pt modelId="{C20A4A9D-CCA1-4DAF-91B2-815FB8E640E4}" type="parTrans" cxnId="{F8913F25-4A42-4858-AAC5-3BB1ED654833}">
      <dgm:prSet/>
      <dgm:spPr/>
      <dgm:t>
        <a:bodyPr/>
        <a:lstStyle/>
        <a:p>
          <a:endParaRPr lang="en-US"/>
        </a:p>
      </dgm:t>
    </dgm:pt>
    <dgm:pt modelId="{F3AEA172-FCCF-4FC4-B9AE-CDB9CE10E42E}" type="sibTrans" cxnId="{F8913F25-4A42-4858-AAC5-3BB1ED654833}">
      <dgm:prSet/>
      <dgm:spPr/>
      <dgm:t>
        <a:bodyPr/>
        <a:lstStyle/>
        <a:p>
          <a:endParaRPr lang="en-US"/>
        </a:p>
      </dgm:t>
    </dgm:pt>
    <dgm:pt modelId="{36E50BE4-3B50-4C67-B30D-D100F168F835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Faire face aux contraintes et relever les défis </a:t>
          </a:r>
        </a:p>
      </dgm:t>
    </dgm:pt>
    <dgm:pt modelId="{0FF3AE55-EC38-4321-9729-2C5A26B1072B}" type="parTrans" cxnId="{8479A866-FBE6-4355-8DB8-212ADCD1FB7B}">
      <dgm:prSet/>
      <dgm:spPr/>
      <dgm:t>
        <a:bodyPr/>
        <a:lstStyle/>
        <a:p>
          <a:endParaRPr lang="en-US"/>
        </a:p>
      </dgm:t>
    </dgm:pt>
    <dgm:pt modelId="{061F8823-E949-4465-9D74-D9C4DF36BC18}" type="sibTrans" cxnId="{8479A866-FBE6-4355-8DB8-212ADCD1FB7B}">
      <dgm:prSet/>
      <dgm:spPr/>
      <dgm:t>
        <a:bodyPr/>
        <a:lstStyle/>
        <a:p>
          <a:endParaRPr lang="en-US"/>
        </a:p>
      </dgm:t>
    </dgm:pt>
    <dgm:pt modelId="{B79B852E-0D2A-4541-9F61-834E76BFCA08}">
      <dgm:prSet/>
      <dgm:spPr/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Recourir à de nouvelles méthodes et aux ressources en eau non-conventionnelles</a:t>
          </a:r>
        </a:p>
      </dgm:t>
    </dgm:pt>
    <dgm:pt modelId="{A2ECFB94-0FFD-4F4D-B40C-77B1CCED401C}" type="parTrans" cxnId="{B43CFD70-EA9F-4717-8376-D97D8FDE41E5}">
      <dgm:prSet/>
      <dgm:spPr/>
      <dgm:t>
        <a:bodyPr/>
        <a:lstStyle/>
        <a:p>
          <a:endParaRPr lang="en-US"/>
        </a:p>
      </dgm:t>
    </dgm:pt>
    <dgm:pt modelId="{B2E0E879-29C9-41E0-8C82-A19806EAB112}" type="sibTrans" cxnId="{B43CFD70-EA9F-4717-8376-D97D8FDE41E5}">
      <dgm:prSet/>
      <dgm:spPr/>
      <dgm:t>
        <a:bodyPr/>
        <a:lstStyle/>
        <a:p>
          <a:endParaRPr lang="en-US"/>
        </a:p>
      </dgm:t>
    </dgm:pt>
    <dgm:pt modelId="{159BD9A1-5773-46C7-A6BA-D49B171D98B2}" type="pres">
      <dgm:prSet presAssocID="{1D27624E-6101-4FE2-A0B7-E081BEFC7C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9ABBD5-FD97-4349-B475-21CEF31CB4A0}" type="pres">
      <dgm:prSet presAssocID="{1E6952BD-9802-40F6-B96C-D0AE5CE66A2A}" presName="parentLin" presStyleCnt="0"/>
      <dgm:spPr/>
    </dgm:pt>
    <dgm:pt modelId="{D1AA8863-5ADD-4C03-B864-282C292DCDFB}" type="pres">
      <dgm:prSet presAssocID="{1E6952BD-9802-40F6-B96C-D0AE5CE66A2A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6CBB038-145B-4043-9B8B-4B70AF12AE94}" type="pres">
      <dgm:prSet presAssocID="{1E6952BD-9802-40F6-B96C-D0AE5CE66A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F763C6-7328-4D18-BD32-21FD7522E81C}" type="pres">
      <dgm:prSet presAssocID="{1E6952BD-9802-40F6-B96C-D0AE5CE66A2A}" presName="negativeSpace" presStyleCnt="0"/>
      <dgm:spPr/>
    </dgm:pt>
    <dgm:pt modelId="{1472F114-F2E5-4F93-BC11-D464C2ED1DB7}" type="pres">
      <dgm:prSet presAssocID="{1E6952BD-9802-40F6-B96C-D0AE5CE66A2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65D850-E905-4AEE-BDB2-B6F3D8584EA5}" type="pres">
      <dgm:prSet presAssocID="{135BD1DD-2E59-4400-9EB3-159B14DCB783}" presName="spaceBetweenRectangles" presStyleCnt="0"/>
      <dgm:spPr/>
    </dgm:pt>
    <dgm:pt modelId="{0F909B39-7EAD-447A-B264-2F2933EE6534}" type="pres">
      <dgm:prSet presAssocID="{F1582978-C085-4DCE-8E90-829FA42F6393}" presName="parentLin" presStyleCnt="0"/>
      <dgm:spPr/>
    </dgm:pt>
    <dgm:pt modelId="{E4452452-572D-4DEC-99CA-3816234EA019}" type="pres">
      <dgm:prSet presAssocID="{F1582978-C085-4DCE-8E90-829FA42F6393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FF51435-43CD-4F6B-9D35-78EADAD17205}" type="pres">
      <dgm:prSet presAssocID="{F1582978-C085-4DCE-8E90-829FA42F63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565BB3-51ED-4AD5-947B-3CD43A276C44}" type="pres">
      <dgm:prSet presAssocID="{F1582978-C085-4DCE-8E90-829FA42F6393}" presName="negativeSpace" presStyleCnt="0"/>
      <dgm:spPr/>
    </dgm:pt>
    <dgm:pt modelId="{8397C62D-B499-4E8D-A639-06B5201E66D1}" type="pres">
      <dgm:prSet presAssocID="{F1582978-C085-4DCE-8E90-829FA42F639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3CFD70-EA9F-4717-8376-D97D8FDE41E5}" srcId="{F1582978-C085-4DCE-8E90-829FA42F6393}" destId="{B79B852E-0D2A-4541-9F61-834E76BFCA08}" srcOrd="2" destOrd="0" parTransId="{A2ECFB94-0FFD-4F4D-B40C-77B1CCED401C}" sibTransId="{B2E0E879-29C9-41E0-8C82-A19806EAB112}"/>
    <dgm:cxn modelId="{FA5E53A4-31D2-4BC2-8EA1-C346FA53510A}" type="presOf" srcId="{1E6952BD-9802-40F6-B96C-D0AE5CE66A2A}" destId="{D1AA8863-5ADD-4C03-B864-282C292DCDFB}" srcOrd="0" destOrd="0" presId="urn:microsoft.com/office/officeart/2005/8/layout/list1"/>
    <dgm:cxn modelId="{8479A866-FBE6-4355-8DB8-212ADCD1FB7B}" srcId="{F1582978-C085-4DCE-8E90-829FA42F6393}" destId="{36E50BE4-3B50-4C67-B30D-D100F168F835}" srcOrd="1" destOrd="0" parTransId="{0FF3AE55-EC38-4321-9729-2C5A26B1072B}" sibTransId="{061F8823-E949-4465-9D74-D9C4DF36BC18}"/>
    <dgm:cxn modelId="{A9398122-1D9B-4A37-9B2B-A393610F4566}" srcId="{F1582978-C085-4DCE-8E90-829FA42F6393}" destId="{9F27892F-CF78-49EC-A75C-D1606103A1FF}" srcOrd="0" destOrd="0" parTransId="{640E5022-90AF-44F8-A647-8B466F4A74BC}" sibTransId="{58E35097-BF96-40B6-8194-042BF2342E8D}"/>
    <dgm:cxn modelId="{125D71C7-C964-4014-8DB6-6D2A1D4C6B3F}" type="presOf" srcId="{9F27892F-CF78-49EC-A75C-D1606103A1FF}" destId="{8397C62D-B499-4E8D-A639-06B5201E66D1}" srcOrd="0" destOrd="0" presId="urn:microsoft.com/office/officeart/2005/8/layout/list1"/>
    <dgm:cxn modelId="{4D5192AC-99B8-4D6B-A287-37E2D240753E}" type="presOf" srcId="{F1582978-C085-4DCE-8E90-829FA42F6393}" destId="{E4452452-572D-4DEC-99CA-3816234EA019}" srcOrd="0" destOrd="0" presId="urn:microsoft.com/office/officeart/2005/8/layout/list1"/>
    <dgm:cxn modelId="{88516B98-CD93-4BF8-BFE3-5DE4455E0EA5}" srcId="{1D27624E-6101-4FE2-A0B7-E081BEFC7C05}" destId="{F1582978-C085-4DCE-8E90-829FA42F6393}" srcOrd="1" destOrd="0" parTransId="{35D45D97-8AD5-4664-95DB-67BC2C298B96}" sibTransId="{304C5B11-C3F5-4B58-B8C8-AE11467BA4BC}"/>
    <dgm:cxn modelId="{82A16208-0D7B-4E7E-A527-FB6BC76B3307}" type="presOf" srcId="{DC7B3A49-17F2-452F-8733-4BBE02C32030}" destId="{1472F114-F2E5-4F93-BC11-D464C2ED1DB7}" srcOrd="0" destOrd="0" presId="urn:microsoft.com/office/officeart/2005/8/layout/list1"/>
    <dgm:cxn modelId="{D53A29A5-5687-4409-AA69-28E75D26A40E}" type="presOf" srcId="{1E6952BD-9802-40F6-B96C-D0AE5CE66A2A}" destId="{C6CBB038-145B-4043-9B8B-4B70AF12AE94}" srcOrd="1" destOrd="0" presId="urn:microsoft.com/office/officeart/2005/8/layout/list1"/>
    <dgm:cxn modelId="{A48CEF75-6E4B-4D29-AA98-0DE84B823EDE}" srcId="{1D27624E-6101-4FE2-A0B7-E081BEFC7C05}" destId="{1E6952BD-9802-40F6-B96C-D0AE5CE66A2A}" srcOrd="0" destOrd="0" parTransId="{09EA300A-A3CC-4BC2-BCD2-EF93BBFC7D23}" sibTransId="{135BD1DD-2E59-4400-9EB3-159B14DCB783}"/>
    <dgm:cxn modelId="{176B0A32-0E9F-4458-A1B5-642DC9456685}" type="presOf" srcId="{379512E0-D8BE-40F6-83EF-5C76714B1FA4}" destId="{1472F114-F2E5-4F93-BC11-D464C2ED1DB7}" srcOrd="0" destOrd="2" presId="urn:microsoft.com/office/officeart/2005/8/layout/list1"/>
    <dgm:cxn modelId="{D6D6350C-E9BB-43E2-A6C1-A7AB378FB068}" srcId="{1E6952BD-9802-40F6-B96C-D0AE5CE66A2A}" destId="{B6442B5D-B2D8-4FDE-9EC9-348F0FB4D5E3}" srcOrd="1" destOrd="0" parTransId="{A194E92C-703E-4791-BA2B-3A9864A64963}" sibTransId="{031359E3-F03C-4ADF-9287-B22C4C53C8E8}"/>
    <dgm:cxn modelId="{F8913F25-4A42-4858-AAC5-3BB1ED654833}" srcId="{1E6952BD-9802-40F6-B96C-D0AE5CE66A2A}" destId="{379512E0-D8BE-40F6-83EF-5C76714B1FA4}" srcOrd="2" destOrd="0" parTransId="{C20A4A9D-CCA1-4DAF-91B2-815FB8E640E4}" sibTransId="{F3AEA172-FCCF-4FC4-B9AE-CDB9CE10E42E}"/>
    <dgm:cxn modelId="{6FCDC3EF-0C0D-4552-9878-EE0CF5A4511B}" type="presOf" srcId="{1D27624E-6101-4FE2-A0B7-E081BEFC7C05}" destId="{159BD9A1-5773-46C7-A6BA-D49B171D98B2}" srcOrd="0" destOrd="0" presId="urn:microsoft.com/office/officeart/2005/8/layout/list1"/>
    <dgm:cxn modelId="{E80E007C-ABE9-4ED4-B472-AFB43CD5A054}" type="presOf" srcId="{B79B852E-0D2A-4541-9F61-834E76BFCA08}" destId="{8397C62D-B499-4E8D-A639-06B5201E66D1}" srcOrd="0" destOrd="2" presId="urn:microsoft.com/office/officeart/2005/8/layout/list1"/>
    <dgm:cxn modelId="{60A40623-EF0A-4DDC-95E5-EE43BA06E694}" type="presOf" srcId="{F1582978-C085-4DCE-8E90-829FA42F6393}" destId="{AFF51435-43CD-4F6B-9D35-78EADAD17205}" srcOrd="1" destOrd="0" presId="urn:microsoft.com/office/officeart/2005/8/layout/list1"/>
    <dgm:cxn modelId="{0321E724-A32F-48D0-A915-97B192C819E6}" type="presOf" srcId="{B6442B5D-B2D8-4FDE-9EC9-348F0FB4D5E3}" destId="{1472F114-F2E5-4F93-BC11-D464C2ED1DB7}" srcOrd="0" destOrd="1" presId="urn:microsoft.com/office/officeart/2005/8/layout/list1"/>
    <dgm:cxn modelId="{066E5EDD-CD0C-461E-8CF2-5F68010FC321}" type="presOf" srcId="{36E50BE4-3B50-4C67-B30D-D100F168F835}" destId="{8397C62D-B499-4E8D-A639-06B5201E66D1}" srcOrd="0" destOrd="1" presId="urn:microsoft.com/office/officeart/2005/8/layout/list1"/>
    <dgm:cxn modelId="{B258588C-730E-4239-9333-27F06B615678}" srcId="{1E6952BD-9802-40F6-B96C-D0AE5CE66A2A}" destId="{DC7B3A49-17F2-452F-8733-4BBE02C32030}" srcOrd="0" destOrd="0" parTransId="{248292B0-9426-4A4D-AC4F-5ED6A3898DBE}" sibTransId="{24BF860E-58FA-4E40-B234-98FD17BA1FD1}"/>
    <dgm:cxn modelId="{026ADAF2-43E6-4A38-AADC-DD0FE76DC0C6}" type="presParOf" srcId="{159BD9A1-5773-46C7-A6BA-D49B171D98B2}" destId="{139ABBD5-FD97-4349-B475-21CEF31CB4A0}" srcOrd="0" destOrd="0" presId="urn:microsoft.com/office/officeart/2005/8/layout/list1"/>
    <dgm:cxn modelId="{93731376-495A-4DAE-A04E-815B4A6452AF}" type="presParOf" srcId="{139ABBD5-FD97-4349-B475-21CEF31CB4A0}" destId="{D1AA8863-5ADD-4C03-B864-282C292DCDFB}" srcOrd="0" destOrd="0" presId="urn:microsoft.com/office/officeart/2005/8/layout/list1"/>
    <dgm:cxn modelId="{FB1C662C-9507-46F8-846B-4B2AA248559F}" type="presParOf" srcId="{139ABBD5-FD97-4349-B475-21CEF31CB4A0}" destId="{C6CBB038-145B-4043-9B8B-4B70AF12AE94}" srcOrd="1" destOrd="0" presId="urn:microsoft.com/office/officeart/2005/8/layout/list1"/>
    <dgm:cxn modelId="{5A941397-950A-4675-A488-B6704E827101}" type="presParOf" srcId="{159BD9A1-5773-46C7-A6BA-D49B171D98B2}" destId="{54F763C6-7328-4D18-BD32-21FD7522E81C}" srcOrd="1" destOrd="0" presId="urn:microsoft.com/office/officeart/2005/8/layout/list1"/>
    <dgm:cxn modelId="{E662A41C-18EF-4B21-A5B7-117503EC890C}" type="presParOf" srcId="{159BD9A1-5773-46C7-A6BA-D49B171D98B2}" destId="{1472F114-F2E5-4F93-BC11-D464C2ED1DB7}" srcOrd="2" destOrd="0" presId="urn:microsoft.com/office/officeart/2005/8/layout/list1"/>
    <dgm:cxn modelId="{5679EB17-352D-469C-8A86-B38516242A77}" type="presParOf" srcId="{159BD9A1-5773-46C7-A6BA-D49B171D98B2}" destId="{1C65D850-E905-4AEE-BDB2-B6F3D8584EA5}" srcOrd="3" destOrd="0" presId="urn:microsoft.com/office/officeart/2005/8/layout/list1"/>
    <dgm:cxn modelId="{2C90015E-6C03-4CFB-83D0-7BE00FB47D39}" type="presParOf" srcId="{159BD9A1-5773-46C7-A6BA-D49B171D98B2}" destId="{0F909B39-7EAD-447A-B264-2F2933EE6534}" srcOrd="4" destOrd="0" presId="urn:microsoft.com/office/officeart/2005/8/layout/list1"/>
    <dgm:cxn modelId="{BE168362-5160-4EC9-B766-DDEA48A4F3DF}" type="presParOf" srcId="{0F909B39-7EAD-447A-B264-2F2933EE6534}" destId="{E4452452-572D-4DEC-99CA-3816234EA019}" srcOrd="0" destOrd="0" presId="urn:microsoft.com/office/officeart/2005/8/layout/list1"/>
    <dgm:cxn modelId="{19E56B1E-7B0A-4674-89A4-52DD1A49F5D4}" type="presParOf" srcId="{0F909B39-7EAD-447A-B264-2F2933EE6534}" destId="{AFF51435-43CD-4F6B-9D35-78EADAD17205}" srcOrd="1" destOrd="0" presId="urn:microsoft.com/office/officeart/2005/8/layout/list1"/>
    <dgm:cxn modelId="{F9F24AD5-4FDD-4502-AA06-C4CBDE5465A9}" type="presParOf" srcId="{159BD9A1-5773-46C7-A6BA-D49B171D98B2}" destId="{6E565BB3-51ED-4AD5-947B-3CD43A276C44}" srcOrd="5" destOrd="0" presId="urn:microsoft.com/office/officeart/2005/8/layout/list1"/>
    <dgm:cxn modelId="{E2788B11-82F4-4978-97FC-F4DBEC321443}" type="presParOf" srcId="{159BD9A1-5773-46C7-A6BA-D49B171D98B2}" destId="{8397C62D-B499-4E8D-A639-06B5201E66D1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8F281F-C9F8-49D6-B7E3-7A8E065552DE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BF1794-420B-4B9A-B7E7-F8C583DE8F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87D80E-4DB0-4AF4-9A7E-1D72D306B962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A84765-5B0C-4E08-BF6C-208AB9D542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663CBF-AEFB-4C2F-8975-9723A3DB489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C1DF2-9293-4FBE-9DA3-24F17543E75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2215CF-03D2-40BC-8217-EE067AAAC52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E3355F-7889-4122-85EA-FE476138E65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416182-E94A-4F0A-8BF5-F8A8BA52A05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78B0C-32BF-4A0C-9399-2480FC8336D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4728-E536-4773-948E-4F8ECFB5BF1C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B-3AAF-4CF7-B333-B588E3639F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2DFD-01FB-40B2-BF7C-A56D252E18FE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05D0-F840-4190-9ECE-BA203E8919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3B25-5A95-4D7B-BA83-E6F8705F0C30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9A5D-8ED2-4106-85A0-2B3E91FB23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2AC8-829D-4BC5-AD5D-9E6692C288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8DE3-B47D-4F22-89B8-BED3CC94AF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46C1-AA5F-4DEF-BDBD-9BE8CAA1B8E9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53AC-4CDA-4634-88C5-9A643CCC1B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Diapositiv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277813" y="6381750"/>
            <a:ext cx="477837" cy="365125"/>
          </a:xfrm>
        </p:spPr>
        <p:txBody>
          <a:bodyPr/>
          <a:lstStyle>
            <a:lvl1pPr>
              <a:defRPr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Eurostile Bold" pitchFamily="34" charset="0"/>
              </a:defRPr>
            </a:lvl1pPr>
          </a:lstStyle>
          <a:p>
            <a:pPr>
              <a:defRPr/>
            </a:pPr>
            <a:fld id="{3A9F0A49-EF12-4405-B0AD-B9A7BEE8E3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Diapositive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504825" cy="365125"/>
          </a:xfrm>
        </p:spPr>
        <p:txBody>
          <a:bodyPr/>
          <a:lstStyle>
            <a:lvl1pPr>
              <a:defRPr b="1" smtClean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F2013B5-9775-42AD-901F-A56ECF03D0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D3A4-190B-4214-A54F-B5674BDE4077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4DC8-18DD-48FA-A521-A4C075A8DA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8DF4-2ECF-4D17-B220-161EDC8B66C3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BA24-2387-4EC6-8FFB-3FBEF34E87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E8A2-EB70-4616-A50F-460E4C83EFEC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F4C5-C843-4137-BEB8-41DFB7A9A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E5A5-2642-4A31-9F63-085828EAF499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E2D4-413E-4B8C-9390-9CE29A1021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F5FE-C509-4880-BAAB-DC903244C512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46B8-B7B9-4CA0-8233-DE6C0DDC24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4FE0-2E99-43F5-9372-476BCDD349C1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AA8-12ED-440E-85B5-6199BACC90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C748E-0241-4438-AAC5-C7F9BC61FC60}" type="datetimeFigureOut">
              <a:rPr lang="fr-FR"/>
              <a:pPr>
                <a:defRPr/>
              </a:pPr>
              <a:t>20/02/2012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702C4-1486-45C1-8276-ABE008EFA2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5" r:id="rId12"/>
    <p:sldLayoutId id="2147483666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5722938" y="6010275"/>
            <a:ext cx="3200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fr-FR" b="1" i="1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7410" name="Titre 1"/>
          <p:cNvSpPr>
            <a:spLocks/>
          </p:cNvSpPr>
          <p:nvPr/>
        </p:nvSpPr>
        <p:spPr bwMode="auto">
          <a:xfrm>
            <a:off x="2546350" y="1117600"/>
            <a:ext cx="4521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en-US" sz="1600" b="1">
                <a:solidFill>
                  <a:srgbClr val="0D11B3"/>
                </a:solidFill>
                <a:latin typeface="Franklin Gothic Book" pitchFamily="34" charset="0"/>
              </a:rPr>
              <a:t/>
            </a:r>
            <a:br>
              <a:rPr lang="en-US" sz="1600" b="1">
                <a:solidFill>
                  <a:srgbClr val="0D11B3"/>
                </a:solidFill>
                <a:latin typeface="Franklin Gothic Book" pitchFamily="34" charset="0"/>
              </a:rPr>
            </a:br>
            <a:r>
              <a:rPr lang="fr-FR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MINISTERE DE L’ENERGIE, DES MINES, DE L'EAU ET DE L'ENVIRONNEMENT</a:t>
            </a:r>
          </a:p>
          <a:p>
            <a:pPr algn="ctr"/>
            <a:r>
              <a:rPr lang="fr-FR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DEPARTEMENT DE L’EAU</a:t>
            </a:r>
            <a:endParaRPr lang="fr-FR" sz="1300" b="1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ZoneTexte 8"/>
          <p:cNvSpPr txBox="1">
            <a:spLocks noChangeArrowheads="1"/>
          </p:cNvSpPr>
          <p:nvPr/>
        </p:nvSpPr>
        <p:spPr bwMode="auto">
          <a:xfrm>
            <a:off x="1700213" y="5418138"/>
            <a:ext cx="18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ZoneTexte 9"/>
          <p:cNvSpPr txBox="1">
            <a:spLocks noChangeArrowheads="1"/>
          </p:cNvSpPr>
          <p:nvPr/>
        </p:nvSpPr>
        <p:spPr bwMode="auto">
          <a:xfrm>
            <a:off x="1058863" y="2348880"/>
            <a:ext cx="7566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 dirty="0" smtClean="0">
                <a:latin typeface="Arial Narrow" pitchFamily="34" charset="0"/>
              </a:rPr>
              <a:t>UN-Water Seminar on</a:t>
            </a:r>
          </a:p>
          <a:p>
            <a:pPr algn="ctr"/>
            <a:r>
              <a:rPr lang="de-DE" sz="2400" b="1" dirty="0" smtClean="0">
                <a:latin typeface="Arial Narrow" pitchFamily="34" charset="0"/>
              </a:rPr>
              <a:t>Safe Use of Wastewater</a:t>
            </a:r>
          </a:p>
          <a:p>
            <a:pPr algn="ctr"/>
            <a:r>
              <a:rPr lang="de-DE" sz="2400" b="1" dirty="0" smtClean="0">
                <a:latin typeface="Arial Narrow" pitchFamily="34" charset="0"/>
              </a:rPr>
              <a:t>in Agriculture</a:t>
            </a:r>
            <a:endParaRPr lang="de-DE" sz="2400" b="1" dirty="0">
              <a:latin typeface="Arial Narrow" pitchFamily="34" charset="0"/>
            </a:endParaRPr>
          </a:p>
        </p:txBody>
      </p:sp>
      <p:pic>
        <p:nvPicPr>
          <p:cNvPr id="17414" name="Picture 6" descr="C:\Documents and Settings\scpedi.SEEE\Bureau\Agadir REU\MarocA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913" y="461963"/>
            <a:ext cx="785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itre 1"/>
          <p:cNvSpPr>
            <a:spLocks/>
          </p:cNvSpPr>
          <p:nvPr/>
        </p:nvSpPr>
        <p:spPr bwMode="auto">
          <a:xfrm>
            <a:off x="3097213" y="0"/>
            <a:ext cx="30257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/>
            <a:r>
              <a:rPr lang="en-US" sz="1600" b="1">
                <a:solidFill>
                  <a:srgbClr val="0D11B3"/>
                </a:solidFill>
                <a:latin typeface="Franklin Gothic Book" pitchFamily="34" charset="0"/>
              </a:rPr>
              <a:t/>
            </a:r>
            <a:br>
              <a:rPr lang="en-US" sz="1600" b="1">
                <a:solidFill>
                  <a:srgbClr val="0D11B3"/>
                </a:solidFill>
                <a:latin typeface="Franklin Gothic Book" pitchFamily="34" charset="0"/>
              </a:rPr>
            </a:br>
            <a:r>
              <a:rPr lang="en-US" sz="1600" b="1">
                <a:solidFill>
                  <a:srgbClr val="0D11B3"/>
                </a:solidFill>
                <a:latin typeface="Franklin Gothic Book" pitchFamily="34" charset="0"/>
              </a:rPr>
              <a:t>   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fr-FR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YAUME DU MAROC</a:t>
            </a:r>
            <a:endParaRPr lang="fr-FR" sz="1400" b="1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7416" name="ZoneTexte 9"/>
          <p:cNvSpPr txBox="1">
            <a:spLocks noChangeArrowheads="1"/>
          </p:cNvSpPr>
          <p:nvPr/>
        </p:nvSpPr>
        <p:spPr bwMode="auto">
          <a:xfrm>
            <a:off x="5238750" y="6172200"/>
            <a:ext cx="338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smtClean="0">
                <a:latin typeface="Calibri" pitchFamily="34" charset="0"/>
              </a:rPr>
              <a:t>20-23. </a:t>
            </a:r>
            <a:r>
              <a:rPr lang="en-US" sz="1600" b="1" dirty="0">
                <a:latin typeface="Calibri" pitchFamily="34" charset="0"/>
              </a:rPr>
              <a:t>February 2012, Marrakech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17417" name="Rectangle 2"/>
          <p:cNvSpPr txBox="1">
            <a:spLocks noChangeArrowheads="1"/>
          </p:cNvSpPr>
          <p:nvPr/>
        </p:nvSpPr>
        <p:spPr bwMode="auto">
          <a:xfrm>
            <a:off x="219075" y="3838575"/>
            <a:ext cx="85725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r-FR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Stratégie </a:t>
            </a:r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 secteur de l’eau et mise en œuvre </a:t>
            </a:r>
          </a:p>
          <a:p>
            <a:pPr algn="ctr"/>
            <a:r>
              <a:rPr lang="fr-FR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la réutilisation des eaux usées épurées</a:t>
            </a:r>
            <a:r>
              <a:rPr lang="fr-FR" sz="1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500042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Effets environnementaux de l’utilisation</a:t>
            </a:r>
          </a:p>
          <a:p>
            <a:pPr algn="ctr"/>
            <a:r>
              <a:rPr lang="fr-FR" b="1" dirty="0" smtClean="0"/>
              <a:t> des eaux usées en agriculture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>
                <a:solidFill>
                  <a:srgbClr val="7030A0"/>
                </a:solidFill>
              </a:rPr>
              <a:t>Recommandations</a:t>
            </a:r>
            <a:endParaRPr lang="fr-FR" b="1" dirty="0" smtClean="0">
              <a:solidFill>
                <a:srgbClr val="7030A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Une </a:t>
            </a:r>
            <a:r>
              <a:rPr lang="fr-FR" dirty="0" smtClean="0"/>
              <a:t>planification adéquate </a:t>
            </a:r>
            <a:r>
              <a:rPr lang="fr-FR" dirty="0" smtClean="0"/>
              <a:t>est nécessaire pour  </a:t>
            </a:r>
            <a:r>
              <a:rPr lang="fr-FR" dirty="0" smtClean="0"/>
              <a:t>un investissement efficace</a:t>
            </a:r>
            <a:br>
              <a:rPr lang="fr-FR" dirty="0" smtClean="0"/>
            </a:br>
            <a:r>
              <a:rPr lang="fr-FR" dirty="0" smtClean="0"/>
              <a:t>avec </a:t>
            </a:r>
            <a:r>
              <a:rPr lang="fr-FR" dirty="0" smtClean="0"/>
              <a:t> </a:t>
            </a:r>
            <a:r>
              <a:rPr lang="fr-FR" dirty="0" smtClean="0"/>
              <a:t>systèmes </a:t>
            </a:r>
            <a:r>
              <a:rPr lang="fr-FR" dirty="0" smtClean="0"/>
              <a:t> </a:t>
            </a:r>
            <a:r>
              <a:rPr lang="fr-FR" dirty="0" smtClean="0"/>
              <a:t>appropriés </a:t>
            </a:r>
            <a:r>
              <a:rPr lang="fr-FR" dirty="0" smtClean="0"/>
              <a:t>compatibles aux conditions de chaque pays,</a:t>
            </a:r>
          </a:p>
          <a:p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Agendas </a:t>
            </a:r>
            <a:r>
              <a:rPr lang="fr-FR" dirty="0" smtClean="0"/>
              <a:t>nationaux doivent inclure les questions sur les impacts environnementaux et la </a:t>
            </a:r>
            <a:r>
              <a:rPr lang="fr-FR" dirty="0" smtClean="0"/>
              <a:t>santé,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00042"/>
            <a:ext cx="771530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Sensibilisation et stratégies nationales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>
                <a:solidFill>
                  <a:srgbClr val="7030A0"/>
                </a:solidFill>
              </a:rPr>
              <a:t>Recommandations</a:t>
            </a:r>
          </a:p>
          <a:p>
            <a:pPr algn="ctr"/>
            <a:endParaRPr lang="fr-FR" sz="2400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Mise en place d’un </a:t>
            </a:r>
            <a:r>
              <a:rPr lang="fr-FR" sz="1600" b="1" dirty="0" smtClean="0"/>
              <a:t>cadre institutionnel</a:t>
            </a:r>
            <a:r>
              <a:rPr lang="fr-FR" sz="1600" b="1" dirty="0" smtClean="0"/>
              <a:t>, </a:t>
            </a:r>
            <a:r>
              <a:rPr lang="fr-FR" sz="1600" b="1" dirty="0" smtClean="0"/>
              <a:t>réglementaire et   financier clair </a:t>
            </a:r>
            <a:r>
              <a:rPr lang="fr-FR" sz="1600" b="1" dirty="0" smtClean="0"/>
              <a:t>et </a:t>
            </a:r>
            <a:r>
              <a:rPr lang="fr-FR" sz="1600" b="1" dirty="0" smtClean="0"/>
              <a:t>complet  pour la promotion de la REUSE, </a:t>
            </a:r>
          </a:p>
          <a:p>
            <a:pPr algn="just"/>
            <a:r>
              <a:rPr lang="fr-FR" sz="1600" b="1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Développement  des plans National  et d’action de REUSE,</a:t>
            </a:r>
          </a:p>
          <a:p>
            <a:pPr algn="just"/>
            <a:endParaRPr lang="fr-FR" sz="1600" b="1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Dresser l’état des lieux dans chacun des pays,</a:t>
            </a:r>
          </a:p>
          <a:p>
            <a:pPr algn="just"/>
            <a:endParaRPr lang="fr-FR" sz="1600" b="1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Benchmark selon besoin sur le cadre institutionnel, réglementaire,</a:t>
            </a:r>
          </a:p>
          <a:p>
            <a:pPr algn="just"/>
            <a:endParaRPr lang="fr-FR" sz="1600" b="1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Elaborer des études techniques selon besoin, </a:t>
            </a:r>
          </a:p>
          <a:p>
            <a:pPr algn="just"/>
            <a:endParaRPr lang="fr-FR" sz="1600" b="1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Développer un plan de formation et de renforcement des capacités</a:t>
            </a:r>
          </a:p>
          <a:p>
            <a:pPr algn="just"/>
            <a:r>
              <a:rPr lang="fr-FR" sz="1600" b="1" dirty="0" smtClean="0"/>
              <a:t> </a:t>
            </a:r>
            <a:r>
              <a:rPr lang="fr-FR" sz="1600" b="1" dirty="0" smtClean="0"/>
              <a:t>  des ressources humaines selon besoin de chaque pays</a:t>
            </a:r>
          </a:p>
          <a:p>
            <a:pPr algn="just"/>
            <a:endParaRPr lang="fr-FR" sz="1600" b="1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b="1" dirty="0" smtClean="0"/>
              <a:t>Recherche de financement  pour projets pilote de </a:t>
            </a:r>
            <a:r>
              <a:rPr lang="fr-FR" sz="1600" b="1" dirty="0" err="1" smtClean="0"/>
              <a:t>reuse</a:t>
            </a:r>
            <a:r>
              <a:rPr lang="fr-FR" sz="1600" b="1" dirty="0" smtClean="0"/>
              <a:t> auprès des institutions nationales et internationales </a:t>
            </a:r>
          </a:p>
          <a:p>
            <a:pPr algn="just"/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endParaRPr lang="fr-FR" b="1" dirty="0" smtClean="0"/>
          </a:p>
          <a:p>
            <a:pPr algn="just"/>
            <a:endParaRPr lang="fr-FR" b="1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droite 4"/>
          <p:cNvSpPr/>
          <p:nvPr/>
        </p:nvSpPr>
        <p:spPr>
          <a:xfrm rot="5400000">
            <a:off x="4429125" y="5084763"/>
            <a:ext cx="642938" cy="500062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95250"/>
            <a:ext cx="9144000" cy="7127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all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55663" y="1125538"/>
            <a:ext cx="8108950" cy="340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52413" fontAlgn="auto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Lancement de la politique de l’eau en 1967, renforcée dans les années 1980 par un processus de planification intégrée par bassin hydraulique.</a:t>
            </a:r>
          </a:p>
          <a:p>
            <a:pPr marL="268288" indent="-252413" fontAlgn="auto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Politique axée essentiellement sur le développement de l’offre.</a:t>
            </a:r>
          </a:p>
          <a:p>
            <a:pPr marL="268288" indent="-252413" fontAlgn="auto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Principaux objectifs:</a:t>
            </a:r>
          </a:p>
          <a:p>
            <a:pPr marL="803275" lvl="1" indent="-157163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Satisfaction des besoins en AEPI</a:t>
            </a:r>
          </a:p>
          <a:p>
            <a:pPr marL="803275" lvl="1" indent="-157163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Irrigation de 1 million d’ha à l’horizon 2000</a:t>
            </a:r>
          </a:p>
          <a:p>
            <a:pPr marL="803275" lvl="1" indent="-157163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Protection des grandes plaines contre les inondations</a:t>
            </a:r>
          </a:p>
          <a:p>
            <a:pPr marL="268288" lvl="1" indent="-252413" fontAlgn="auto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La politique adoptée a atteint ses objectifs et a permis de disposer des ressources en eau nécessaires pour le développement socio-économique du pays. 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33388" y="5661025"/>
            <a:ext cx="8675687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indent="158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2"/>
                </a:solidFill>
              </a:rPr>
              <a:t>Nécessité du renouvellement de la stratégie nationale de l’eau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1BAEB-6B1E-4032-851B-C4C5D0F83280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79613" y="4581525"/>
            <a:ext cx="56165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8288" lvl="1" indent="-252413" algn="ctr" fontAlgn="auto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Actuellement cette politique a atteint ses limites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4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692275" y="-115888"/>
            <a:ext cx="6407150" cy="11255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solidFill>
                  <a:srgbClr val="0070C0"/>
                </a:solidFill>
              </a:rPr>
              <a:t>Objectifs MAJEURS et </a:t>
            </a:r>
            <a:br>
              <a:rPr lang="fr-FR" sz="2800" b="1" cap="all" dirty="0">
                <a:solidFill>
                  <a:srgbClr val="0070C0"/>
                </a:solidFill>
              </a:rPr>
            </a:br>
            <a:r>
              <a:rPr lang="fr-FR" sz="2800" b="1" cap="all" dirty="0">
                <a:solidFill>
                  <a:srgbClr val="0070C0"/>
                </a:solidFill>
              </a:rPr>
              <a:t>orientations </a:t>
            </a:r>
            <a:r>
              <a:rPr lang="fr-FR" sz="2800" b="1" cap="all" dirty="0" smtClean="0">
                <a:solidFill>
                  <a:srgbClr val="0070C0"/>
                </a:solidFill>
              </a:rPr>
              <a:t>stratégiques </a:t>
            </a:r>
            <a:endParaRPr lang="fr-FR" sz="2800" b="1" cap="all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539552" y="928670"/>
          <a:ext cx="8501122" cy="47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17500" y="6391275"/>
            <a:ext cx="441325" cy="365125"/>
          </a:xfrm>
        </p:spPr>
        <p:txBody>
          <a:bodyPr/>
          <a:lstStyle/>
          <a:p>
            <a:pPr>
              <a:defRPr/>
            </a:pPr>
            <a:fld id="{5F6490BA-2F13-4DF0-9605-CA2985CCF4C3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97481" y="1240007"/>
            <a:ext cx="2700000" cy="142374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252000" tIns="144000" rIns="180000" bIns="21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sysClr val="window" lastClr="FFFFFF"/>
                </a:solidFill>
                <a:latin typeface="Calibri" pitchFamily="34" charset="0"/>
                <a:cs typeface="Times New Roman" pitchFamily="18" charset="0"/>
              </a:rPr>
              <a:t>Gestion de la demande et valorisation de l’eau</a:t>
            </a:r>
            <a:endParaRPr lang="fr-FR" sz="2400" b="1" kern="0" dirty="0">
              <a:solidFill>
                <a:sysClr val="window" lastClr="FFFFFF"/>
              </a:solidFill>
              <a:latin typeface="Calibri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50580" y="2877430"/>
            <a:ext cx="2764229" cy="1321588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252000" tIns="144000" rIns="180000" bIns="21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Gestion et développement de l’offre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428728" y="4490527"/>
            <a:ext cx="2857520" cy="139907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216000" tIns="108000" rIns="144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kern="0" dirty="0">
                <a:solidFill>
                  <a:sysClr val="window" lastClr="FFFFFF"/>
                </a:solidFill>
                <a:latin typeface="Calibri" pitchFamily="34" charset="0"/>
                <a:cs typeface="Times New Roman" pitchFamily="18" charset="0"/>
              </a:rPr>
              <a:t>Préservation et protection des ressources en eau, du milieu naturel et des zones fragiles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298912" y="1194452"/>
            <a:ext cx="2987864" cy="1479514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44000" tIns="144000" rIns="144000" bIns="144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kern="0" dirty="0">
                <a:solidFill>
                  <a:sysClr val="window" lastClr="FFFFFF"/>
                </a:solidFill>
                <a:latin typeface="Calibri" pitchFamily="34" charset="0"/>
                <a:cs typeface="Times New Roman" pitchFamily="18" charset="0"/>
              </a:rPr>
              <a:t>Réduction de la vulnérabilité aux risques liés à l’eau et adaptation aux  changements climatiques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316560" y="2876455"/>
            <a:ext cx="2898778" cy="1321588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252000" tIns="144000" rIns="180000" bIns="21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" lastClr="FFFFFF"/>
                </a:solidFill>
                <a:latin typeface="Calibri" pitchFamily="34" charset="0"/>
                <a:cs typeface="Times New Roman" pitchFamily="18" charset="0"/>
              </a:rPr>
              <a:t>Poursuite des réformes réglementaires et institutionnelles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245122" y="4530254"/>
            <a:ext cx="3041654" cy="1399076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80000" tIns="108000" rIns="144000" bIns="10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kern="0" dirty="0">
                <a:solidFill>
                  <a:sysClr val="window" lastClr="FFFFFF"/>
                </a:solidFill>
                <a:latin typeface="Calibri" pitchFamily="34" charset="0"/>
                <a:cs typeface="Times New Roman" pitchFamily="18" charset="0"/>
              </a:rPr>
              <a:t>Modernisation des systèmes d’information et renforcement des moyens et des compétences</a:t>
            </a:r>
          </a:p>
        </p:txBody>
      </p:sp>
      <p:sp>
        <p:nvSpPr>
          <p:cNvPr id="20" name="Ellipse 19"/>
          <p:cNvSpPr/>
          <p:nvPr/>
        </p:nvSpPr>
        <p:spPr>
          <a:xfrm>
            <a:off x="1354138" y="1071563"/>
            <a:ext cx="357187" cy="3571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21" name="Ellipse 20"/>
          <p:cNvSpPr/>
          <p:nvPr/>
        </p:nvSpPr>
        <p:spPr>
          <a:xfrm>
            <a:off x="1285875" y="2663825"/>
            <a:ext cx="357188" cy="3571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2" name="Ellipse 21"/>
          <p:cNvSpPr/>
          <p:nvPr/>
        </p:nvSpPr>
        <p:spPr>
          <a:xfrm>
            <a:off x="1285875" y="4276725"/>
            <a:ext cx="357188" cy="3571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3" name="Ellipse 22"/>
          <p:cNvSpPr/>
          <p:nvPr/>
        </p:nvSpPr>
        <p:spPr>
          <a:xfrm>
            <a:off x="5181600" y="1042988"/>
            <a:ext cx="357188" cy="3571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4" name="Ellipse 23"/>
          <p:cNvSpPr/>
          <p:nvPr/>
        </p:nvSpPr>
        <p:spPr>
          <a:xfrm>
            <a:off x="5143500" y="2662238"/>
            <a:ext cx="357188" cy="3571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5" name="Ellipse 24"/>
          <p:cNvSpPr/>
          <p:nvPr/>
        </p:nvSpPr>
        <p:spPr>
          <a:xfrm>
            <a:off x="5072063" y="4338638"/>
            <a:ext cx="357187" cy="35718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06650" y="227013"/>
            <a:ext cx="5037138" cy="574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solidFill>
                  <a:srgbClr val="0070C0"/>
                </a:solidFill>
                <a:latin typeface="+mn-lt"/>
                <a:cs typeface="+mn-cs"/>
              </a:rPr>
              <a:t>LES GRANDS AXES DE LA SNE </a:t>
            </a:r>
            <a:r>
              <a:rPr lang="fr-FR" b="1" cap="all" dirty="0">
                <a:solidFill>
                  <a:srgbClr val="0070C0"/>
                </a:solidFill>
                <a:latin typeface="+mn-lt"/>
                <a:cs typeface="+mn-cs"/>
              </a:rPr>
              <a:t>(1/5)</a:t>
            </a:r>
            <a:endParaRPr lang="fr-FR" sz="2800" b="1" cap="all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17500" y="6391275"/>
            <a:ext cx="441325" cy="365125"/>
          </a:xfrm>
        </p:spPr>
        <p:txBody>
          <a:bodyPr/>
          <a:lstStyle/>
          <a:p>
            <a:pPr>
              <a:defRPr/>
            </a:pPr>
            <a:fld id="{884226D6-DC03-4463-BFF9-778F02B37E46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95513" y="1989138"/>
            <a:ext cx="5429250" cy="400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Mobilisation de 2.5 Milliards de M3/an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1124744"/>
            <a:ext cx="9144000" cy="46166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61950" lvl="5" indent="-3238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ahoma" pitchFamily="34" charset="0"/>
              </a:rPr>
              <a:t>Gestion et développement de l’offre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14819-59E1-4D62-B8C4-52EEC2B947D6}" type="slidenum">
              <a:rPr lang="fr-FR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10" name="Graphique 9"/>
          <p:cNvGraphicFramePr/>
          <p:nvPr/>
        </p:nvGraphicFramePr>
        <p:xfrm>
          <a:off x="755576" y="2420888"/>
          <a:ext cx="8174142" cy="365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11188" y="2708275"/>
            <a:ext cx="378618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lvl="1" indent="4763" fontAlgn="auto">
              <a:spcBef>
                <a:spcPts val="1200"/>
              </a:spcBef>
              <a:spcAft>
                <a:spcPts val="0"/>
              </a:spcAft>
              <a:tabLst>
                <a:tab pos="173038" algn="l"/>
                <a:tab pos="539750" algn="l"/>
              </a:tabLst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Les ressources en eau de surface: Mobilisation de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1.7 Milliards de m3</a:t>
            </a:r>
          </a:p>
          <a:p>
            <a:pPr marL="536575" lvl="1" indent="-174625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  <a:tab pos="539750" algn="l"/>
              </a:tabLst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ahoma" pitchFamily="34" charset="0"/>
              </a:rPr>
              <a:t>60 grands barrages </a:t>
            </a:r>
          </a:p>
          <a:p>
            <a:pPr marL="536575" lvl="1" indent="-174625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  <a:tab pos="539750" algn="l"/>
              </a:tabLst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1000 petits barrages</a:t>
            </a:r>
          </a:p>
          <a:p>
            <a:pPr marL="536575" lvl="1" indent="-174625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6575" algn="l"/>
                <a:tab pos="539750" algn="l"/>
              </a:tabLst>
              <a:defRPr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Transfert Nord-Sud : 800 Mm</a:t>
            </a:r>
            <a:r>
              <a:rPr lang="fr-FR" sz="1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3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6650" y="227013"/>
            <a:ext cx="5037138" cy="574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solidFill>
                  <a:srgbClr val="0070C0"/>
                </a:solidFill>
                <a:latin typeface="+mn-lt"/>
                <a:cs typeface="+mn-cs"/>
              </a:rPr>
              <a:t>LES GRANDS AXES DE LA SNE </a:t>
            </a:r>
            <a:r>
              <a:rPr lang="fr-FR" b="1" cap="all" dirty="0">
                <a:solidFill>
                  <a:srgbClr val="0070C0"/>
                </a:solidFill>
                <a:latin typeface="+mn-lt"/>
                <a:cs typeface="+mn-cs"/>
              </a:rPr>
              <a:t>(3/5)</a:t>
            </a:r>
            <a:endParaRPr lang="fr-FR" sz="2800" b="1" cap="all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17500" y="6391275"/>
            <a:ext cx="441325" cy="365125"/>
          </a:xfrm>
        </p:spPr>
        <p:txBody>
          <a:bodyPr/>
          <a:lstStyle/>
          <a:p>
            <a:pPr>
              <a:defRPr/>
            </a:pPr>
            <a:fld id="{22E104E5-8F92-4640-BDAF-C976860D539F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619746" y="155306"/>
            <a:ext cx="4331635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5" indent="-3175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tabLst>
                <a:tab pos="342900" algn="l"/>
              </a:tabLst>
              <a:defRPr/>
            </a:pPr>
            <a:r>
              <a:rPr lang="fr-FR" sz="2800" b="1" cap="all" dirty="0">
                <a:solidFill>
                  <a:srgbClr val="0070C0"/>
                </a:solidFill>
                <a:latin typeface="+mn-lt"/>
                <a:cs typeface="+mn-cs"/>
              </a:rPr>
              <a:t>Mise en œuvre de la </a:t>
            </a:r>
            <a:r>
              <a:rPr lang="fr-FR" sz="2800" b="1" cap="all" dirty="0" err="1">
                <a:solidFill>
                  <a:srgbClr val="0070C0"/>
                </a:solidFill>
                <a:latin typeface="+mn-lt"/>
                <a:cs typeface="+mn-cs"/>
              </a:rPr>
              <a:t>sNe</a:t>
            </a:r>
            <a:r>
              <a:rPr lang="fr-FR" sz="2800" b="1" cap="all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576" y="1098424"/>
            <a:ext cx="8611598" cy="427746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975" lvl="1" indent="-180975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Phasage et action multisectorielle :</a:t>
            </a: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98293" y="1562421"/>
            <a:ext cx="7736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Court, moyen et long terme</a:t>
            </a:r>
          </a:p>
          <a:p>
            <a:pPr marL="180975" lvl="1" indent="-1809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Mise en place d’une Unité de Gestion de Projets thématiques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76" y="2537536"/>
            <a:ext cx="8611598" cy="427746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975" lvl="1" indent="-180975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Conventions cadres avec les régions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576" y="4792162"/>
            <a:ext cx="8611598" cy="797078"/>
          </a:xfrm>
          <a:prstGeom prst="rect">
            <a:avLst/>
          </a:prstGeom>
          <a:noFill/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975" lvl="1" indent="-180975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Conventions thématiques à l’échelle des provinces (programme prioritaire 2010-2012)</a:t>
            </a:r>
          </a:p>
        </p:txBody>
      </p:sp>
      <p:sp>
        <p:nvSpPr>
          <p:cNvPr id="26638" name="Rectangle 9"/>
          <p:cNvSpPr>
            <a:spLocks noChangeArrowheads="1"/>
          </p:cNvSpPr>
          <p:nvPr/>
        </p:nvSpPr>
        <p:spPr bwMode="auto">
          <a:xfrm>
            <a:off x="900113" y="3078163"/>
            <a:ext cx="8208962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fr-FR" sz="1600" b="1" u="sng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Objectif:  </a:t>
            </a:r>
          </a:p>
          <a:p>
            <a:pPr marL="180975" lvl="1" indent="-1809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Développement et préservation des ressources en eau</a:t>
            </a:r>
          </a:p>
          <a:p>
            <a:pPr marL="180975" lvl="1" indent="-1809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Intégration de la dimension environnementale dans les projets de développement</a:t>
            </a:r>
          </a:p>
          <a:p>
            <a:pPr marL="180975" lvl="1" indent="-1809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Renforcement du partenariat avec les acteurs locaux et mise en commun des moyens financiers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23037F-D9F0-4AB2-B14F-02596AB8E1E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55575" y="188913"/>
            <a:ext cx="883285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Mise en Œuvre de la Stratégie du Secteur de l’Eau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3200" b="1">
                <a:solidFill>
                  <a:srgbClr val="0070C0"/>
                </a:solidFill>
                <a:latin typeface="Calibri" pitchFamily="34" charset="0"/>
              </a:rPr>
              <a:t>« Réutilisation des eaux usées épurées »</a:t>
            </a: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fr-FR" sz="32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0" y="175895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268288" indent="-268288" algn="just" eaLnBrk="0" hangingPunct="0">
              <a:buFont typeface="Wingdings" pitchFamily="2" charset="2"/>
              <a:buChar char="Ø"/>
            </a:pPr>
            <a:r>
              <a:rPr lang="fr-FR" sz="2400">
                <a:latin typeface="Calibri" pitchFamily="34" charset="0"/>
              </a:rPr>
              <a:t>Résultats de l’étude des possibilités de réutilisation des eaux usées épurées (DRPE/ 2009 ) ;</a:t>
            </a:r>
          </a:p>
          <a:p>
            <a:pPr marL="268288" indent="-268288" algn="just" eaLnBrk="0" hangingPunct="0">
              <a:buFont typeface="Wingdings" pitchFamily="2" charset="2"/>
              <a:buChar char="Ø"/>
            </a:pPr>
            <a:endParaRPr lang="fr-FR" sz="2400">
              <a:latin typeface="Calibri" pitchFamily="34" charset="0"/>
            </a:endParaRPr>
          </a:p>
          <a:p>
            <a:pPr marL="268288" indent="-268288" algn="just" eaLnBrk="0" hangingPunct="0">
              <a:buFont typeface="Wingdings" pitchFamily="2" charset="2"/>
              <a:buChar char="Ø"/>
            </a:pPr>
            <a:r>
              <a:rPr lang="fr-FR" sz="2400">
                <a:latin typeface="Calibri" pitchFamily="34" charset="0"/>
              </a:rPr>
              <a:t>Résultats des travaux de l’UGP  de mise en œuvre de la stratégie nationale de l’eau pour la composante «  Assainissement – Dépollution et Réutilisation des eaux usées épurées »;</a:t>
            </a:r>
          </a:p>
          <a:p>
            <a:pPr marL="268288" indent="-268288" algn="just" eaLnBrk="0" hangingPunct="0">
              <a:buFont typeface="Wingdings" pitchFamily="2" charset="2"/>
              <a:buChar char="Ø"/>
            </a:pPr>
            <a:endParaRPr lang="fr-FR" sz="2400">
              <a:latin typeface="Calibri" pitchFamily="34" charset="0"/>
            </a:endParaRPr>
          </a:p>
          <a:p>
            <a:pPr marL="268288" indent="-268288" algn="just" eaLnBrk="0" hangingPunct="0">
              <a:buFont typeface="Wingdings" pitchFamily="2" charset="2"/>
              <a:buChar char="Ø"/>
            </a:pPr>
            <a:r>
              <a:rPr lang="fr-FR" sz="2400">
                <a:latin typeface="Calibri" pitchFamily="34" charset="0"/>
              </a:rPr>
              <a:t>Données sur l’épuration et la réutilisation (existantes, en cours, programmées et projetées) auprès des institutions concernées (Ministères de l’intérieur et de l’Agriculture, ONEP et ABH).</a:t>
            </a:r>
          </a:p>
          <a:p>
            <a:pPr marL="268288" indent="-268288" algn="just" eaLnBrk="0" hangingPunct="0"/>
            <a:endParaRPr lang="fr-FR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CEE384-E1C8-4C3B-9BF1-BAEB8D5A4EC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52226" name="Picture 4" descr="C:\Documents and Settings\halil\Bureau\a\cart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13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20C708-97D6-4573-8AE0-212F379208E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0"/>
          <a:ext cx="9143991" cy="7681899"/>
        </p:xfrm>
        <a:graphic>
          <a:graphicData uri="http://schemas.openxmlformats.org/drawingml/2006/table">
            <a:tbl>
              <a:tblPr/>
              <a:tblGrid>
                <a:gridCol w="621864"/>
                <a:gridCol w="396439"/>
                <a:gridCol w="424940"/>
                <a:gridCol w="427531"/>
                <a:gridCol w="373118"/>
                <a:gridCol w="352388"/>
                <a:gridCol w="362754"/>
                <a:gridCol w="362754"/>
                <a:gridCol w="331662"/>
                <a:gridCol w="334253"/>
                <a:gridCol w="331662"/>
                <a:gridCol w="383483"/>
                <a:gridCol w="393847"/>
                <a:gridCol w="393847"/>
                <a:gridCol w="365346"/>
                <a:gridCol w="352388"/>
                <a:gridCol w="342025"/>
                <a:gridCol w="342025"/>
                <a:gridCol w="334253"/>
                <a:gridCol w="321296"/>
                <a:gridCol w="310932"/>
                <a:gridCol w="321296"/>
                <a:gridCol w="321296"/>
                <a:gridCol w="321296"/>
                <a:gridCol w="321296"/>
              </a:tblGrid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fr-FR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Réutilisation  des Eaux Usées Epurées  au Maroc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891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fr-FR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 d'action ( 2010,  2015, 2020 et 2030)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891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fr-FR" sz="1600" b="1" i="0" u="sng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Feuille de route de la REUE</a:t>
                      </a:r>
                    </a:p>
                  </a:txBody>
                  <a:tcPr marL="5298" marR="5298" marT="52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9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Bassin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Potentiel EUE  Mm</a:t>
                      </a:r>
                      <a:r>
                        <a:rPr lang="fr-FR" sz="105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Potentiel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utilisable </a:t>
                      </a: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d'EUE 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Mm</a:t>
                      </a:r>
                      <a:r>
                        <a:rPr lang="fr-FR" sz="105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/an </a:t>
                      </a:r>
                    </a:p>
                    <a:p>
                      <a:pPr algn="ctr" fontAlgn="ctr"/>
                      <a:endParaRPr lang="fr-FR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Usage Agriculture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Mm</a:t>
                      </a:r>
                      <a:r>
                        <a:rPr lang="fr-FR" sz="105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  <a:p>
                      <a:pPr algn="ctr" fontAlgn="ctr"/>
                      <a:r>
                        <a:rPr lang="fr-FR" sz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+mn-cs"/>
                        </a:rPr>
                        <a:t>                            </a:t>
                      </a:r>
                    </a:p>
                    <a:p>
                      <a:pPr algn="ctr" fontAlgn="ctr"/>
                      <a:r>
                        <a:rPr lang="fr-FR" sz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+mn-cs"/>
                        </a:rPr>
                        <a:t>                    </a:t>
                      </a:r>
                    </a:p>
                    <a:p>
                      <a:pPr algn="ctr" fontAlgn="ctr"/>
                      <a:r>
                        <a:rPr lang="fr-FR" sz="120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+mn-cs"/>
                        </a:rPr>
                        <a:t>                                 44%</a:t>
                      </a:r>
                      <a:endParaRPr lang="fr-FR" sz="12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Usage Industriel 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Mm</a:t>
                      </a:r>
                      <a:r>
                        <a:rPr lang="fr-FR" sz="105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                     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                 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                         </a:t>
                      </a:r>
                      <a:r>
                        <a:rPr kumimoji="1" lang="fr-FR" sz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+mn-cs"/>
                        </a:rPr>
                        <a:t>4%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Usage  Forestier+Espaces verts+golfs+zones humides 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Mm</a:t>
                      </a:r>
                      <a:r>
                        <a:rPr lang="fr-FR" sz="105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  <a:p>
                      <a:pPr algn="ctr" fontAlgn="ctr"/>
                      <a:r>
                        <a:rPr kumimoji="1" lang="fr-FR" sz="1050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+mn-cs"/>
                        </a:rPr>
                        <a:t>                                </a:t>
                      </a:r>
                      <a:r>
                        <a:rPr kumimoji="1" lang="fr-FR" sz="1200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+mn-cs"/>
                        </a:rPr>
                        <a:t>42%</a:t>
                      </a:r>
                      <a:endParaRPr lang="fr-FR" sz="12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Usage  recharge nappe 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Mm</a:t>
                      </a:r>
                      <a:r>
                        <a:rPr lang="fr-FR" sz="105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/an</a:t>
                      </a:r>
                    </a:p>
                    <a:p>
                      <a:pPr algn="ctr" fontAlgn="ctr"/>
                      <a:endParaRPr lang="fr-FR" sz="105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</a:t>
                      </a:r>
                    </a:p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</a:t>
                      </a:r>
                      <a:r>
                        <a:rPr lang="fr-FR" sz="105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kumimoji="1" lang="fr-FR" sz="1200" dirty="0" smtClean="0">
                          <a:solidFill>
                            <a:srgbClr val="00B050"/>
                          </a:solidFill>
                          <a:latin typeface="Calibri" pitchFamily="34" charset="0"/>
                          <a:cs typeface="+mn-cs"/>
                        </a:rPr>
                        <a:t>10%</a:t>
                      </a:r>
                      <a:endParaRPr lang="fr-FR" sz="12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68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Loukkos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Moulouya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Sebou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Bou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Regreg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351,3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Oum Er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Rbia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Tensift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SMD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SEOD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GGZ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6,8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2,9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3,4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957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12,5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Volume des EUE et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reutilsées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Eaux usées brutes  Mm3/an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Eaux usées épurées  Mm3/an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324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446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957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Eaux usées réutilisées  Mm3/an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338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Taux  de  réutilisation 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PNA-M1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Eaux usées brutes  Mm3/an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871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1039</a:t>
                      </a:r>
                    </a:p>
                  </a:txBody>
                  <a:tcPr marL="5298" marR="5298" marT="5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891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Taux d'epuration</a:t>
                      </a:r>
                    </a:p>
                  </a:txBody>
                  <a:tcPr marL="5298" marR="5298" marT="52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8" marR="5298" marT="52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14313"/>
            <a:ext cx="91440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17375E"/>
                </a:solidFill>
                <a:cs typeface="Al-Mothnna" pitchFamily="2" charset="-78"/>
              </a:rPr>
              <a:t>Plan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28625" y="1285860"/>
            <a:ext cx="8286750" cy="65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7350" indent="-387350">
              <a:lnSpc>
                <a:spcPct val="135000"/>
              </a:lnSpc>
              <a:buClr>
                <a:srgbClr val="003399"/>
              </a:buClr>
              <a:buSzPct val="100000"/>
            </a:pPr>
            <a:endParaRPr lang="fr-FR" sz="3600" b="1" dirty="0">
              <a:solidFill>
                <a:srgbClr val="1E1C11"/>
              </a:solidFill>
              <a:latin typeface="Calibri" pitchFamily="34" charset="0"/>
              <a:cs typeface="Tahoma" pitchFamily="34" charset="0"/>
            </a:endParaRP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</a:pPr>
            <a:r>
              <a:rPr lang="fr-FR" sz="3600" b="1" dirty="0" smtClean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Bilan </a:t>
            </a:r>
            <a:r>
              <a:rPr lang="fr-FR" sz="3600" b="1" dirty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des travaux du </a:t>
            </a:r>
            <a:r>
              <a:rPr lang="en-US" sz="3600" b="1" dirty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1st Regional Workshop for Africa on the Safe use of Wastewater in </a:t>
            </a:r>
            <a:r>
              <a:rPr lang="en-US" sz="3600" b="1" dirty="0" smtClean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Agriculture</a:t>
            </a: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</a:pPr>
            <a:r>
              <a:rPr lang="fr-FR" sz="3600" b="1" dirty="0" smtClean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Stratégie </a:t>
            </a:r>
            <a:r>
              <a:rPr lang="fr-FR" sz="3600" b="1" dirty="0" smtClean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nationale du secteur de l’Eau</a:t>
            </a: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</a:pPr>
            <a:r>
              <a:rPr lang="fr-FR" sz="3600" b="1" dirty="0" smtClean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Mise en œuvre de la SNE relative à la REUE </a:t>
            </a:r>
          </a:p>
          <a:p>
            <a:pPr marL="387350" indent="-387350" eaLnBrk="0" hangingPunct="0">
              <a:lnSpc>
                <a:spcPct val="135000"/>
              </a:lnSpc>
              <a:buClr>
                <a:srgbClr val="003399"/>
              </a:buClr>
              <a:buSzPct val="100000"/>
              <a:buFont typeface="Wingdings" pitchFamily="2" charset="2"/>
              <a:buChar char="§"/>
            </a:pPr>
            <a:r>
              <a:rPr lang="fr-FR" sz="3600" b="1" dirty="0" smtClean="0">
                <a:solidFill>
                  <a:srgbClr val="1E1C11"/>
                </a:solidFill>
                <a:latin typeface="Calibri" pitchFamily="34" charset="0"/>
                <a:cs typeface="Tahoma" pitchFamily="34" charset="0"/>
              </a:rPr>
              <a:t> </a:t>
            </a:r>
            <a:endParaRPr lang="fr-FR" sz="3600" b="1" dirty="0">
              <a:solidFill>
                <a:srgbClr val="1E1C11"/>
              </a:solidFill>
              <a:latin typeface="Calibri" pitchFamily="34" charset="0"/>
              <a:cs typeface="Tahoma" pitchFamily="34" charset="0"/>
            </a:endParaRPr>
          </a:p>
          <a:p>
            <a:pPr marL="387350" indent="-387350">
              <a:buClr>
                <a:srgbClr val="FF9900"/>
              </a:buClr>
              <a:buSzPct val="120000"/>
            </a:pPr>
            <a:r>
              <a:rPr lang="fr-FR" sz="3200" b="1" dirty="0">
                <a:solidFill>
                  <a:srgbClr val="FFFFCC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3250" name="think-cell Slide" r:id="rId8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0" y="1247775"/>
            <a:ext cx="9144000" cy="561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2288" y="1247775"/>
            <a:ext cx="77978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b="1">
                <a:latin typeface="Calibri" pitchFamily="34" charset="0"/>
              </a:rPr>
              <a:t>Les objectifs fixés par la feuille de route de la stratégie nationale de l’eau semblent ambitieux mais atteignables au regard du benchmark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b="1">
                <a:latin typeface="Calibri" pitchFamily="34" charset="0"/>
              </a:rPr>
              <a:t>Bien que des partenariats-publics privés au niveau du traitement et de la distribution de l’eau soient probablement envisageables, l’essentiel du financement des coûts d’investissement pour la REUE sera vraisemblablement public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b="1">
                <a:latin typeface="Calibri" pitchFamily="34" charset="0"/>
              </a:rPr>
              <a:t>Ces investissements initiaux seront liés aux usines de traitement et aux réseaux de distribution pour la REUE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b="1">
                <a:latin typeface="Calibri" pitchFamily="34" charset="0"/>
              </a:rPr>
              <a:t>Le plus souvent, les gestionnaires des projets de REUE sont également les gestionnaire de l’usine de traitement concernée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b="1">
                <a:latin typeface="Calibri" pitchFamily="34" charset="0"/>
              </a:rPr>
              <a:t>En revanche, les coûts d’exploitation peuvent être en partie recouverts par les usagers, jusqu’au niveau du traitement tertiaire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b="1">
                <a:latin typeface="Calibri" pitchFamily="34" charset="0"/>
              </a:rPr>
              <a:t>En règle générale, le traitement secondaire, est pris en charge par la collectivité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b="1">
                <a:latin typeface="Calibri" pitchFamily="34" charset="0"/>
              </a:rPr>
              <a:t>En matière de distribution des eaux usées épurées, les associations d’usagers peuvent être impliqués et prendre en charge les coûts afférents</a:t>
            </a:r>
            <a:endParaRPr lang="fr-FR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18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8864" y="290845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Implications pour le Maroc</a:t>
            </a:r>
            <a:endParaRPr lang="fr-FR" sz="32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4274" name="think-cell Slide" r:id="rId8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1247775"/>
            <a:ext cx="9144000" cy="561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1262063"/>
            <a:ext cx="82692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2000">
                <a:latin typeface="Calibri" pitchFamily="34" charset="0"/>
              </a:rPr>
              <a:t>Dans le cas d’un partenariat public-privé pour la gestion d’une usine de traitement, une </a:t>
            </a:r>
            <a:r>
              <a:rPr lang="fr-FR" sz="2000" b="1">
                <a:latin typeface="Calibri" pitchFamily="34" charset="0"/>
              </a:rPr>
              <a:t>autorité de surveillance de l’opérateur devra être mise en place </a:t>
            </a:r>
            <a:r>
              <a:rPr lang="fr-FR" sz="2000">
                <a:latin typeface="Calibri" pitchFamily="34" charset="0"/>
              </a:rPr>
              <a:t>pour surveiller la conformité aux normes ainsi que le niveau de réutilisation effectif</a:t>
            </a: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endParaRPr lang="fr-FR" sz="2000">
              <a:latin typeface="Calibri" pitchFamily="34" charset="0"/>
            </a:endParaRP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2000" b="1">
                <a:latin typeface="Calibri" pitchFamily="34" charset="0"/>
              </a:rPr>
              <a:t>Le Maroc pourra  promouvoir la REUE </a:t>
            </a:r>
            <a:r>
              <a:rPr lang="fr-FR" sz="2000">
                <a:latin typeface="Calibri" pitchFamily="34" charset="0"/>
              </a:rPr>
              <a:t>à l’échelle des </a:t>
            </a:r>
            <a:r>
              <a:rPr lang="fr-FR" sz="2000" b="1">
                <a:latin typeface="Calibri" pitchFamily="34" charset="0"/>
              </a:rPr>
              <a:t>grandes agglomérations </a:t>
            </a:r>
            <a:r>
              <a:rPr lang="fr-FR" sz="2000">
                <a:latin typeface="Calibri" pitchFamily="34" charset="0"/>
              </a:rPr>
              <a:t>(Casablanca, Rabat) pour de nouvelles constructions à grande superficie, et instaurer </a:t>
            </a:r>
            <a:r>
              <a:rPr lang="fr-FR" sz="2000" b="1">
                <a:latin typeface="Calibri" pitchFamily="34" charset="0"/>
              </a:rPr>
              <a:t>une politique nationale vis-à-vis des golfs et établissements touristiques, à l’échelle nationale</a:t>
            </a:r>
            <a:r>
              <a:rPr lang="fr-FR" sz="2000">
                <a:latin typeface="Calibri" pitchFamily="34" charset="0"/>
              </a:rPr>
              <a:t>, en se basant sur son expérience à Marrakech</a:t>
            </a: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endParaRPr lang="fr-FR" sz="2000">
              <a:latin typeface="Calibri" pitchFamily="34" charset="0"/>
            </a:endParaRPr>
          </a:p>
          <a:p>
            <a:pPr marL="342900" lvl="1" indent="-2286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2000" b="1">
                <a:latin typeface="Calibri" pitchFamily="34" charset="0"/>
              </a:rPr>
              <a:t>Enfin, inclure dans la loi </a:t>
            </a:r>
            <a:r>
              <a:rPr lang="fr-FR" sz="2000">
                <a:latin typeface="Calibri" pitchFamily="34" charset="0"/>
              </a:rPr>
              <a:t>de manière réactive les évolutions à venir des normes internationales de qualité de la REUE auxquelles le Maroc fait déjà référence de manière officieuse permettra de clarifier le contexte réglementaire pour les opérateurs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8" name="Rectangle 18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95536" y="293747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Implications pour le Maroc</a:t>
            </a:r>
            <a:endParaRPr lang="fr-FR" sz="24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1198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2706" name="WordArt 3"/>
          <p:cNvSpPr>
            <a:spLocks noChangeArrowheads="1" noChangeShapeType="1" noTextEdit="1"/>
          </p:cNvSpPr>
          <p:nvPr/>
        </p:nvSpPr>
        <p:spPr bwMode="auto">
          <a:xfrm>
            <a:off x="898525" y="373063"/>
            <a:ext cx="7677150" cy="148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61B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Merci de votre</a:t>
            </a:r>
          </a:p>
          <a:p>
            <a:pPr algn="ctr"/>
            <a:r>
              <a:rPr lang="fr-FR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61B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Attention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357166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</a:rPr>
              <a:t>Bilan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 des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</a:rPr>
              <a:t>travaux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  du 1</a:t>
            </a:r>
            <a:r>
              <a:rPr lang="en-US" sz="2000" b="1" baseline="30000" dirty="0" smtClean="0">
                <a:solidFill>
                  <a:srgbClr val="0070C0"/>
                </a:solidFill>
                <a:latin typeface="Calibri" pitchFamily="34" charset="0"/>
              </a:rPr>
              <a:t>st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 Regional workshop on</a:t>
            </a:r>
            <a:endParaRPr lang="fr-FR" sz="20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Safe wastewater use in agriculture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1714489"/>
            <a:ext cx="773808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alibri" pitchFamily="34" charset="0"/>
              </a:rPr>
              <a:t>Marrakech 18-19 February 2012,</a:t>
            </a:r>
          </a:p>
          <a:p>
            <a:endParaRPr lang="en-US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Calibri" pitchFamily="34" charset="0"/>
              </a:rPr>
              <a:t>17 pays de l’ </a:t>
            </a:r>
            <a:r>
              <a:rPr lang="en-US" b="1" dirty="0" err="1" smtClean="0">
                <a:latin typeface="Calibri" pitchFamily="34" charset="0"/>
              </a:rPr>
              <a:t>Afrique</a:t>
            </a:r>
            <a:r>
              <a:rPr lang="en-US" b="1" dirty="0" smtClean="0">
                <a:latin typeface="Calibri" pitchFamily="34" charset="0"/>
              </a:rPr>
              <a:t> Francophone :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         </a:t>
            </a:r>
            <a:r>
              <a:rPr lang="en-US" b="1" dirty="0" err="1" smtClean="0">
                <a:latin typeface="Calibri" pitchFamily="34" charset="0"/>
              </a:rPr>
              <a:t>Algérie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Afrique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Centrale</a:t>
            </a:r>
            <a:r>
              <a:rPr lang="en-US" b="1" dirty="0" smtClean="0">
                <a:latin typeface="Calibri" pitchFamily="34" charset="0"/>
              </a:rPr>
              <a:t>, Benin,  Burkina </a:t>
            </a:r>
            <a:r>
              <a:rPr lang="en-US" b="1" dirty="0" err="1" smtClean="0">
                <a:latin typeface="Calibri" pitchFamily="34" charset="0"/>
              </a:rPr>
              <a:t>Fasso</a:t>
            </a:r>
            <a:r>
              <a:rPr lang="en-US" b="1" dirty="0" smtClean="0">
                <a:latin typeface="Calibri" pitchFamily="34" charset="0"/>
              </a:rPr>
              <a:t>, Cameroun, Côte </a:t>
            </a:r>
            <a:r>
              <a:rPr lang="en-US" b="1" dirty="0" err="1" smtClean="0">
                <a:latin typeface="Calibri" pitchFamily="34" charset="0"/>
              </a:rPr>
              <a:t>Ivoire</a:t>
            </a:r>
            <a:r>
              <a:rPr lang="en-US" b="1" dirty="0" smtClean="0">
                <a:latin typeface="Calibri" pitchFamily="34" charset="0"/>
              </a:rPr>
              <a:t>, </a:t>
            </a:r>
          </a:p>
          <a:p>
            <a:r>
              <a:rPr lang="en-US" b="1" dirty="0" smtClean="0">
                <a:latin typeface="Calibri" pitchFamily="34" charset="0"/>
              </a:rPr>
              <a:t>         RD Congo, </a:t>
            </a:r>
            <a:r>
              <a:rPr lang="en-US" b="1" dirty="0" err="1" smtClean="0">
                <a:latin typeface="Calibri" pitchFamily="34" charset="0"/>
              </a:rPr>
              <a:t>Egypte</a:t>
            </a:r>
            <a:r>
              <a:rPr lang="en-US" b="1" dirty="0" smtClean="0">
                <a:latin typeface="Calibri" pitchFamily="34" charset="0"/>
              </a:rPr>
              <a:t>, Gabon, </a:t>
            </a:r>
            <a:r>
              <a:rPr lang="en-US" b="1" dirty="0" err="1" smtClean="0">
                <a:latin typeface="Calibri" pitchFamily="34" charset="0"/>
              </a:rPr>
              <a:t>Guinée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Guinée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Bissao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Mauritanie</a:t>
            </a:r>
            <a:r>
              <a:rPr lang="en-US" b="1" dirty="0" smtClean="0">
                <a:latin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</a:rPr>
              <a:t>Maroc</a:t>
            </a:r>
            <a:r>
              <a:rPr lang="en-US" b="1" dirty="0" smtClean="0">
                <a:latin typeface="Calibri" pitchFamily="34" charset="0"/>
              </a:rPr>
              <a:t>, </a:t>
            </a:r>
          </a:p>
          <a:p>
            <a:r>
              <a:rPr lang="en-US" b="1" dirty="0" smtClean="0">
                <a:latin typeface="Calibri" pitchFamily="34" charset="0"/>
              </a:rPr>
              <a:t>         Niger, Senegal, </a:t>
            </a:r>
            <a:r>
              <a:rPr lang="en-US" b="1" dirty="0" err="1" smtClean="0">
                <a:latin typeface="Calibri" pitchFamily="34" charset="0"/>
              </a:rPr>
              <a:t>Tunisie</a:t>
            </a:r>
            <a:r>
              <a:rPr lang="en-US" b="1" dirty="0" smtClean="0">
                <a:latin typeface="Calibri" pitchFamily="34" charset="0"/>
              </a:rPr>
              <a:t>,  Togo.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b="1" dirty="0" err="1" smtClean="0">
                <a:latin typeface="Calibri" pitchFamily="34" charset="0"/>
              </a:rPr>
              <a:t>Organisateurs</a:t>
            </a:r>
            <a:r>
              <a:rPr lang="en-US" b="1" dirty="0" smtClean="0">
                <a:latin typeface="Calibri" pitchFamily="34" charset="0"/>
              </a:rPr>
              <a:t>:  	FAO- UNEP- UNU-INWEH- UNW-DPC</a:t>
            </a:r>
          </a:p>
          <a:p>
            <a:r>
              <a:rPr lang="en-US" b="1" dirty="0" smtClean="0">
                <a:latin typeface="Calibri" pitchFamily="34" charset="0"/>
              </a:rPr>
              <a:t>		ICID- IWMI</a:t>
            </a:r>
          </a:p>
          <a:p>
            <a:r>
              <a:rPr lang="en-US" b="1" dirty="0" smtClean="0">
                <a:latin typeface="Calibri" pitchFamily="34" charset="0"/>
              </a:rPr>
              <a:t>                             	Local Partner : ONEP-IEA.</a:t>
            </a:r>
          </a:p>
          <a:p>
            <a:endParaRPr lang="en-US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</a:rPr>
              <a:t> 5 Sessions: 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Water Reuse for Agriculture National Plans and Economic  Analysis of reuse,</a:t>
            </a: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Health Risk Assessment and Mitigation where Wastewater Treatment does not Work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 Integrated policy approaches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</a:rPr>
              <a:t>Environmental Impacts and Treatment  Technologies for Wastewater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 Awareness raising and national dissemination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en-US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en-US" i="1" dirty="0" smtClean="0">
                <a:latin typeface="Calibri" pitchFamily="34" charset="0"/>
              </a:rPr>
              <a:t> 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fr-F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14290"/>
            <a:ext cx="8072494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Les principaux aspects </a:t>
            </a:r>
            <a:r>
              <a:rPr lang="fr-FR" b="1" dirty="0" smtClean="0">
                <a:solidFill>
                  <a:srgbClr val="00B050"/>
                </a:solidFill>
              </a:rPr>
              <a:t>abordés: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sz="1600" dirty="0" smtClean="0"/>
              <a:t> </a:t>
            </a:r>
            <a:r>
              <a:rPr lang="fr-FR" sz="1600" b="1" dirty="0" smtClean="0"/>
              <a:t>Étapes à suivre pour concevoir  les plans de réutilisation des EUE dans      l'agriculture au niveau </a:t>
            </a:r>
            <a:r>
              <a:rPr lang="fr-FR" sz="1600" b="1" dirty="0" smtClean="0"/>
              <a:t>national, régional et local,</a:t>
            </a:r>
          </a:p>
          <a:p>
            <a:pPr>
              <a:buFont typeface="Wingdings" pitchFamily="2" charset="2"/>
              <a:buChar char="§"/>
            </a:pPr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A</a:t>
            </a:r>
            <a:r>
              <a:rPr lang="fr-FR" sz="1600" b="1" dirty="0" smtClean="0"/>
              <a:t>nalyse </a:t>
            </a:r>
            <a:r>
              <a:rPr lang="fr-FR" sz="1600" b="1" dirty="0" smtClean="0"/>
              <a:t>économique et financière du traitement des eaux usées et de leur </a:t>
            </a:r>
            <a:r>
              <a:rPr lang="fr-FR" sz="1600" b="1" dirty="0" smtClean="0"/>
              <a:t>réutilisation,</a:t>
            </a:r>
          </a:p>
          <a:p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 Situation </a:t>
            </a:r>
            <a:r>
              <a:rPr lang="fr-FR" sz="1600" b="1" dirty="0" smtClean="0"/>
              <a:t>où le traitement des eaux usées n ’est  pas </a:t>
            </a:r>
            <a:r>
              <a:rPr lang="fr-FR" sz="1600" b="1" dirty="0" smtClean="0"/>
              <a:t>opérationnel il faut procéder à une évaluation </a:t>
            </a:r>
            <a:r>
              <a:rPr lang="fr-FR" sz="1600" b="1" dirty="0" smtClean="0"/>
              <a:t>des risques sanitaires et des mesures de r</a:t>
            </a:r>
            <a:r>
              <a:rPr lang="fr-FR" sz="1600" b="1" dirty="0" smtClean="0"/>
              <a:t>éduction,</a:t>
            </a:r>
          </a:p>
          <a:p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Choix des technologies appropriées pour le traitement des eaux usées dans les pays arides et semi-arides,</a:t>
            </a:r>
          </a:p>
          <a:p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Renforcement  des investissements dans </a:t>
            </a:r>
            <a:r>
              <a:rPr lang="fr-FR" sz="1600" b="1" dirty="0" smtClean="0"/>
              <a:t>la gestion </a:t>
            </a:r>
            <a:r>
              <a:rPr lang="fr-FR" sz="1600" b="1" dirty="0" smtClean="0"/>
              <a:t>des eaux usées</a:t>
            </a:r>
            <a:r>
              <a:rPr lang="fr-FR" sz="1600" b="1" dirty="0" smtClean="0"/>
              <a:t>,</a:t>
            </a:r>
            <a:r>
              <a:rPr lang="fr-FR" sz="1600" b="1" dirty="0" smtClean="0"/>
              <a:t> Sensibilisation et acceptation, à différents niveaux, sont importantes pour le succès et la sécurité,</a:t>
            </a:r>
          </a:p>
          <a:p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Champ d'application clair, et la connaissance du public cible est </a:t>
            </a:r>
            <a:r>
              <a:rPr lang="fr-FR" sz="1600" b="1" dirty="0" smtClean="0"/>
              <a:t>importante</a:t>
            </a:r>
          </a:p>
          <a:p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M</a:t>
            </a:r>
            <a:r>
              <a:rPr lang="fr-FR" sz="1600" b="1" dirty="0" smtClean="0"/>
              <a:t>oyens </a:t>
            </a:r>
            <a:r>
              <a:rPr lang="fr-FR" sz="1600" b="1" dirty="0" smtClean="0"/>
              <a:t>de sensibilisation doivent  être spécifiques pour des </a:t>
            </a:r>
            <a:r>
              <a:rPr lang="fr-FR" sz="1600" b="1" dirty="0" smtClean="0"/>
              <a:t>publics ciblés,</a:t>
            </a:r>
          </a:p>
          <a:p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r>
              <a:rPr lang="fr-FR" sz="1600" b="1" dirty="0" smtClean="0"/>
              <a:t>En </a:t>
            </a:r>
            <a:r>
              <a:rPr lang="fr-FR" sz="1600" b="1" dirty="0" smtClean="0"/>
              <a:t>plus de la gestion efficace des boues,  la salinité constitue une contrainte supplémentaires pour certains pays.</a:t>
            </a:r>
          </a:p>
          <a:p>
            <a:endParaRPr lang="fr-FR" sz="1600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7106" name="think-cell Slide" r:id="rId9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384175" y="1239838"/>
            <a:ext cx="8385175" cy="3413125"/>
          </a:xfrm>
          <a:prstGeom prst="roundRect">
            <a:avLst>
              <a:gd name="adj" fmla="val 714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304800" lvl="1" indent="-20320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SzPct val="65000"/>
              <a:buFont typeface="Wingdings"/>
              <a:buChar char="l"/>
              <a:defRPr/>
            </a:pPr>
            <a:endParaRPr lang="en-US" sz="1500" b="1" dirty="0">
              <a:latin typeface="Arial" pitchFamily="34" charset="0"/>
              <a:cs typeface="+mn-cs"/>
            </a:endParaRPr>
          </a:p>
        </p:txBody>
      </p:sp>
      <p:sp>
        <p:nvSpPr>
          <p:cNvPr id="7173" name="Text 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6413" y="1484313"/>
            <a:ext cx="82629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228600">
              <a:buSzPct val="65000"/>
              <a:buFont typeface="Wingdings" pitchFamily="2" charset="2"/>
              <a:buChar char="l"/>
            </a:pPr>
            <a:r>
              <a:rPr lang="fr-FR" sz="2400" dirty="0">
                <a:latin typeface="Calibri" pitchFamily="34" charset="0"/>
              </a:rPr>
              <a:t>Quel est </a:t>
            </a:r>
            <a:r>
              <a:rPr lang="fr-FR" sz="2400" b="1" dirty="0">
                <a:latin typeface="Calibri" pitchFamily="34" charset="0"/>
              </a:rPr>
              <a:t>l’état des lieux de la réutilisation des eaux usées épurées </a:t>
            </a:r>
            <a:r>
              <a:rPr lang="fr-FR" sz="2400" dirty="0">
                <a:latin typeface="Calibri" pitchFamily="34" charset="0"/>
              </a:rPr>
              <a:t>(REUE)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dans </a:t>
            </a:r>
            <a:r>
              <a:rPr lang="fr-FR" sz="2400" dirty="0" smtClean="0">
                <a:latin typeface="Calibri" pitchFamily="34" charset="0"/>
              </a:rPr>
              <a:t>l’Afrique francophone?</a:t>
            </a: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r>
              <a:rPr lang="fr-FR" sz="2400" dirty="0">
                <a:latin typeface="Calibri" pitchFamily="34" charset="0"/>
              </a:rPr>
              <a:t>Quels sont les </a:t>
            </a:r>
            <a:r>
              <a:rPr lang="fr-FR" sz="2400" b="1" dirty="0">
                <a:latin typeface="Calibri" pitchFamily="34" charset="0"/>
              </a:rPr>
              <a:t>facteurs clés </a:t>
            </a:r>
            <a:r>
              <a:rPr lang="fr-FR" sz="2400" dirty="0">
                <a:latin typeface="Calibri" pitchFamily="34" charset="0"/>
              </a:rPr>
              <a:t>ayant permis le </a:t>
            </a:r>
            <a:r>
              <a:rPr lang="fr-FR" sz="2400" b="1" dirty="0">
                <a:latin typeface="Calibri" pitchFamily="34" charset="0"/>
              </a:rPr>
              <a:t>développement de la REUE </a:t>
            </a:r>
            <a:r>
              <a:rPr lang="fr-FR" sz="2400" dirty="0">
                <a:latin typeface="Calibri" pitchFamily="34" charset="0"/>
              </a:rPr>
              <a:t>dans les pays qui en font le plus?</a:t>
            </a: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r>
              <a:rPr lang="fr-FR" sz="2400" dirty="0">
                <a:latin typeface="Calibri" pitchFamily="34" charset="0"/>
              </a:rPr>
              <a:t>Quelles sont </a:t>
            </a:r>
            <a:r>
              <a:rPr lang="fr-FR" sz="2400" b="1" dirty="0">
                <a:latin typeface="Calibri" pitchFamily="34" charset="0"/>
              </a:rPr>
              <a:t>les questions clés relatives au cadre réglementaire </a:t>
            </a:r>
            <a:r>
              <a:rPr lang="fr-FR" sz="2400" dirty="0">
                <a:latin typeface="Calibri" pitchFamily="34" charset="0"/>
              </a:rPr>
              <a:t>et </a:t>
            </a:r>
            <a:r>
              <a:rPr lang="fr-FR" sz="2400" b="1" dirty="0">
                <a:latin typeface="Calibri" pitchFamily="34" charset="0"/>
              </a:rPr>
              <a:t>institutionnel</a:t>
            </a:r>
            <a:r>
              <a:rPr lang="fr-FR" sz="2400" dirty="0">
                <a:latin typeface="Calibri" pitchFamily="34" charset="0"/>
              </a:rPr>
              <a:t> de la REUE?</a:t>
            </a: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  <a:buFont typeface="Wingdings" pitchFamily="2" charset="2"/>
              <a:buChar char="l"/>
            </a:pPr>
            <a:endParaRPr lang="fr-FR" sz="2400" dirty="0">
              <a:latin typeface="Calibri" pitchFamily="34" charset="0"/>
            </a:endParaRPr>
          </a:p>
          <a:p>
            <a:pPr marL="1257300" lvl="3" indent="-228600">
              <a:buSzPct val="65000"/>
              <a:buFont typeface="Wingdings" pitchFamily="2" charset="2"/>
              <a:buChar char="l"/>
            </a:pPr>
            <a:r>
              <a:rPr lang="fr-FR" sz="2400" dirty="0">
                <a:latin typeface="Calibri" pitchFamily="34" charset="0"/>
              </a:rPr>
              <a:t>Quelles sont les </a:t>
            </a:r>
            <a:r>
              <a:rPr lang="fr-FR" sz="2400" b="1" dirty="0">
                <a:latin typeface="Calibri" pitchFamily="34" charset="0"/>
              </a:rPr>
              <a:t>implications pour </a:t>
            </a:r>
            <a:r>
              <a:rPr lang="fr-FR" sz="2400" b="1" dirty="0" smtClean="0">
                <a:latin typeface="Calibri" pitchFamily="34" charset="0"/>
              </a:rPr>
              <a:t> chacun des pays</a:t>
            </a:r>
            <a:endParaRPr lang="fr-FR" sz="2400" dirty="0">
              <a:latin typeface="Calibri" pitchFamily="34" charset="0"/>
            </a:endParaRPr>
          </a:p>
          <a:p>
            <a:pPr marL="342900" lvl="1" indent="-228600">
              <a:buSzPct val="65000"/>
            </a:pPr>
            <a:endParaRPr lang="fr-FR" dirty="0">
              <a:latin typeface="Calibri" pitchFamily="34" charset="0"/>
            </a:endParaRPr>
          </a:p>
          <a:p>
            <a:pPr marL="342900" lvl="1" indent="-228600">
              <a:buSzPct val="65000"/>
            </a:pPr>
            <a:endParaRPr lang="fr-FR" dirty="0">
              <a:latin typeface="Calibri" pitchFamily="34" charset="0"/>
            </a:endParaRPr>
          </a:p>
        </p:txBody>
      </p:sp>
      <p:sp>
        <p:nvSpPr>
          <p:cNvPr id="7" name="Isosceles Triangle 6"/>
          <p:cNvSpPr/>
          <p:nvPr>
            <p:custDataLst>
              <p:tags r:id="rId5"/>
            </p:custDataLst>
          </p:nvPr>
        </p:nvSpPr>
        <p:spPr>
          <a:xfrm flipV="1">
            <a:off x="3444875" y="5010150"/>
            <a:ext cx="2263775" cy="434975"/>
          </a:xfrm>
          <a:prstGeom prst="triangle">
            <a:avLst/>
          </a:prstGeom>
          <a:solidFill>
            <a:schemeClr val="tx2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8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95536" y="323945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Questions clés relatives à la REUE</a:t>
            </a:r>
            <a:endParaRPr lang="fr-FR" sz="32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130" name="think-cell Slide" r:id="rId7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tx1"/>
                </a:solidFill>
                <a:sym typeface="Arial" charset="0"/>
              </a:rPr>
              <a:t> </a:t>
            </a:r>
          </a:p>
        </p:txBody>
      </p:sp>
      <p:sp>
        <p:nvSpPr>
          <p:cNvPr id="13316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6413" y="1025525"/>
            <a:ext cx="8262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 dirty="0" smtClean="0">
                <a:latin typeface="Calibri" pitchFamily="34" charset="0"/>
              </a:rPr>
              <a:t>La majorité des pays accuse </a:t>
            </a:r>
            <a:r>
              <a:rPr lang="fr-FR" sz="1600" b="1" dirty="0">
                <a:latin typeface="Calibri" pitchFamily="34" charset="0"/>
              </a:rPr>
              <a:t>un retard dans le développement de la REUE par rapport aux autres pays semi-arides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 dirty="0">
                <a:latin typeface="Calibri" pitchFamily="34" charset="0"/>
              </a:rPr>
              <a:t>La plupart de ces pays ont en effet développé la réutilisation des eaux usées épurées pour pallier aux contraintes hydriques, de manière plus </a:t>
            </a:r>
            <a:r>
              <a:rPr lang="fr-FR" sz="1600" b="1" dirty="0" smtClean="0">
                <a:latin typeface="Calibri" pitchFamily="34" charset="0"/>
              </a:rPr>
              <a:t>précoce,</a:t>
            </a:r>
            <a:endParaRPr lang="fr-FR" sz="1600" b="1" dirty="0">
              <a:latin typeface="Calibri" pitchFamily="34" charset="0"/>
            </a:endParaRP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 dirty="0">
                <a:latin typeface="Calibri" pitchFamily="34" charset="0"/>
              </a:rPr>
              <a:t>Nombre de ces pays précurseurs sont des pays à revenus intermédiaires (pays de niveau de développement socio-économique comparable </a:t>
            </a:r>
            <a:r>
              <a:rPr lang="fr-FR" sz="1600" b="1" dirty="0" smtClean="0">
                <a:latin typeface="Calibri" pitchFamily="34" charset="0"/>
              </a:rPr>
              <a:t>à la majorité de nos payés</a:t>
            </a:r>
            <a:r>
              <a:rPr lang="fr-FR" sz="1600" b="1" dirty="0" smtClean="0">
                <a:latin typeface="Calibri" pitchFamily="34" charset="0"/>
              </a:rPr>
              <a:t>)</a:t>
            </a:r>
            <a:endParaRPr lang="fr-FR" sz="1600" b="1" dirty="0">
              <a:latin typeface="Calibri" pitchFamily="34" charset="0"/>
            </a:endParaRP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 dirty="0">
                <a:latin typeface="Calibri" pitchFamily="34" charset="0"/>
              </a:rPr>
              <a:t>Dans ce cas, ces pays réutilisent surtout des eaux traitées au niveau de traitement secondaire exclusivement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 dirty="0">
                <a:latin typeface="Calibri" pitchFamily="34" charset="0"/>
              </a:rPr>
              <a:t>Pour encourager la REUE, ces pays ont mis en place un cadre réglementaire rigoureux, clair et transparent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 dirty="0">
                <a:latin typeface="Calibri" pitchFamily="34" charset="0"/>
              </a:rPr>
              <a:t>L’imposition de normes exigeantes n’a pas été un frein à l’essor de la REUE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 dirty="0">
                <a:latin typeface="Calibri" pitchFamily="34" charset="0"/>
              </a:rPr>
              <a:t>Par ailleurs, des plans nationaux ont souvent été établis pour accélérer la dynamique de la REUE</a:t>
            </a:r>
          </a:p>
          <a:p>
            <a:pPr marL="304800" lvl="1" indent="-203200" algn="just">
              <a:lnSpc>
                <a:spcPct val="113000"/>
              </a:lnSpc>
              <a:spcAft>
                <a:spcPts val="600"/>
              </a:spcAft>
              <a:buSzPct val="65000"/>
              <a:buFont typeface="Wingdings" pitchFamily="2" charset="2"/>
              <a:buChar char="l"/>
            </a:pPr>
            <a:r>
              <a:rPr lang="fr-FR" sz="1600" b="1" dirty="0">
                <a:latin typeface="Calibri" pitchFamily="34" charset="0"/>
              </a:rPr>
              <a:t>Enfin, la question institutionnelle apparaît comme relativement secondaire</a:t>
            </a:r>
          </a:p>
          <a:p>
            <a:pPr marL="609600" lvl="2" indent="-203200" algn="just">
              <a:lnSpc>
                <a:spcPct val="113000"/>
              </a:lnSpc>
              <a:spcAft>
                <a:spcPts val="600"/>
              </a:spcAft>
              <a:buSzPct val="100000"/>
              <a:buFontTx/>
              <a:buChar char="–"/>
            </a:pPr>
            <a:r>
              <a:rPr lang="fr-FR" sz="1600" b="1" dirty="0">
                <a:latin typeface="Calibri" pitchFamily="34" charset="0"/>
              </a:rPr>
              <a:t>S’il existe un certain nombre d’expériences réussies de partenariats publics privés, de nombreux opérateurs publics sont à l’origine de la REUE dans leurs pays</a:t>
            </a:r>
          </a:p>
        </p:txBody>
      </p:sp>
      <p:sp>
        <p:nvSpPr>
          <p:cNvPr id="6" name="Rectangle 18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95536" y="110133"/>
            <a:ext cx="8229600" cy="58477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175" lvl="5" indent="-317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0603"/>
              </a:buClr>
              <a:defRPr/>
            </a:pPr>
            <a:r>
              <a:rPr lang="fr-FR" sz="3200" dirty="0"/>
              <a:t>Enseignements clés</a:t>
            </a:r>
            <a:endParaRPr lang="fr-FR" sz="3200" b="1" dirty="0">
              <a:solidFill>
                <a:srgbClr val="17375E"/>
              </a:solidFill>
              <a:cs typeface="Al-Mothnn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54884"/>
            <a:ext cx="80010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Planification </a:t>
            </a:r>
            <a:r>
              <a:rPr lang="fr-FR" b="1" dirty="0" err="1" smtClean="0"/>
              <a:t>r</a:t>
            </a:r>
            <a:r>
              <a:rPr lang="fr-FR" b="1" dirty="0" err="1" smtClean="0"/>
              <a:t>euse</a:t>
            </a:r>
            <a:r>
              <a:rPr lang="fr-FR" b="1" dirty="0" smtClean="0"/>
              <a:t> , aspects économiques, aspects liés aux productions végétales et acceptation du public</a:t>
            </a:r>
          </a:p>
          <a:p>
            <a:endParaRPr lang="fr-FR" b="1" dirty="0" smtClean="0"/>
          </a:p>
          <a:p>
            <a:pPr algn="ctr"/>
            <a:r>
              <a:rPr lang="fr-FR" b="1" dirty="0" smtClean="0">
                <a:solidFill>
                  <a:srgbClr val="7030A0"/>
                </a:solidFill>
              </a:rPr>
              <a:t>R</a:t>
            </a:r>
            <a:r>
              <a:rPr lang="fr-FR" b="1" dirty="0" smtClean="0">
                <a:solidFill>
                  <a:srgbClr val="7030A0"/>
                </a:solidFill>
              </a:rPr>
              <a:t>ecommandations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 implication des </a:t>
            </a:r>
            <a:r>
              <a:rPr lang="fr-FR" dirty="0" smtClean="0"/>
              <a:t>parties </a:t>
            </a:r>
            <a:r>
              <a:rPr lang="fr-FR" dirty="0" smtClean="0"/>
              <a:t>prenantes  afin d’assurer une compréhension commune des enjeux sous-jacents et </a:t>
            </a:r>
            <a:r>
              <a:rPr lang="fr-FR" dirty="0" smtClean="0"/>
              <a:t>des problèmes,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Identification  des </a:t>
            </a:r>
            <a:r>
              <a:rPr lang="fr-FR" dirty="0" smtClean="0"/>
              <a:t>priorités nationales et </a:t>
            </a:r>
            <a:r>
              <a:rPr lang="fr-FR" dirty="0" smtClean="0"/>
              <a:t>des </a:t>
            </a:r>
            <a:r>
              <a:rPr lang="fr-FR" dirty="0" smtClean="0"/>
              <a:t>domaines prioritaires </a:t>
            </a:r>
            <a:r>
              <a:rPr lang="fr-FR" dirty="0" smtClean="0"/>
              <a:t>d'intervention de </a:t>
            </a:r>
            <a:r>
              <a:rPr lang="fr-FR" dirty="0" err="1" smtClean="0"/>
              <a:t>r</a:t>
            </a:r>
            <a:r>
              <a:rPr lang="fr-FR" dirty="0" err="1" smtClean="0"/>
              <a:t>euse</a:t>
            </a:r>
            <a:r>
              <a:rPr lang="fr-FR" dirty="0" smtClean="0"/>
              <a:t>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/>
              <a:t>analyse économique et financière </a:t>
            </a:r>
            <a:r>
              <a:rPr lang="fr-FR" dirty="0" smtClean="0"/>
              <a:t> </a:t>
            </a:r>
            <a:r>
              <a:rPr lang="fr-FR" dirty="0" smtClean="0"/>
              <a:t> aidera à tester </a:t>
            </a:r>
            <a:r>
              <a:rPr lang="fr-FR" dirty="0" smtClean="0"/>
              <a:t>les montages financiers des projets </a:t>
            </a:r>
            <a:r>
              <a:rPr lang="fr-FR" dirty="0" smtClean="0"/>
              <a:t>de réutilisation </a:t>
            </a:r>
            <a:r>
              <a:rPr lang="fr-FR" dirty="0" smtClean="0"/>
              <a:t>réussis et </a:t>
            </a:r>
            <a:r>
              <a:rPr lang="fr-FR" dirty="0" smtClean="0"/>
              <a:t>comment les coûts doivent être </a:t>
            </a:r>
            <a:r>
              <a:rPr lang="fr-FR" dirty="0" smtClean="0"/>
              <a:t>partagés,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Etude des </a:t>
            </a:r>
            <a:r>
              <a:rPr lang="fr-FR" dirty="0" smtClean="0"/>
              <a:t> </a:t>
            </a:r>
            <a:r>
              <a:rPr lang="fr-FR" dirty="0" smtClean="0"/>
              <a:t>options de recouvrement des coûts doivent être négociés </a:t>
            </a:r>
            <a:r>
              <a:rPr lang="fr-FR" dirty="0" smtClean="0"/>
              <a:t>avec</a:t>
            </a:r>
            <a:r>
              <a:rPr lang="fr-FR" dirty="0" smtClean="0"/>
              <a:t> </a:t>
            </a:r>
            <a:r>
              <a:rPr lang="fr-FR" dirty="0" smtClean="0"/>
              <a:t>tous les partenaires concernés, y compris les agriculteurs.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889844"/>
            <a:ext cx="7215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Evaluation et atténuation des risques sanitaires</a:t>
            </a:r>
          </a:p>
          <a:p>
            <a:endParaRPr lang="fr-FR" dirty="0" smtClean="0"/>
          </a:p>
          <a:p>
            <a:pPr algn="ctr"/>
            <a:r>
              <a:rPr lang="fr-FR" b="1" dirty="0" smtClean="0"/>
              <a:t>     </a:t>
            </a:r>
            <a:r>
              <a:rPr lang="fr-FR" b="1" dirty="0" smtClean="0">
                <a:solidFill>
                  <a:srgbClr val="7030A0"/>
                </a:solidFill>
              </a:rPr>
              <a:t> Recommandations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2000" b="1" dirty="0" smtClean="0"/>
              <a:t>R</a:t>
            </a:r>
            <a:r>
              <a:rPr lang="fr-FR" sz="2000" b="1" dirty="0" smtClean="0"/>
              <a:t>éduction </a:t>
            </a:r>
            <a:r>
              <a:rPr lang="fr-FR" sz="2000" b="1" dirty="0" smtClean="0"/>
              <a:t>des risques est possible à faible coût </a:t>
            </a:r>
            <a:r>
              <a:rPr lang="fr-FR" sz="2000" b="1" dirty="0" smtClean="0"/>
              <a:t>(réduction des </a:t>
            </a:r>
            <a:r>
              <a:rPr lang="fr-FR" sz="2000" b="1" dirty="0" err="1" smtClean="0"/>
              <a:t>risquesde</a:t>
            </a:r>
            <a:r>
              <a:rPr lang="fr-FR" sz="2000" b="1" dirty="0" smtClean="0"/>
              <a:t> maladies&gt; 90% moyennant des </a:t>
            </a:r>
            <a:r>
              <a:rPr lang="fr-FR" sz="2000" b="1" dirty="0" smtClean="0"/>
              <a:t>interventions </a:t>
            </a:r>
            <a:r>
              <a:rPr lang="fr-FR" sz="2000" b="1" dirty="0" smtClean="0"/>
              <a:t>sur le terrain</a:t>
            </a:r>
            <a:r>
              <a:rPr lang="fr-FR" sz="2000" b="1" dirty="0" smtClean="0"/>
              <a:t> et </a:t>
            </a:r>
            <a:r>
              <a:rPr lang="fr-FR" sz="2000" b="1" dirty="0" smtClean="0"/>
              <a:t>/ ou extra-agricole peut être très </a:t>
            </a:r>
            <a:r>
              <a:rPr lang="fr-FR" sz="2000" b="1" dirty="0" smtClean="0"/>
              <a:t>efficace,</a:t>
            </a:r>
          </a:p>
          <a:p>
            <a:endParaRPr lang="fr-FR" sz="2000" b="1" dirty="0" smtClean="0"/>
          </a:p>
          <a:p>
            <a:pPr>
              <a:buFont typeface="Wingdings" pitchFamily="2" charset="2"/>
              <a:buChar char="§"/>
            </a:pPr>
            <a:r>
              <a:rPr lang="fr-FR" sz="2000" b="1" dirty="0" smtClean="0"/>
              <a:t>Impact </a:t>
            </a:r>
            <a:r>
              <a:rPr lang="fr-FR" sz="2000" b="1" dirty="0" smtClean="0"/>
              <a:t>et coût-efficacité des interventions dépendra de leur taux d'adoption. </a:t>
            </a:r>
            <a:r>
              <a:rPr lang="fr-FR" sz="2000" b="1" dirty="0" smtClean="0">
                <a:solidFill>
                  <a:srgbClr val="FF0000"/>
                </a:solidFill>
              </a:rPr>
              <a:t>Cela nécessite l'éducation, les incitations, et le marketing social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357166"/>
            <a:ext cx="771530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 Mesures de protection sanitaire et </a:t>
            </a:r>
          </a:p>
          <a:p>
            <a:pPr algn="ctr"/>
            <a:r>
              <a:rPr lang="fr-FR" sz="2000" b="1" dirty="0" smtClean="0"/>
              <a:t>aspects liés aux politiques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Recommandations</a:t>
            </a:r>
            <a:endParaRPr lang="fr-FR" dirty="0" smtClean="0">
              <a:solidFill>
                <a:srgbClr val="7030A0"/>
              </a:solidFill>
            </a:endParaRPr>
          </a:p>
          <a:p>
            <a:pPr algn="ctr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N</a:t>
            </a:r>
            <a:r>
              <a:rPr lang="fr-FR" dirty="0" smtClean="0"/>
              <a:t>écessité </a:t>
            </a:r>
            <a:r>
              <a:rPr lang="fr-FR" dirty="0" smtClean="0"/>
              <a:t>de porter la question </a:t>
            </a:r>
            <a:r>
              <a:rPr lang="fr-FR" dirty="0" smtClean="0"/>
              <a:t>de la gestion des </a:t>
            </a:r>
            <a:r>
              <a:rPr lang="fr-FR" dirty="0" smtClean="0"/>
              <a:t>eaux </a:t>
            </a:r>
            <a:r>
              <a:rPr lang="fr-FR" dirty="0" smtClean="0"/>
              <a:t>usées à un niveau politique,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Promotion </a:t>
            </a:r>
            <a:r>
              <a:rPr lang="fr-FR" dirty="0" smtClean="0"/>
              <a:t>de la recherche pour une meilleure compréhension du problème et des </a:t>
            </a:r>
            <a:r>
              <a:rPr lang="fr-FR" dirty="0" smtClean="0"/>
              <a:t>interdépendances,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Suivi </a:t>
            </a:r>
            <a:r>
              <a:rPr lang="fr-FR" dirty="0" smtClean="0"/>
              <a:t>de la production d'eaux usées - la qualité et la quantité </a:t>
            </a:r>
            <a:r>
              <a:rPr lang="fr-FR" dirty="0" smtClean="0"/>
              <a:t>- la </a:t>
            </a:r>
            <a:r>
              <a:rPr lang="fr-FR" dirty="0" smtClean="0"/>
              <a:t>collecte de données </a:t>
            </a:r>
            <a:r>
              <a:rPr lang="fr-FR" dirty="0" smtClean="0"/>
              <a:t>connexes,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C</a:t>
            </a:r>
            <a:r>
              <a:rPr lang="fr-FR" dirty="0" smtClean="0"/>
              <a:t>ollaboration </a:t>
            </a:r>
            <a:r>
              <a:rPr lang="fr-FR" dirty="0" err="1" smtClean="0"/>
              <a:t>inter-institutionnelle</a:t>
            </a:r>
            <a:r>
              <a:rPr lang="fr-FR" dirty="0" smtClean="0"/>
              <a:t> et </a:t>
            </a:r>
            <a:r>
              <a:rPr lang="fr-FR" dirty="0" err="1" smtClean="0"/>
              <a:t>inter-disciplinaire</a:t>
            </a:r>
            <a:r>
              <a:rPr lang="fr-FR" dirty="0" smtClean="0"/>
              <a:t> et de gestion requiert une attention </a:t>
            </a:r>
            <a:r>
              <a:rPr lang="fr-FR" dirty="0" smtClean="0"/>
              <a:t>particulière,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I</a:t>
            </a:r>
            <a:r>
              <a:rPr lang="fr-FR" dirty="0" smtClean="0"/>
              <a:t>nformation, outils,  techniques, communication, sensibilisation </a:t>
            </a:r>
            <a:r>
              <a:rPr lang="fr-FR" dirty="0" smtClean="0"/>
              <a:t>et </a:t>
            </a:r>
            <a:r>
              <a:rPr lang="fr-FR" dirty="0" smtClean="0"/>
              <a:t> </a:t>
            </a:r>
            <a:r>
              <a:rPr lang="fr-FR" dirty="0" smtClean="0"/>
              <a:t>technologies doivent être partagés entre les </a:t>
            </a:r>
            <a:r>
              <a:rPr lang="fr-FR" dirty="0" smtClean="0"/>
              <a:t>pays</a:t>
            </a:r>
            <a:r>
              <a:rPr lang="fr-FR" dirty="0" smtClean="0"/>
              <a:t>, les institutions et les </a:t>
            </a:r>
            <a:r>
              <a:rPr lang="fr-FR" dirty="0" smtClean="0"/>
              <a:t>parties prenantes</a:t>
            </a:r>
          </a:p>
          <a:p>
            <a:pPr algn="just">
              <a:buFont typeface="Wingdings" pitchFamily="2" charset="2"/>
              <a:buChar char="§"/>
            </a:pPr>
            <a:endParaRPr lang="fr-FR" dirty="0" smtClean="0"/>
          </a:p>
          <a:p>
            <a:pPr algn="just">
              <a:buFont typeface="Wingdings" pitchFamily="2" charset="2"/>
              <a:buChar char="§"/>
            </a:pPr>
            <a:r>
              <a:rPr lang="fr-FR" dirty="0" smtClean="0"/>
              <a:t>Formation </a:t>
            </a:r>
            <a:r>
              <a:rPr lang="fr-FR" dirty="0" smtClean="0"/>
              <a:t>et développement </a:t>
            </a:r>
            <a:r>
              <a:rPr lang="fr-FR" dirty="0" smtClean="0"/>
              <a:t> des capacités des </a:t>
            </a:r>
            <a:r>
              <a:rPr lang="fr-FR" dirty="0" smtClean="0"/>
              <a:t>ressources humaines pour </a:t>
            </a:r>
            <a:r>
              <a:rPr lang="fr-FR" dirty="0" smtClean="0"/>
              <a:t> </a:t>
            </a:r>
            <a:r>
              <a:rPr lang="fr-FR" dirty="0" smtClean="0"/>
              <a:t>une</a:t>
            </a:r>
            <a:r>
              <a:rPr lang="fr-FR" dirty="0" smtClean="0"/>
              <a:t> </a:t>
            </a:r>
            <a:r>
              <a:rPr lang="fr-FR" dirty="0" smtClean="0"/>
              <a:t>participation de la société plus large et la sensibilisation est essentielle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I1.Dhf0eyUgfDsXuD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7FXTKWJEC2q9YgY1OEf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3zIRtrgEqSKHwlRnbU1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X3Z7h3r0KiztuQXRH3b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L5Ji8tBU21WO6blZpF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orUqTBMUGSSfIDNJyD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Ez7_dmcUWy8ZB4ba2W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orUqTBMUGSSfIDNJyD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wj69qOUkyTxkLnuVs5u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CE9APiA0mWhS6TAmpZO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1842</Words>
  <Application>Microsoft Office PowerPoint</Application>
  <PresentationFormat>Affichage à l'écran (4:3)</PresentationFormat>
  <Paragraphs>600</Paragraphs>
  <Slides>22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think-cell Slide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rherari</dc:creator>
  <cp:lastModifiedBy>*</cp:lastModifiedBy>
  <cp:revision>101</cp:revision>
  <dcterms:created xsi:type="dcterms:W3CDTF">2010-11-11T09:34:40Z</dcterms:created>
  <dcterms:modified xsi:type="dcterms:W3CDTF">2012-02-21T02:53:56Z</dcterms:modified>
</cp:coreProperties>
</file>