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12"/>
  </p:notesMasterIdLst>
  <p:handoutMasterIdLst>
    <p:handoutMasterId r:id="rId13"/>
  </p:handoutMasterIdLst>
  <p:sldIdLst>
    <p:sldId id="356" r:id="rId2"/>
    <p:sldId id="590" r:id="rId3"/>
    <p:sldId id="591" r:id="rId4"/>
    <p:sldId id="593" r:id="rId5"/>
    <p:sldId id="585" r:id="rId6"/>
    <p:sldId id="592" r:id="rId7"/>
    <p:sldId id="587" r:id="rId8"/>
    <p:sldId id="589" r:id="rId9"/>
    <p:sldId id="594" r:id="rId10"/>
    <p:sldId id="557" r:id="rId11"/>
  </p:sldIdLst>
  <p:sldSz cx="9144000" cy="6858000" type="screen4x3"/>
  <p:notesSz cx="10234613" cy="7099300"/>
  <p:embeddedFontLst>
    <p:embeddedFont>
      <p:font typeface="Arial Narrow" pitchFamily="34" charset="0"/>
      <p:regular r:id="rId14"/>
      <p:bold r:id="rId15"/>
      <p:italic r:id="rId16"/>
      <p:boldItalic r:id="rId17"/>
    </p:embeddedFont>
    <p:embeddedFont>
      <p:font typeface="Arial Unicode MS" pitchFamily="34" charset="-128"/>
      <p:regular r:id="rId18"/>
    </p:embeddedFont>
    <p:embeddedFont>
      <p:font typeface="Lucida Sans" pitchFamily="34" charset="0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579BC9"/>
    <a:srgbClr val="CDDFF3"/>
    <a:srgbClr val="89B4E3"/>
    <a:srgbClr val="84B6D8"/>
    <a:srgbClr val="66FF33"/>
    <a:srgbClr val="FFFFFF"/>
    <a:srgbClr val="996633"/>
    <a:srgbClr val="FF33CC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9072" autoAdjust="0"/>
  </p:normalViewPr>
  <p:slideViewPr>
    <p:cSldViewPr snapToGrid="0">
      <p:cViewPr varScale="1">
        <p:scale>
          <a:sx n="112" d="100"/>
          <a:sy n="112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be\AppData\Local\Microsoft\Windows\Temporary%20Internet%20Files\Content.Outlook\CKZG4A7N\SurveyMonkey_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Graphs!$B$1</c:f>
              <c:strCache>
                <c:ptCount val="1"/>
                <c:pt idx="0">
                  <c:v>Haute (High)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Graphs!$B$2:$B$10</c:f>
              <c:numCache>
                <c:formatCode>General</c:formatCode>
                <c:ptCount val="9"/>
                <c:pt idx="0">
                  <c:v>21</c:v>
                </c:pt>
                <c:pt idx="1">
                  <c:v>17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16</c:v>
                </c:pt>
              </c:numCache>
            </c:numRef>
          </c:val>
        </c:ser>
        <c:ser>
          <c:idx val="1"/>
          <c:order val="1"/>
          <c:tx>
            <c:strRef>
              <c:f>Graphs!$C$1</c:f>
              <c:strCache>
                <c:ptCount val="1"/>
                <c:pt idx="0">
                  <c:v>Moyenne (Medium)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Graphs!$C$2:$C$10</c:f>
              <c:numCache>
                <c:formatCode>General</c:formatCode>
                <c:ptCount val="9"/>
                <c:pt idx="0">
                  <c:v>5</c:v>
                </c:pt>
                <c:pt idx="1">
                  <c:v>7</c:v>
                </c:pt>
                <c:pt idx="2">
                  <c:v>12</c:v>
                </c:pt>
                <c:pt idx="3">
                  <c:v>11</c:v>
                </c:pt>
                <c:pt idx="4">
                  <c:v>13</c:v>
                </c:pt>
                <c:pt idx="5">
                  <c:v>16</c:v>
                </c:pt>
                <c:pt idx="6">
                  <c:v>13</c:v>
                </c:pt>
                <c:pt idx="7">
                  <c:v>10</c:v>
                </c:pt>
                <c:pt idx="8">
                  <c:v>11</c:v>
                </c:pt>
              </c:numCache>
            </c:numRef>
          </c:val>
        </c:ser>
        <c:ser>
          <c:idx val="2"/>
          <c:order val="2"/>
          <c:tx>
            <c:strRef>
              <c:f>Graphs!$D$1</c:f>
              <c:strCache>
                <c:ptCount val="1"/>
                <c:pt idx="0">
                  <c:v>Basse (Low)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Graphs!$D$2:$D$10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Graphs!$E$1</c:f>
              <c:strCache>
                <c:ptCount val="1"/>
                <c:pt idx="0">
                  <c:v>Non (No)</c:v>
                </c:pt>
              </c:strCache>
            </c:strRef>
          </c:tx>
          <c:cat>
            <c:strRef>
              <c:f>Graphs!$A$2:$A$10</c:f>
              <c:strCache>
                <c:ptCount val="9"/>
                <c:pt idx="0">
                  <c:v>Évaluation des risques pour la santé (Assessment of health risk)</c:v>
                </c:pt>
                <c:pt idx="1">
                  <c:v>Mesures de protection de la santé (Health protection measures)</c:v>
                </c:pt>
                <c:pt idx="2">
                  <c:v>Suivi et évaluation du système (Monitoring and system assessment)</c:v>
                </c:pt>
                <c:pt idx="3">
                  <c:v>Aspects de la production des cultures (Crop production aspects)</c:v>
                </c:pt>
                <c:pt idx="4">
                  <c:v>Les aspects environnementaux (Environmental aspects)</c:v>
                </c:pt>
                <c:pt idx="5">
                  <c:v>Aspects socioculturels (Socio-cultural aspects)</c:v>
                </c:pt>
                <c:pt idx="6">
                  <c:v>Les considérations économiques et financières (Economic and financial considerations)</c:v>
                </c:pt>
                <c:pt idx="7">
                  <c:v>Aspects politiques (Policy aspects)</c:v>
                </c:pt>
                <c:pt idx="8">
                  <c:v>L'efficacité des ressources (eau / nutriments) / Resource efficiency (water/nutrients)</c:v>
                </c:pt>
              </c:strCache>
            </c:strRef>
          </c:cat>
          <c:val>
            <c:numRef>
              <c:f>Graphs!$E$2:$E$10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axId val="130729088"/>
        <c:axId val="130730624"/>
      </c:barChart>
      <c:catAx>
        <c:axId val="130729088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730624"/>
        <c:crossesAt val="0"/>
        <c:auto val="1"/>
        <c:lblAlgn val="ctr"/>
        <c:lblOffset val="100"/>
      </c:catAx>
      <c:valAx>
        <c:axId val="130730624"/>
        <c:scaling>
          <c:orientation val="minMax"/>
        </c:scaling>
        <c:axPos val="t"/>
        <c:majorGridlines/>
        <c:title>
          <c:tx>
            <c:rich>
              <a:bodyPr anchor="ctr" anchorCtr="1"/>
              <a:lstStyle/>
              <a:p>
                <a:pPr>
                  <a:defRPr/>
                </a:pPr>
                <a:r>
                  <a:rPr lang="en-US" sz="1400"/>
                  <a:t>Number</a:t>
                </a:r>
                <a:r>
                  <a:rPr lang="en-US" sz="1400" baseline="0"/>
                  <a:t> of  Responses</a:t>
                </a:r>
              </a:p>
            </c:rich>
          </c:tx>
          <c:layout>
            <c:manualLayout>
              <c:xMode val="edge"/>
              <c:yMode val="edge"/>
              <c:x val="0.61818938587903338"/>
              <c:y val="2.7414330218068623E-2"/>
            </c:manualLayout>
          </c:layout>
        </c:title>
        <c:numFmt formatCode="General" sourceLinked="1"/>
        <c:tickLblPos val="high"/>
        <c:txPr>
          <a:bodyPr/>
          <a:lstStyle/>
          <a:p>
            <a:pPr>
              <a:defRPr sz="1200"/>
            </a:pPr>
            <a:endParaRPr lang="en-US"/>
          </a:p>
        </c:txPr>
        <c:crossAx val="130729088"/>
        <c:crossesAt val="10"/>
        <c:crossBetween val="between"/>
      </c:valAx>
    </c:plotArea>
    <c:legend>
      <c:legendPos val="b"/>
      <c:layout>
        <c:manualLayout>
          <c:xMode val="edge"/>
          <c:yMode val="edge"/>
          <c:x val="0.20190376202974628"/>
          <c:y val="0.93998027816616381"/>
          <c:w val="0.66643159260264884"/>
          <c:h val="4.5066450805799033E-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14.03.2012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14.03.2012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1AFE-6050-4D8C-8B03-45418368674F}" type="datetimeFigureOut">
              <a:rPr lang="de-DE"/>
              <a:pPr>
                <a:defRPr/>
              </a:pPr>
              <a:t>14.03.2012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8C09-926C-4FDF-8E00-733F6F9F51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9" r:id="rId4"/>
    <p:sldLayoutId id="2147483967" r:id="rId5"/>
    <p:sldLayoutId id="2147483968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http://farm3.static.flickr.com/2701/4250364985_3b23deb539_z.jpg?zz=1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CB0CE8C-CB28-4699-BC4A-96C49BA190B5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sp>
        <p:nvSpPr>
          <p:cNvPr id="4100" name="Title 6"/>
          <p:cNvSpPr>
            <a:spLocks noGrp="1"/>
          </p:cNvSpPr>
          <p:nvPr>
            <p:ph type="ctrTitle"/>
          </p:nvPr>
        </p:nvSpPr>
        <p:spPr>
          <a:xfrm>
            <a:off x="2617788" y="2136928"/>
            <a:ext cx="5954712" cy="23922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UN-Water Seminar on the </a:t>
            </a:r>
            <a:br>
              <a:rPr lang="en-US" sz="4000" dirty="0" smtClean="0"/>
            </a:br>
            <a:r>
              <a:rPr lang="en-US" sz="4000" dirty="0" smtClean="0"/>
              <a:t>Safe </a:t>
            </a:r>
            <a:r>
              <a:rPr lang="en-US" sz="4000" dirty="0"/>
              <a:t>use of Wastewater in </a:t>
            </a:r>
            <a:r>
              <a:rPr lang="en-US" sz="4000" dirty="0" smtClean="0"/>
              <a:t>Agriculture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1600" b="0" dirty="0" smtClean="0">
                <a:latin typeface="+mn-lt"/>
              </a:rPr>
              <a:t/>
            </a:r>
            <a:br>
              <a:rPr lang="en-US" sz="1600" b="0" dirty="0" smtClean="0">
                <a:latin typeface="+mn-lt"/>
              </a:rPr>
            </a:br>
            <a:endParaRPr sz="2000" i="1" dirty="0" smtClean="0">
              <a:latin typeface="+mn-lt"/>
            </a:endParaRPr>
          </a:p>
        </p:txBody>
      </p:sp>
      <p:sp>
        <p:nvSpPr>
          <p:cNvPr id="4101" name="Subtitle 7"/>
          <p:cNvSpPr>
            <a:spLocks noGrp="1"/>
          </p:cNvSpPr>
          <p:nvPr>
            <p:ph type="subTitle" idx="4294967295"/>
          </p:nvPr>
        </p:nvSpPr>
        <p:spPr>
          <a:xfrm>
            <a:off x="2617788" y="4926056"/>
            <a:ext cx="6138862" cy="1752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400" dirty="0" smtClean="0">
                <a:solidFill>
                  <a:srgbClr val="336699"/>
                </a:solidFill>
                <a:cs typeface="Arial" pitchFamily="34" charset="0"/>
              </a:rPr>
              <a:t>Dr. Reza Ardakanian	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Director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UN-Water Decade </a:t>
            </a:r>
            <a:r>
              <a:rPr sz="1800" dirty="0" err="1" smtClean="0">
                <a:solidFill>
                  <a:srgbClr val="336699"/>
                </a:solidFill>
                <a:cs typeface="Arial" pitchFamily="34" charset="0"/>
              </a:rPr>
              <a:t>Programme</a:t>
            </a: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 on Capacity Development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sz="1800" dirty="0" smtClean="0">
                <a:solidFill>
                  <a:srgbClr val="336699"/>
                </a:solidFill>
                <a:cs typeface="Arial" pitchFamily="34" charset="0"/>
              </a:rPr>
              <a:t>UN-Campus Bonn, Germany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336699"/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sz="2600" dirty="0" smtClean="0">
              <a:solidFill>
                <a:srgbClr val="336699"/>
              </a:solidFill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sz="2600" dirty="0" smtClean="0">
              <a:solidFill>
                <a:srgbClr val="3366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smtClean="0"/>
              <a:t>Thank you!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67088" y="2505075"/>
            <a:ext cx="29194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UN-Water Decade Programme on Capacity Development</a:t>
            </a:r>
            <a:br>
              <a:rPr lang="en-GB" sz="1400" b="1" dirty="0">
                <a:solidFill>
                  <a:srgbClr val="336699"/>
                </a:solidFill>
              </a:rPr>
            </a:br>
            <a:r>
              <a:rPr lang="en-GB" sz="1400" b="1" dirty="0">
                <a:solidFill>
                  <a:srgbClr val="336699"/>
                </a:solidFill>
              </a:rPr>
              <a:t>(UNW-DPC)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UNITED NATIONS UNIVERSITY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UN Campus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Hermann-Ehlers-Str. 10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D-53113 Bonn, Germany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Phone:  + 49 (0) 228 815-0652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b="1" dirty="0">
                <a:solidFill>
                  <a:srgbClr val="336699"/>
                </a:solidFill>
              </a:rPr>
              <a:t>Fax:      + 49 (0) 228 815-0655</a:t>
            </a:r>
            <a:endParaRPr lang="de-DE" sz="1400" b="1" dirty="0">
              <a:solidFill>
                <a:srgbClr val="336699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E-Mail: info@unwater.unu.edu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400" b="1" dirty="0">
                <a:solidFill>
                  <a:srgbClr val="336699"/>
                </a:solidFill>
              </a:rPr>
              <a:t>www.unwater.unu.edu</a:t>
            </a:r>
            <a:endParaRPr lang="en-US" sz="1400" b="1" dirty="0">
              <a:solidFill>
                <a:srgbClr val="336699"/>
              </a:solidFill>
            </a:endParaRPr>
          </a:p>
        </p:txBody>
      </p:sp>
      <p:pic>
        <p:nvPicPr>
          <p:cNvPr id="35843" name="Picture 14" descr="UN Building Bon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2505075"/>
            <a:ext cx="1814513" cy="33115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5844" name="Picture 5" descr="unw-dpc-logo-4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05075"/>
            <a:ext cx="2333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74" descr="umbrella-for powerpoint_cropped_J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346075"/>
            <a:ext cx="824865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1606550" y="6107113"/>
            <a:ext cx="2741613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UN-Water Members</a:t>
            </a: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689600" y="6107113"/>
            <a:ext cx="2527300" cy="38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UN-Water Partners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3738563" y="2111375"/>
            <a:ext cx="22844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UNW-DPC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227138" y="2111375"/>
            <a:ext cx="180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WWAP</a:t>
            </a: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6619875" y="2111375"/>
            <a:ext cx="25241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Arial Unicode MS" pitchFamily="34" charset="-128"/>
                <a:cs typeface="Arial Unicode MS" pitchFamily="34" charset="-128"/>
              </a:rPr>
              <a:t>UNW-DPAC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751138" y="1176338"/>
            <a:ext cx="1428750" cy="1004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8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400925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smtClean="0"/>
              <a:t>UNW-DPC’s Mission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b="8501"/>
          <a:stretch>
            <a:fillRect/>
          </a:stretch>
        </p:blipFill>
        <p:spPr bwMode="auto">
          <a:xfrm>
            <a:off x="2792413" y="4243388"/>
            <a:ext cx="38100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hteck 10"/>
          <p:cNvSpPr>
            <a:spLocks noChangeArrowheads="1"/>
          </p:cNvSpPr>
          <p:nvPr/>
        </p:nvSpPr>
        <p:spPr bwMode="auto">
          <a:xfrm>
            <a:off x="1042988" y="1773238"/>
            <a:ext cx="77057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rgbClr val="336699"/>
                </a:solidFill>
                <a:latin typeface="+mj-lt"/>
              </a:rPr>
              <a:t>“to </a:t>
            </a:r>
            <a:r>
              <a:rPr lang="en-US" sz="2800" b="1" i="1" dirty="0">
                <a:solidFill>
                  <a:srgbClr val="336699"/>
                </a:solidFill>
                <a:latin typeface="+mj-lt"/>
              </a:rPr>
              <a:t>enhance the coherence, </a:t>
            </a:r>
            <a:br>
              <a:rPr lang="en-US" sz="2800" b="1" i="1" dirty="0">
                <a:solidFill>
                  <a:srgbClr val="336699"/>
                </a:solidFill>
                <a:latin typeface="+mj-lt"/>
              </a:rPr>
            </a:br>
            <a:r>
              <a:rPr lang="en-US" sz="2800" b="1" i="1" dirty="0">
                <a:solidFill>
                  <a:srgbClr val="336699"/>
                </a:solidFill>
                <a:latin typeface="+mj-lt"/>
              </a:rPr>
              <a:t>	credibility and </a:t>
            </a:r>
            <a:br>
              <a:rPr lang="en-US" sz="2800" b="1" i="1" dirty="0">
                <a:solidFill>
                  <a:srgbClr val="336699"/>
                </a:solidFill>
                <a:latin typeface="+mj-lt"/>
              </a:rPr>
            </a:br>
            <a:r>
              <a:rPr lang="en-US" sz="2800" b="1" i="1" dirty="0">
                <a:solidFill>
                  <a:srgbClr val="336699"/>
                </a:solidFill>
                <a:latin typeface="+mj-lt"/>
              </a:rPr>
              <a:t>		integrated effectiveness </a:t>
            </a:r>
          </a:p>
          <a:p>
            <a:r>
              <a:rPr lang="en-US" sz="2800" b="1" i="1" dirty="0">
                <a:solidFill>
                  <a:srgbClr val="336699"/>
                </a:solidFill>
                <a:latin typeface="+mj-lt"/>
              </a:rPr>
              <a:t>			of UN-Water </a:t>
            </a:r>
          </a:p>
          <a:p>
            <a:endParaRPr lang="en-US" sz="2000" i="1" dirty="0">
              <a:solidFill>
                <a:srgbClr val="336699"/>
              </a:solidFill>
            </a:endParaRPr>
          </a:p>
          <a:p>
            <a:r>
              <a:rPr lang="en-US" sz="2000" i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by strengthening its capacity development </a:t>
            </a:r>
            <a:r>
              <a:rPr lang="en-US" sz="2000" i="1" dirty="0" err="1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000" i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 particularly in developing countries and economies in transition.”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Safe use of Wastewater in Agriculture</a:t>
            </a:r>
            <a:endParaRPr lang="de-DE" sz="3600" dirty="0"/>
          </a:p>
        </p:txBody>
      </p:sp>
      <p:pic>
        <p:nvPicPr>
          <p:cNvPr id="5" name="Picture 2" descr="http://farm3.static.flickr.com/2701/4250364985_3b23deb539_z.jpg?zz=1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58836" y="2954655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232" y="2954655"/>
            <a:ext cx="2117640" cy="1080000"/>
          </a:xfrm>
          <a:prstGeom prst="rect">
            <a:avLst/>
          </a:prstGeom>
          <a:noFill/>
        </p:spPr>
      </p:pic>
      <p:pic>
        <p:nvPicPr>
          <p:cNvPr id="7" name="Picture 7" descr="UNEP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598" y="2954655"/>
            <a:ext cx="1006950" cy="1080000"/>
          </a:xfrm>
          <a:prstGeom prst="rect">
            <a:avLst/>
          </a:prstGeom>
          <a:noFill/>
        </p:spPr>
      </p:pic>
      <p:pic>
        <p:nvPicPr>
          <p:cNvPr id="8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6347" y="2954655"/>
            <a:ext cx="760980" cy="1080000"/>
          </a:xfrm>
          <a:prstGeom prst="rect">
            <a:avLst/>
          </a:prstGeom>
          <a:noFill/>
        </p:spPr>
      </p:pic>
      <p:pic>
        <p:nvPicPr>
          <p:cNvPr id="10" name="Picture 9" descr="IWMI Logo.jpg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8644" y="4540277"/>
            <a:ext cx="1542300" cy="1080000"/>
          </a:xfrm>
          <a:prstGeom prst="rect">
            <a:avLst/>
          </a:prstGeom>
        </p:spPr>
      </p:pic>
      <p:pic>
        <p:nvPicPr>
          <p:cNvPr id="11" name="Picture 10" descr="icid.bmp"/>
          <p:cNvPicPr preferRelativeResize="0"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89380" y="4540277"/>
            <a:ext cx="936421" cy="108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4397" y="2395998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336699"/>
                </a:solidFill>
                <a:latin typeface="Arial Narrow" pitchFamily="34" charset="0"/>
              </a:rPr>
              <a:t>Organized by:</a:t>
            </a:r>
            <a:endParaRPr lang="de-DE" sz="14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1" y="274638"/>
            <a:ext cx="7858149" cy="1143000"/>
          </a:xfrm>
        </p:spPr>
        <p:txBody>
          <a:bodyPr/>
          <a:lstStyle/>
          <a:p>
            <a:r>
              <a:rPr lang="de-DE" sz="4000" dirty="0" smtClean="0"/>
              <a:t>Safe use of Wastewater in Agriculture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3447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.</a:t>
            </a: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methods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Identified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experts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19348"/>
          <a:stretch>
            <a:fillRect/>
          </a:stretch>
        </p:blipFill>
        <p:spPr bwMode="auto">
          <a:xfrm>
            <a:off x="1598625" y="5040333"/>
            <a:ext cx="6485202" cy="2122556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883" y="0"/>
            <a:ext cx="8340436" cy="47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:\Admin\UN Water and Other UN Organisations\UNU\WaterNetSymposium_Maputo,Mozambique_October2011\5_PR material\input files\INWEH Log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7730" y="266534"/>
            <a:ext cx="2117640" cy="1080000"/>
          </a:xfrm>
          <a:prstGeom prst="rect">
            <a:avLst/>
          </a:prstGeom>
          <a:noFill/>
        </p:spPr>
      </p:pic>
      <p:pic>
        <p:nvPicPr>
          <p:cNvPr id="8" name="Picture 8" descr="S:\Admin\Collections\Logos\UNW-DPC\unw-dpc-logo-4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7685" y="266534"/>
            <a:ext cx="1065562" cy="1512270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 l="15665" t="866" r="12143" b="2099"/>
          <a:stretch>
            <a:fillRect/>
          </a:stretch>
        </p:blipFill>
        <p:spPr bwMode="auto">
          <a:xfrm>
            <a:off x="810883" y="4817706"/>
            <a:ext cx="8333117" cy="20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Bonn2011NexusConf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425043" y="2152650"/>
            <a:ext cx="3538204" cy="977218"/>
          </a:xfrm>
        </p:spPr>
      </p:pic>
      <p:pic>
        <p:nvPicPr>
          <p:cNvPr id="14" name="Picture 13" descr="UNEP_trans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8479" y="266534"/>
            <a:ext cx="1006937" cy="1080000"/>
          </a:xfrm>
          <a:prstGeom prst="rect">
            <a:avLst/>
          </a:prstGeom>
        </p:spPr>
      </p:pic>
      <p:pic>
        <p:nvPicPr>
          <p:cNvPr id="15" name="Picture 14" descr="FAO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6165" y="266534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18" name="Picture 17" descr="IWM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79" y="1412776"/>
            <a:ext cx="822911" cy="576248"/>
          </a:xfrm>
          <a:prstGeom prst="rect">
            <a:avLst/>
          </a:prstGeom>
        </p:spPr>
      </p:pic>
      <p:pic>
        <p:nvPicPr>
          <p:cNvPr id="19" name="Picture 18" descr="ici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12776"/>
            <a:ext cx="528272" cy="609754"/>
          </a:xfrm>
          <a:prstGeom prst="rect">
            <a:avLst/>
          </a:prstGeom>
        </p:spPr>
      </p:pic>
      <p:pic>
        <p:nvPicPr>
          <p:cNvPr id="20" name="Picture 19" descr="fao_logo_we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76672"/>
            <a:ext cx="648072" cy="648072"/>
          </a:xfrm>
          <a:prstGeom prst="rect">
            <a:avLst/>
          </a:prstGeom>
        </p:spPr>
      </p:pic>
      <p:pic>
        <p:nvPicPr>
          <p:cNvPr id="21" name="Picture 20" descr="UNEP logo (Cyan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76672"/>
            <a:ext cx="552166" cy="652624"/>
          </a:xfrm>
          <a:prstGeom prst="rect">
            <a:avLst/>
          </a:prstGeom>
        </p:spPr>
      </p:pic>
      <p:pic>
        <p:nvPicPr>
          <p:cNvPr id="22" name="Picture 21" descr="UNU-INWEH Transpar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76672"/>
            <a:ext cx="1224136" cy="626301"/>
          </a:xfrm>
          <a:prstGeom prst="rect">
            <a:avLst/>
          </a:prstGeom>
        </p:spPr>
      </p:pic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36168" y="2945091"/>
            <a:ext cx="4912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Arial Narrow" pitchFamily="34" charset="0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6168" y="4332154"/>
            <a:ext cx="344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 Narrow" pitchFamily="34" charset="0"/>
              </a:rPr>
              <a:t>&gt;&gt; 1st Regional Workshop for Africa</a:t>
            </a:r>
            <a:endParaRPr lang="de-DE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08176" y="4864396"/>
            <a:ext cx="48070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Algeria, Benin, Burkina Faso, Cameroun, Central African Republic, Côte d’Ivoire, Democratic Republic of Congo, Egypt, Gabon,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Guinea, Guinea-Bissau, Mauritania, Morocco, Niger, Nigeria, Senegal, Togo, Tunisia.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6" name="Picture 25" descr="unw-dpc-logo-4c_transp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260648"/>
            <a:ext cx="710810" cy="1008112"/>
          </a:xfrm>
          <a:prstGeom prst="rect">
            <a:avLst/>
          </a:prstGeom>
        </p:spPr>
      </p:pic>
      <p:pic>
        <p:nvPicPr>
          <p:cNvPr id="27" name="Picture 26" descr="LOGO IEA Bleu-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332656"/>
            <a:ext cx="810940" cy="6845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56176" y="188640"/>
            <a:ext cx="8210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>
                <a:solidFill>
                  <a:srgbClr val="336699"/>
                </a:solidFill>
                <a:latin typeface="Arial Narrow" pitchFamily="34" charset="0"/>
              </a:rPr>
              <a:t>Local Partner:</a:t>
            </a:r>
            <a:endParaRPr lang="de-DE" sz="9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5616" y="116632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>
                <a:solidFill>
                  <a:srgbClr val="336699"/>
                </a:solidFill>
                <a:latin typeface="Arial Narrow" pitchFamily="34" charset="0"/>
              </a:rPr>
              <a:t>Organized by:</a:t>
            </a:r>
            <a:endParaRPr lang="de-DE" sz="900" b="1" dirty="0">
              <a:solidFill>
                <a:srgbClr val="3366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Needs for Regional Workshop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57250" y="1585912"/>
          <a:ext cx="8286750" cy="527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426" y="1977368"/>
            <a:ext cx="1781709" cy="18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Timeline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318018"/>
              </p:ext>
            </p:extLst>
          </p:nvPr>
        </p:nvGraphicFramePr>
        <p:xfrm>
          <a:off x="2533306" y="2523432"/>
          <a:ext cx="6441744" cy="36606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75965"/>
                <a:gridCol w="2565779"/>
              </a:tblGrid>
              <a:tr h="774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Results and milestones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Deadline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863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International Workshop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November 2011</a:t>
                      </a:r>
                      <a:endParaRPr lang="en-US" sz="2800" b="1" dirty="0">
                        <a:effectLst/>
                      </a:endParaRPr>
                    </a:p>
                  </a:txBody>
                  <a:tcPr anchor="ctr"/>
                </a:tc>
              </a:tr>
              <a:tr h="1094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Regional </a:t>
                      </a:r>
                      <a:r>
                        <a:rPr lang="en-US" sz="1800" dirty="0">
                          <a:effectLst/>
                        </a:rPr>
                        <a:t>Workshops </a:t>
                      </a:r>
                      <a:r>
                        <a:rPr lang="en-US" sz="1800" dirty="0" smtClean="0">
                          <a:effectLst/>
                        </a:rPr>
                        <a:t/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b="1" i="1" dirty="0" smtClean="0">
                          <a:effectLst/>
                        </a:rPr>
                        <a:t>2 in Africa, 2 in Asia and Middle</a:t>
                      </a:r>
                      <a:r>
                        <a:rPr lang="en-US" sz="1800" b="1" i="1" baseline="0" dirty="0" smtClean="0">
                          <a:effectLst/>
                        </a:rPr>
                        <a:t> East</a:t>
                      </a:r>
                      <a:r>
                        <a:rPr lang="en-US" sz="1800" b="1" i="1" dirty="0" smtClean="0">
                          <a:effectLst/>
                        </a:rPr>
                        <a:t>,  1 in Latin America</a:t>
                      </a:r>
                      <a:endParaRPr lang="en-US" sz="1800" i="1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February</a:t>
                      </a:r>
                      <a:r>
                        <a:rPr lang="en-US" sz="1800" b="1" baseline="0" dirty="0" smtClean="0">
                          <a:effectLst/>
                        </a:rPr>
                        <a:t> 2012- February </a:t>
                      </a:r>
                      <a:r>
                        <a:rPr lang="en-US" sz="1800" b="1" dirty="0" smtClean="0">
                          <a:effectLst/>
                        </a:rPr>
                        <a:t>2013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  <a:tr h="92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International Wrap-up workshop</a:t>
                      </a:r>
                      <a:endParaRPr lang="en-US" sz="2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~ May 2013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86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Arial Unicode MS</vt:lpstr>
      <vt:lpstr>Times New Roman</vt:lpstr>
      <vt:lpstr>Lucida Sans</vt:lpstr>
      <vt:lpstr>Myriad Pro Cond</vt:lpstr>
      <vt:lpstr>Calibri</vt:lpstr>
      <vt:lpstr>UNW-DPC Design Master</vt:lpstr>
      <vt:lpstr>UN-Water Seminar on the  Safe use of Wastewater in Agriculture  </vt:lpstr>
      <vt:lpstr>Slide 2</vt:lpstr>
      <vt:lpstr>UNW-DPC’s Mission</vt:lpstr>
      <vt:lpstr>Safe use of Wastewater in Agriculture</vt:lpstr>
      <vt:lpstr>Safe use of Wastewater in Agriculture</vt:lpstr>
      <vt:lpstr>Slide 6</vt:lpstr>
      <vt:lpstr>Slide 7</vt:lpstr>
      <vt:lpstr>Capacity Needs for Regional Workshop</vt:lpstr>
      <vt:lpstr>Timeline</vt:lpstr>
      <vt:lpstr>Thank you!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Srikanth Reddy, Mudireddy</cp:lastModifiedBy>
  <cp:revision>706</cp:revision>
  <dcterms:created xsi:type="dcterms:W3CDTF">2009-05-15T08:24:22Z</dcterms:created>
  <dcterms:modified xsi:type="dcterms:W3CDTF">2012-03-14T08:47:07Z</dcterms:modified>
</cp:coreProperties>
</file>