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5" r:id="rId2"/>
    <p:sldMasterId id="2147483789" r:id="rId3"/>
    <p:sldMasterId id="2147483803" r:id="rId4"/>
    <p:sldMasterId id="2147483818" r:id="rId5"/>
  </p:sldMasterIdLst>
  <p:notesMasterIdLst>
    <p:notesMasterId r:id="rId27"/>
  </p:notesMasterIdLst>
  <p:handoutMasterIdLst>
    <p:handoutMasterId r:id="rId28"/>
  </p:handoutMasterIdLst>
  <p:sldIdLst>
    <p:sldId id="367" r:id="rId6"/>
    <p:sldId id="368" r:id="rId7"/>
    <p:sldId id="369" r:id="rId8"/>
    <p:sldId id="370" r:id="rId9"/>
    <p:sldId id="371" r:id="rId10"/>
    <p:sldId id="373" r:id="rId11"/>
    <p:sldId id="372" r:id="rId12"/>
    <p:sldId id="358" r:id="rId13"/>
    <p:sldId id="262" r:id="rId14"/>
    <p:sldId id="374" r:id="rId15"/>
    <p:sldId id="343" r:id="rId16"/>
    <p:sldId id="375" r:id="rId17"/>
    <p:sldId id="344" r:id="rId18"/>
    <p:sldId id="345" r:id="rId19"/>
    <p:sldId id="377" r:id="rId20"/>
    <p:sldId id="366" r:id="rId21"/>
    <p:sldId id="348" r:id="rId22"/>
    <p:sldId id="365" r:id="rId23"/>
    <p:sldId id="340" r:id="rId24"/>
    <p:sldId id="350" r:id="rId25"/>
    <p:sldId id="35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CCB2A4"/>
    <a:srgbClr val="DEDEDC"/>
    <a:srgbClr val="DDDDDD"/>
    <a:srgbClr val="FE2110"/>
    <a:srgbClr val="C0C0C0"/>
    <a:srgbClr val="FF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 autoAdjust="0"/>
    <p:restoredTop sz="90117" autoAdjust="0"/>
  </p:normalViewPr>
  <p:slideViewPr>
    <p:cSldViewPr>
      <p:cViewPr>
        <p:scale>
          <a:sx n="66" d="100"/>
          <a:sy n="66" d="100"/>
        </p:scale>
        <p:origin x="-12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32"/>
    </p:cViewPr>
  </p:sorterViewPr>
  <p:notesViewPr>
    <p:cSldViewPr>
      <p:cViewPr varScale="1">
        <p:scale>
          <a:sx n="59" d="100"/>
          <a:sy n="59" d="100"/>
        </p:scale>
        <p:origin x="-25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5691F61-2818-4EB8-82F0-D888A08809EB}" type="datetimeFigureOut">
              <a:rPr lang="en-US"/>
              <a:pPr/>
              <a:t>18-Feb-12</a:t>
            </a:fld>
            <a:endParaRPr lang="en-US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6C7DC26-8A43-41D6-BBBB-A0F2D33F0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22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E291A93-9202-4FC0-8C1E-1751DCDDC139}" type="datetimeFigureOut">
              <a:rPr lang="en-US"/>
              <a:pPr/>
              <a:t>18-Feb-12</a:t>
            </a:fld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682A23C-5464-445F-9F9E-1B1B96C33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12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AB4729-46EB-4329-906D-D6AB9087C086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A23C-5464-445F-9F9E-1B1B96C331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90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87434-8AA2-40FE-9E52-3F5EC0E0A324}" type="slidenum">
              <a:rPr lang="en-US"/>
              <a:pPr/>
              <a:t>20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922DE-602B-4BCC-B58A-988420DEEBCD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078CD-F21F-4D7E-A341-AB28EF123635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Hazard analysis and critical control points  Single barrier as risk management tool </a:t>
            </a:r>
            <a:r>
              <a:rPr lang="en-US" dirty="0">
                <a:sym typeface="Wingdings" pitchFamily="2" charset="2"/>
              </a:rPr>
              <a:t> multi barriers</a:t>
            </a: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F16B4-86F6-4469-A4ED-1B974F58E7E4}" type="slidenum">
              <a:rPr lang="en-US"/>
              <a:pPr/>
              <a:t>11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B1580-91AD-4468-A6D0-DB1BAF565458}" type="slidenum">
              <a:rPr lang="en-US"/>
              <a:pPr/>
              <a:t>13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B2984-186D-4C3F-BBF9-E055C541E236}" type="slidenum">
              <a:rPr lang="en-US"/>
              <a:pPr/>
              <a:t>14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A23C-5464-445F-9F9E-1B1B96C331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55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C836E-178A-4920-AF18-824419FCFF55}" type="slidenum">
              <a:rPr lang="en-US"/>
              <a:pPr/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A23C-5464-445F-9F9E-1B1B96C331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3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CC37-9BBE-4936-9F37-9E08819D902A}" type="datetimeFigureOut">
              <a:rPr lang="en-US"/>
              <a:pPr>
                <a:defRPr/>
              </a:pPr>
              <a:t>18-Feb-12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A0DC-9F18-44CF-93E4-91A1D9F71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3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8B806-C92B-4916-8987-4D0BF874B043}" type="datetimeFigureOut">
              <a:rPr lang="en-US"/>
              <a:pPr>
                <a:defRPr/>
              </a:pPr>
              <a:t>18-Feb-12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BC01D-E950-4051-94B9-1E2E65340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9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62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85817E-E6D5-4B77-9658-2C7C9A5A30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63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B019A-7ABE-4DF3-95E9-18578DB812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68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791F5-A3EA-4FE4-A2B2-361059622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CDFB7-C615-47B3-98A9-BFC9CE074E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8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63265-F745-40D2-8C30-E331968B8B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FCD9-E7C6-43FD-9573-4FB3DD7EFD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1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953F-97D6-4EC9-BF36-BFB9241F84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82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F9709-978A-4526-9E37-26402E7F1E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47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A42C4-FE92-4D44-B418-3C397EEFCE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7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090AF-E92C-4854-A082-DC9A013E3877}" type="datetimeFigureOut">
              <a:rPr lang="en-US"/>
              <a:pPr>
                <a:defRPr/>
              </a:pPr>
              <a:t>18-Feb-12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ED66F-D1F8-4610-B5F4-BA757D7D3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2C8F8-EE12-440E-B4BB-4E48A604E4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49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C85E9-ECE8-458E-875D-FE594D4DA5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23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8901B9-9DCD-425B-A0C1-1610A1860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39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0EE1F5-E4C8-45C6-82EF-68D0BD6E9D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3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62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0BCFB7-D001-410F-ADB3-A1D4ED5E01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52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AB070-2FE7-40DD-92D8-67CB8B9FC9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40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F84C-ECB7-49FF-B3AD-87DEF17D0B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76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EF251-B5C1-483B-918F-882D94846C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67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9A92E-2D04-4BD7-954C-54196C347B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2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B0681-374D-4D62-A370-EB0B34A124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7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8F2F-4427-4610-8B6D-848387E74A5C}" type="datetimeFigureOut">
              <a:rPr lang="en-US"/>
              <a:pPr>
                <a:defRPr/>
              </a:pPr>
              <a:t>18-Feb-12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1A859-A620-40E1-8598-5F1FF4D4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52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70A74-427A-4671-91A7-7A291DFA92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74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605EA-63BC-453A-AF81-1B9221959E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28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0E242-620C-43E1-AD77-1039956B6A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75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D5DDA-4E2A-488E-9560-BA6D457611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26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8F182-9F5B-4A31-BC6F-ED25B0A8E0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38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A218BD-D694-48BC-8333-44CFE75660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1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644E9E-1B39-4001-ACE7-5F6958590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09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62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A2022D-1786-467B-BFBE-18D893B276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99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63E83-1C62-4B60-B970-A672BF8D4B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83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315E5-DCCC-4718-9406-71269A20D7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1D86-7334-489F-B6A3-12F1591A4716}" type="datetimeFigureOut">
              <a:rPr lang="en-US"/>
              <a:pPr>
                <a:defRPr/>
              </a:pPr>
              <a:t>18-Feb-12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E768-4557-41DD-B3C3-34E53005D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57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DA90A-F903-4C88-918C-CDB79C5C9E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70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4BA3E-087F-4889-86FC-4BCA540743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16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FE5B9-62A8-4C1D-B420-C6C347D132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25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1DE80-7E55-4950-BF7B-6808FBD835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00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53FD1-0A8A-4636-8B99-AA4BAE827F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60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F7DE5-2171-4C64-AAFC-57AEFD2D66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95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7CC10-511A-4EB6-90D6-3972A6F6AB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21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12942-E4F4-467D-ACAE-FE92561225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855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5CE399-14EC-4479-A20C-C8133DD6E0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03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F4F7D9-9A55-4FA0-AE51-6664157E0E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7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0A909-3BD5-4C32-B3E3-A56FF7B1602E}" type="datetimeFigureOut">
              <a:rPr lang="en-US"/>
              <a:pPr>
                <a:defRPr/>
              </a:pPr>
              <a:t>18-Feb-12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48830-E2A2-4045-A992-BFD925046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032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1631D-DE42-40A7-B9E6-E36284BC1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991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29B0D-8DD0-49D7-89BB-53CA2D6A0C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860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4B93-4652-4160-867A-B1C5E7A72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66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17063-811A-4499-AA9E-38936AB96D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28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56E77-0A93-48C6-981A-DC6F2AF513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12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9F216-EFCE-4E2E-BEA3-10734E2AD5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534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2D36-2872-4187-B024-51B1480153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701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99219-1823-4565-8AE2-5C1F84F89A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488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FE044-7D67-4833-B4D5-8C19B0CB2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0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14C5D-9CBA-45FE-8CA6-DBB347C18E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0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FE03B-39A0-4192-A0AB-0A2CF5C7F37D}" type="datetimeFigureOut">
              <a:rPr lang="en-US"/>
              <a:pPr>
                <a:defRPr/>
              </a:pPr>
              <a:t>18-Feb-12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F01E-18BF-4A81-90B8-5F17BF70F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686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9F0C-B40E-40E6-8E02-464C32E73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839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D223D-7B39-44F2-B5AD-5C89729E84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47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4EC9-2892-4B2A-BB1F-71E7578832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3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37E66-E05A-4570-BC42-9BB9F16BCBD1}" type="datetimeFigureOut">
              <a:rPr lang="en-US"/>
              <a:pPr>
                <a:defRPr/>
              </a:pPr>
              <a:t>18-Feb-12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24172-16C7-4439-8BCE-29F2BC275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4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BE26-4E27-43A8-97B3-9BA2CFCE6A6A}" type="datetimeFigureOut">
              <a:rPr lang="en-US"/>
              <a:pPr>
                <a:defRPr/>
              </a:pPr>
              <a:t>18-Feb-12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84B68-73A7-4ABF-8FD0-A0B4513F4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0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53D4-EBC5-426D-BD72-4C82B97D5581}" type="datetimeFigureOut">
              <a:rPr lang="en-US"/>
              <a:pPr>
                <a:defRPr/>
              </a:pPr>
              <a:t>18-Feb-12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BB41A-D46A-4338-BC9A-9213BA5E3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E33512-72EC-4381-8582-9D134CF7E8EF}" type="datetimeFigureOut">
              <a:rPr lang="en-US"/>
              <a:pPr>
                <a:defRPr/>
              </a:pPr>
              <a:t>18-Feb-12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A22BCE-0732-4165-A2E1-44226E489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0" r:id="rId2"/>
    <p:sldLayoutId id="2147483759" r:id="rId3"/>
    <p:sldLayoutId id="2147483758" r:id="rId4"/>
    <p:sldLayoutId id="2147483757" r:id="rId5"/>
    <p:sldLayoutId id="2147483756" r:id="rId6"/>
    <p:sldLayoutId id="2147483755" r:id="rId7"/>
    <p:sldLayoutId id="2147483754" r:id="rId8"/>
    <p:sldLayoutId id="2147483753" r:id="rId9"/>
    <p:sldLayoutId id="2147483752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5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35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35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 eaLnBrk="0" hangingPunct="0"/>
            <a:fld id="{43648FB5-0514-4A6F-BE6A-E344D4BBEB3A}" type="slidenum">
              <a:rPr lang="en-US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35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5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35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35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 eaLnBrk="0" hangingPunct="0"/>
            <a:fld id="{6D5DEE2D-24F4-4854-B1FD-95203D7410F4}" type="slidenum">
              <a:rPr lang="en-US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57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5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eaLnBrk="0" hangingPunct="0"/>
            <a:endParaRPr lang="en-US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35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 eaLnBrk="0" hangingPunct="0"/>
            <a:endParaRPr lang="en-US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35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 eaLnBrk="0" hangingPunct="0"/>
            <a:fld id="{DE0EF362-DBBE-4110-A225-04FC5E4DA9CD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0" hangingPunct="0"/>
              <a:t>‹#›</a:t>
            </a:fld>
            <a:endParaRPr lang="en-US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69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F215961-1B2A-4737-A3EC-E7159902B6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2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drc.ca/" TargetMode="External"/><Relationship Id="rId5" Type="http://schemas.openxmlformats.org/officeDocument/2006/relationships/hyperlink" Target="http://www.iwmi.org/" TargetMode="Externa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7924800" cy="16430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</a:rPr>
              <a:t>Health Risk Assessment and Mitigation where Wastewater Treatment does not Work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3491" y="4648200"/>
            <a:ext cx="8143932" cy="50958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Manzoor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Qadir and Pay Drechsel 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0"/>
            <a:ext cx="1908175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NWEH New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"/>
          <a:stretch>
            <a:fillRect/>
          </a:stretch>
        </p:blipFill>
        <p:spPr bwMode="auto">
          <a:xfrm>
            <a:off x="0" y="18143"/>
            <a:ext cx="2362200" cy="1327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41300" y="6253004"/>
            <a:ext cx="8674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FAO/UNEP/UNU-INWEH/UNW-DPC/IWMI/ICID  First Regional Workshop of the  Capacity </a:t>
            </a:r>
            <a:r>
              <a:rPr lang="en-US" sz="1400" kern="0" dirty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Development Project </a:t>
            </a:r>
            <a:r>
              <a:rPr lang="en-US" sz="1400" kern="0" dirty="0" smtClean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 on Safe Use of Wastewater, 18-19 February 2012, Marrakesh, Morocco  </a:t>
            </a:r>
            <a:endParaRPr lang="en-US" sz="1400" kern="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84213" y="404664"/>
            <a:ext cx="8307387" cy="62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3300" b="1" dirty="0" smtClean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Health risk mitigation measures   </a:t>
            </a:r>
            <a:endParaRPr lang="en-US" sz="3300" b="1" dirty="0">
              <a:solidFill>
                <a:srgbClr val="FFFF00"/>
              </a:solidFill>
              <a:cs typeface="Calibri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84213" y="1412776"/>
            <a:ext cx="785018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Farm based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Market based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Kitchen based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Policy based </a:t>
            </a: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– WHO Guidelines</a:t>
            </a:r>
            <a:r>
              <a:rPr lang="en-US" altLang="ja-JP" sz="2600" dirty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, National </a:t>
            </a: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Policies </a:t>
            </a:r>
          </a:p>
          <a:p>
            <a:pPr marL="914400" lvl="1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US" altLang="ja-JP" sz="2600" dirty="0" smtClean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Some examples . . . . . . . . . </a:t>
            </a:r>
          </a:p>
        </p:txBody>
      </p:sp>
    </p:spTree>
    <p:extLst>
      <p:ext uri="{BB962C8B-B14F-4D97-AF65-F5344CB8AC3E}">
        <p14:creationId xmlns:p14="http://schemas.microsoft.com/office/powerpoint/2010/main" val="2369875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3" name="Text Box 5"/>
          <p:cNvSpPr txBox="1">
            <a:spLocks noChangeArrowheads="1"/>
          </p:cNvSpPr>
          <p:nvPr/>
        </p:nvSpPr>
        <p:spPr bwMode="auto">
          <a:xfrm>
            <a:off x="5257800" y="7257"/>
            <a:ext cx="340824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  Drip </a:t>
            </a:r>
            <a:r>
              <a:rPr lang="en-US" sz="2200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and furrow irrigation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  Sedimentation </a:t>
            </a:r>
            <a:r>
              <a:rPr lang="en-US" sz="2200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ponds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  Cessation of </a:t>
            </a:r>
            <a:r>
              <a:rPr lang="en-US" sz="2200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irrigation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  Filter</a:t>
            </a:r>
            <a:endParaRPr lang="en-US" sz="2200" dirty="0">
              <a:solidFill>
                <a:schemeClr val="hlink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  Limited soil </a:t>
            </a:r>
            <a:r>
              <a:rPr lang="en-US" sz="2200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splash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  Improved </a:t>
            </a:r>
            <a:r>
              <a:rPr lang="en-US" sz="2200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water fetching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  Increased </a:t>
            </a:r>
            <a:r>
              <a:rPr lang="en-US" sz="2200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retention time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  On-farm treatment ponds</a:t>
            </a:r>
            <a:endParaRPr lang="en-US" sz="2200" dirty="0">
              <a:solidFill>
                <a:schemeClr val="hlink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z="2200" dirty="0">
              <a:solidFill>
                <a:schemeClr val="hlin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3" descr="cap0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88221"/>
            <a:ext cx="4953000" cy="410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rip tamale_smal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5488"/>
            <a:ext cx="4191000" cy="37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4770" name="Picture 2" descr="Full SSF setu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1000" y="2971800"/>
            <a:ext cx="4953000" cy="3886200"/>
          </a:xfrm>
        </p:spPr>
      </p:pic>
      <p:sp>
        <p:nvSpPr>
          <p:cNvPr id="2" name="TextBox 1"/>
          <p:cNvSpPr txBox="1"/>
          <p:nvPr/>
        </p:nvSpPr>
        <p:spPr>
          <a:xfrm>
            <a:off x="446587" y="152400"/>
            <a:ext cx="1648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FARM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1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18" name="Picture 2" descr="Fig 3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4800" y="2209800"/>
            <a:ext cx="5029200" cy="4648200"/>
          </a:xfrm>
        </p:spPr>
      </p:pic>
      <p:pic>
        <p:nvPicPr>
          <p:cNvPr id="546819" name="Picture 3" descr="SANY006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6820" name="Picture 4" descr="washing in markets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4731657" y="152400"/>
            <a:ext cx="441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Supporting die-off</a:t>
            </a:r>
            <a:endParaRPr lang="en-US" sz="240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Display w/o recontamination</a:t>
            </a:r>
            <a:endParaRPr lang="en-US" sz="240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Safe washing &amp; refreshing</a:t>
            </a:r>
            <a:endParaRPr lang="en-US" sz="240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Safe cutting 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practices, 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762000"/>
            <a:ext cx="2323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MARKET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8868" name="Picture 4" descr="FFstand pip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4730750"/>
          </a:xfrm>
          <a:noFill/>
          <a:ln/>
        </p:spPr>
      </p:pic>
      <p:pic>
        <p:nvPicPr>
          <p:cNvPr id="548869" name="Picture 5" descr="img_83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8870" name="Picture 6" descr="Foodsaf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11" y="3389849"/>
            <a:ext cx="1289050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8871" name="Picture 7" descr="jav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2" y="3371850"/>
            <a:ext cx="12795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8873" name="Picture 9" descr="vineg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23137"/>
            <a:ext cx="2024063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8874" name="Picture 10" descr="Picture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267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8875" name="Picture 11" descr="DSC0026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55" y="4939040"/>
            <a:ext cx="1981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6215390"/>
            <a:ext cx="541411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Effective &amp; safe vegetable washing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914400"/>
            <a:ext cx="2059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Kitchen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3200400"/>
          </a:xfrm>
        </p:spPr>
        <p:txBody>
          <a:bodyPr/>
          <a:lstStyle/>
          <a:p>
            <a:pPr algn="ctr"/>
            <a:r>
              <a:rPr lang="en-US" dirty="0" smtClean="0"/>
              <a:t>All results ARE translated into various extension and training materials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914" name="Group 4"/>
          <p:cNvGrpSpPr>
            <a:grpSpLocks/>
          </p:cNvGrpSpPr>
          <p:nvPr/>
        </p:nvGrpSpPr>
        <p:grpSpPr bwMode="auto">
          <a:xfrm>
            <a:off x="250825" y="0"/>
            <a:ext cx="9144000" cy="6858000"/>
            <a:chOff x="250" y="346"/>
            <a:chExt cx="5510" cy="3974"/>
          </a:xfrm>
        </p:grpSpPr>
        <p:pic>
          <p:nvPicPr>
            <p:cNvPr id="550915" name="Picture 5" descr="Flip Chart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346"/>
              <a:ext cx="2867" cy="3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50916" name="Group 6"/>
            <p:cNvGrpSpPr>
              <a:grpSpLocks/>
            </p:cNvGrpSpPr>
            <p:nvPr/>
          </p:nvGrpSpPr>
          <p:grpSpPr bwMode="auto">
            <a:xfrm>
              <a:off x="2699" y="346"/>
              <a:ext cx="3061" cy="3974"/>
              <a:chOff x="2622" y="0"/>
              <a:chExt cx="3138" cy="4320"/>
            </a:xfrm>
          </p:grpSpPr>
          <p:pic>
            <p:nvPicPr>
              <p:cNvPr id="550917" name="Picture 7" descr="Flip Chart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2" y="0"/>
                <a:ext cx="3138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0918" name="Line 8"/>
              <p:cNvSpPr>
                <a:spLocks noChangeShapeType="1"/>
              </p:cNvSpPr>
              <p:nvPr/>
            </p:nvSpPr>
            <p:spPr bwMode="auto">
              <a:xfrm>
                <a:off x="4223" y="3330"/>
                <a:ext cx="136" cy="182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19" name="Line 9"/>
              <p:cNvSpPr>
                <a:spLocks noChangeShapeType="1"/>
              </p:cNvSpPr>
              <p:nvPr/>
            </p:nvSpPr>
            <p:spPr bwMode="auto">
              <a:xfrm flipV="1">
                <a:off x="4350" y="3267"/>
                <a:ext cx="453" cy="227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20" name="Line 10"/>
              <p:cNvSpPr>
                <a:spLocks noChangeShapeType="1"/>
              </p:cNvSpPr>
              <p:nvPr/>
            </p:nvSpPr>
            <p:spPr bwMode="auto">
              <a:xfrm flipH="1">
                <a:off x="4014" y="745"/>
                <a:ext cx="227" cy="27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21" name="Line 11"/>
              <p:cNvSpPr>
                <a:spLocks noChangeShapeType="1"/>
              </p:cNvSpPr>
              <p:nvPr/>
            </p:nvSpPr>
            <p:spPr bwMode="auto">
              <a:xfrm>
                <a:off x="3996" y="772"/>
                <a:ext cx="272" cy="22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50922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0923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7691">
            <a:off x="1369055" y="1622968"/>
            <a:ext cx="3482975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0924" name="Picture 12" descr="CD Cas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5831">
            <a:off x="4953000" y="2514600"/>
            <a:ext cx="3490913" cy="33115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0925" name="Text Box 8"/>
          <p:cNvSpPr txBox="1">
            <a:spLocks noChangeArrowheads="1"/>
          </p:cNvSpPr>
          <p:nvPr/>
        </p:nvSpPr>
        <p:spPr bwMode="auto">
          <a:xfrm rot="546381">
            <a:off x="1550662" y="2767280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Free online at video.google.com</a:t>
            </a:r>
            <a:endParaRPr lang="ru-RU" sz="18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9862" y="6077012"/>
            <a:ext cx="440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Supporting </a:t>
            </a:r>
            <a:r>
              <a:rPr lang="en-US" b="1" dirty="0" smtClean="0">
                <a:solidFill>
                  <a:srgbClr val="FF0000"/>
                </a:solidFill>
              </a:rPr>
              <a:t>FAO</a:t>
            </a:r>
            <a:r>
              <a:rPr lang="en-US" dirty="0" smtClean="0">
                <a:solidFill>
                  <a:srgbClr val="FF0000"/>
                </a:solidFill>
              </a:rPr>
              <a:t> Farmer Field School modules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9862" y="435429"/>
            <a:ext cx="424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Multi-media Extension Material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52413"/>
            <a:ext cx="8991600" cy="1500187"/>
          </a:xfrm>
        </p:spPr>
        <p:txBody>
          <a:bodyPr anchor="t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Training of trainers, farmers, fast food sellers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633712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61" b="19643"/>
          <a:stretch/>
        </p:blipFill>
        <p:spPr>
          <a:xfrm>
            <a:off x="4094842" y="3907065"/>
            <a:ext cx="4495800" cy="2265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16" b="21098"/>
          <a:stretch/>
        </p:blipFill>
        <p:spPr>
          <a:xfrm>
            <a:off x="609600" y="1328057"/>
            <a:ext cx="4267200" cy="2188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t="14219" b="9855"/>
          <a:stretch/>
        </p:blipFill>
        <p:spPr>
          <a:xfrm>
            <a:off x="5410200" y="1295400"/>
            <a:ext cx="3365720" cy="22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9789">
            <a:off x="5242497" y="1171685"/>
            <a:ext cx="3012608" cy="475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457200"/>
            <a:ext cx="920392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E2110"/>
                </a:solidFill>
              </a:rPr>
              <a:t>Free online references for further reading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220">
            <a:off x="830397" y="1277791"/>
            <a:ext cx="3134857" cy="47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6030101"/>
            <a:ext cx="6337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5"/>
              </a:rPr>
              <a:t>www.iwmi.org</a:t>
            </a:r>
            <a:r>
              <a:rPr lang="en-US" sz="4000" dirty="0" smtClean="0"/>
              <a:t>  </a:t>
            </a:r>
            <a:r>
              <a:rPr lang="en-US" sz="4000" dirty="0" smtClean="0">
                <a:hlinkClick r:id="rId6"/>
              </a:rPr>
              <a:t>www.idrc.ca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46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84213" y="404664"/>
            <a:ext cx="8064251" cy="67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3600" b="1" dirty="0" smtClean="0">
                <a:solidFill>
                  <a:srgbClr val="FFFF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Major Aspects of Presentation  </a:t>
            </a:r>
            <a:endParaRPr lang="en-US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84213" y="1412776"/>
            <a:ext cx="806425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What are the situations where wastewater treatment work?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What are the situations </a:t>
            </a:r>
            <a:r>
              <a:rPr lang="en-US" altLang="ja-JP" sz="2600" dirty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where </a:t>
            </a: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wastewater treatment </a:t>
            </a:r>
            <a:r>
              <a:rPr lang="en-US" altLang="ja-JP" sz="2600" dirty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does not </a:t>
            </a: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work?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>
                <a:solidFill>
                  <a:schemeClr val="bg1"/>
                </a:solidFill>
                <a:ea typeface="ＭＳ Ｐゴシック" charset="-128"/>
                <a:cs typeface="Calibri" pitchFamily="34" charset="0"/>
              </a:rPr>
              <a:t>What are the health risk assessment </a:t>
            </a:r>
            <a:r>
              <a:rPr lang="en-US" altLang="ja-JP" sz="2600" dirty="0" smtClean="0">
                <a:solidFill>
                  <a:schemeClr val="bg1"/>
                </a:solidFill>
                <a:ea typeface="ＭＳ Ｐゴシック" charset="-128"/>
                <a:cs typeface="Calibri" pitchFamily="34" charset="0"/>
              </a:rPr>
              <a:t>approaches?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>
                <a:solidFill>
                  <a:schemeClr val="bg1"/>
                </a:solidFill>
                <a:ea typeface="ＭＳ Ｐゴシック" charset="-128"/>
                <a:cs typeface="Calibri" pitchFamily="34" charset="0"/>
              </a:rPr>
              <a:t>What are the </a:t>
            </a:r>
            <a:r>
              <a:rPr lang="en-US" altLang="ja-JP" sz="2600" dirty="0" smtClean="0">
                <a:solidFill>
                  <a:schemeClr val="bg1"/>
                </a:solidFill>
                <a:ea typeface="ＭＳ Ｐゴシック" charset="-128"/>
                <a:cs typeface="Calibri" pitchFamily="34" charset="0"/>
              </a:rPr>
              <a:t>health risk management/mitigation measures?</a:t>
            </a:r>
          </a:p>
          <a:p>
            <a:pPr marL="914400" lvl="1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US" altLang="ja-JP" sz="2600" dirty="0" smtClean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Some short videos on related aspects </a:t>
            </a:r>
          </a:p>
        </p:txBody>
      </p:sp>
    </p:spTree>
    <p:extLst>
      <p:ext uri="{BB962C8B-B14F-4D97-AF65-F5344CB8AC3E}">
        <p14:creationId xmlns:p14="http://schemas.microsoft.com/office/powerpoint/2010/main" val="895971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6200" cy="762000"/>
          </a:xfrm>
        </p:spPr>
        <p:txBody>
          <a:bodyPr/>
          <a:lstStyle/>
          <a:p>
            <a:r>
              <a:rPr lang="en-US" sz="4000" b="1" dirty="0" smtClean="0"/>
              <a:t>Conclusions</a:t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53340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dirty="0"/>
              <a:t>Risk management is possible at low </a:t>
            </a:r>
            <a:r>
              <a:rPr lang="en-US" sz="2800" dirty="0" smtClean="0"/>
              <a:t>cost also where wastewater treatment is only emerging</a:t>
            </a:r>
            <a:br>
              <a:rPr lang="en-US" sz="2800" dirty="0" smtClean="0"/>
            </a:br>
            <a:r>
              <a:rPr lang="en-US" sz="2800" dirty="0" smtClean="0"/>
              <a:t>(&gt; 90% of disease burden down)</a:t>
            </a:r>
            <a:endParaRPr lang="en-US" sz="2800" dirty="0"/>
          </a:p>
          <a:p>
            <a:pPr marL="514350" indent="-514350">
              <a:spcBef>
                <a:spcPts val="6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Combination </a:t>
            </a:r>
            <a:r>
              <a:rPr lang="en-US" sz="2800" dirty="0">
                <a:solidFill>
                  <a:srgbClr val="0000FF"/>
                </a:solidFill>
              </a:rPr>
              <a:t>of </a:t>
            </a:r>
            <a:r>
              <a:rPr lang="en-US" sz="2800" dirty="0" smtClean="0">
                <a:solidFill>
                  <a:srgbClr val="0000FF"/>
                </a:solidFill>
              </a:rPr>
              <a:t>treatment and non-treatment options would be </a:t>
            </a:r>
            <a:r>
              <a:rPr lang="en-US" sz="2800" b="1" i="1" dirty="0" smtClean="0">
                <a:solidFill>
                  <a:schemeClr val="accent2"/>
                </a:solidFill>
              </a:rPr>
              <a:t>ideal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>
                <a:solidFill>
                  <a:srgbClr val="0000FF"/>
                </a:solidFill>
              </a:rPr>
              <a:t>but also on-farm </a:t>
            </a:r>
            <a:r>
              <a:rPr lang="en-US" sz="2800" dirty="0" smtClean="0">
                <a:solidFill>
                  <a:srgbClr val="0000FF"/>
                </a:solidFill>
              </a:rPr>
              <a:t>and/or </a:t>
            </a:r>
            <a:r>
              <a:rPr lang="en-US" sz="2800" dirty="0">
                <a:solidFill>
                  <a:srgbClr val="0000FF"/>
                </a:solidFill>
              </a:rPr>
              <a:t>off-farm interventions </a:t>
            </a:r>
            <a:r>
              <a:rPr lang="en-US" sz="2800" dirty="0" smtClean="0">
                <a:solidFill>
                  <a:srgbClr val="0000FF"/>
                </a:solidFill>
              </a:rPr>
              <a:t>alone can be very effective</a:t>
            </a:r>
            <a:endParaRPr lang="en-US" sz="2800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</a:t>
            </a:r>
            <a:r>
              <a:rPr lang="en-US" sz="2800" dirty="0" smtClean="0"/>
              <a:t>mpact and cost-effectiveness </a:t>
            </a:r>
            <a:r>
              <a:rPr lang="en-US" sz="2800" dirty="0"/>
              <a:t>of </a:t>
            </a:r>
            <a:r>
              <a:rPr lang="en-US" sz="2800" dirty="0" smtClean="0"/>
              <a:t>these interventions depend on their adoption rate: this requires education</a:t>
            </a:r>
            <a:r>
              <a:rPr lang="en-US" sz="2800" dirty="0"/>
              <a:t>, incentives </a:t>
            </a:r>
            <a:r>
              <a:rPr lang="en-US" sz="2800" dirty="0" smtClean="0"/>
              <a:t>and </a:t>
            </a:r>
            <a:r>
              <a:rPr lang="en-US" sz="2800" dirty="0"/>
              <a:t>social </a:t>
            </a:r>
            <a:r>
              <a:rPr lang="en-US" sz="2800" dirty="0" smtClean="0"/>
              <a:t>marketing (similar to hand wash campaigns)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19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80" name="Text Box 4"/>
          <p:cNvSpPr txBox="1">
            <a:spLocks noChangeArrowheads="1"/>
          </p:cNvSpPr>
          <p:nvPr/>
        </p:nvSpPr>
        <p:spPr bwMode="auto">
          <a:xfrm>
            <a:off x="4114800" y="2743200"/>
            <a:ext cx="4800600" cy="461665"/>
          </a:xfrm>
          <a:prstGeom prst="rect">
            <a:avLst/>
          </a:prstGeom>
          <a:gradFill rotWithShape="1">
            <a:gsLst>
              <a:gs pos="0">
                <a:schemeClr val="folHlink">
                  <a:alpha val="70000"/>
                </a:schemeClr>
              </a:gs>
              <a:gs pos="100000">
                <a:schemeClr val="folHlink">
                  <a:gamma/>
                  <a:tint val="31765"/>
                  <a:invGamma/>
                  <a:alpha val="24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2179" name="Picture 3" descr="Accra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11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3588657" y="5410200"/>
            <a:ext cx="510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95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84213" y="404664"/>
            <a:ext cx="8307387" cy="62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3300" b="1" dirty="0" smtClean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Situations </a:t>
            </a:r>
            <a:r>
              <a:rPr lang="en-US" altLang="ja-JP" sz="3300" b="1" dirty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where wastewater treatment </a:t>
            </a:r>
            <a:r>
              <a:rPr lang="en-US" altLang="ja-JP" sz="3300" b="1" dirty="0" smtClean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work  </a:t>
            </a:r>
            <a:endParaRPr lang="en-US" sz="3300" b="1" dirty="0">
              <a:solidFill>
                <a:srgbClr val="FFFF00"/>
              </a:solidFill>
              <a:cs typeface="Calibri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84213" y="1412776"/>
            <a:ext cx="806425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Appropriate wastewater collection, conveyance, treatment, and use systems </a:t>
            </a: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exist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Skilled human resources are </a:t>
            </a: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available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Supporting </a:t>
            </a: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institutions </a:t>
            </a:r>
            <a:r>
              <a:rPr lang="en-US" altLang="ja-JP" sz="2600" dirty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exist and enabling policies are </a:t>
            </a: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present and followed</a:t>
            </a:r>
            <a:endParaRPr lang="en-US" altLang="ja-JP" sz="2600" dirty="0">
              <a:solidFill>
                <a:srgbClr val="FFFFFF"/>
              </a:solidFill>
              <a:ea typeface="ＭＳ Ｐゴシック" charset="-128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Government priority and support exist  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Water reclamation and reuse is common in developed countries</a:t>
            </a:r>
          </a:p>
        </p:txBody>
      </p:sp>
    </p:spTree>
    <p:extLst>
      <p:ext uri="{BB962C8B-B14F-4D97-AF65-F5344CB8AC3E}">
        <p14:creationId xmlns:p14="http://schemas.microsoft.com/office/powerpoint/2010/main" val="3092806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84213" y="404664"/>
            <a:ext cx="8307387" cy="65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3300" b="1" dirty="0" smtClean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Situations where treatment </a:t>
            </a:r>
            <a:r>
              <a:rPr lang="en-US" altLang="ja-JP" sz="3300" b="1" i="1" dirty="0" smtClean="0">
                <a:solidFill>
                  <a:schemeClr val="bg1"/>
                </a:solidFill>
                <a:ea typeface="ＭＳ Ｐゴシック" charset="-128"/>
                <a:cs typeface="Calibri" pitchFamily="34" charset="0"/>
              </a:rPr>
              <a:t>does not </a:t>
            </a:r>
            <a:r>
              <a:rPr lang="en-US" altLang="ja-JP" sz="3300" b="1" dirty="0" smtClean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work  </a:t>
            </a:r>
            <a:endParaRPr lang="en-US" sz="3300" b="1" dirty="0">
              <a:solidFill>
                <a:srgbClr val="FFFF00"/>
              </a:solidFill>
              <a:cs typeface="Calibri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84213" y="1412776"/>
            <a:ext cx="830738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Wastewater collection and treatment systems don’t exist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Wastewater collection system partly available, but treatment system unavailable, or broken/non-functional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Wastewater collection system </a:t>
            </a: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available</a:t>
            </a:r>
            <a:r>
              <a:rPr lang="en-US" altLang="ja-JP" sz="2600" dirty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, but  wastewater treatment system </a:t>
            </a: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broken/non-functional</a:t>
            </a:r>
            <a:endParaRPr lang="en-US" altLang="ja-JP" sz="2600" dirty="0">
              <a:solidFill>
                <a:srgbClr val="FFFFFF"/>
              </a:solidFill>
              <a:ea typeface="ＭＳ Ｐゴシック" charset="-128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Overcapacity centralized wastewater treatment system 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Government priority and support limited  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Common in developing countries</a:t>
            </a:r>
          </a:p>
        </p:txBody>
      </p:sp>
    </p:spTree>
    <p:extLst>
      <p:ext uri="{BB962C8B-B14F-4D97-AF65-F5344CB8AC3E}">
        <p14:creationId xmlns:p14="http://schemas.microsoft.com/office/powerpoint/2010/main" val="3186843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84213" y="404664"/>
            <a:ext cx="8307387" cy="65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3300" b="1" dirty="0" smtClean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Situations where treatment </a:t>
            </a:r>
            <a:r>
              <a:rPr lang="en-US" altLang="ja-JP" sz="3300" b="1" i="1" dirty="0" smtClean="0">
                <a:solidFill>
                  <a:schemeClr val="bg1"/>
                </a:solidFill>
                <a:ea typeface="ＭＳ Ｐゴシック" charset="-128"/>
                <a:cs typeface="Calibri" pitchFamily="34" charset="0"/>
              </a:rPr>
              <a:t>does not </a:t>
            </a:r>
            <a:r>
              <a:rPr lang="en-US" altLang="ja-JP" sz="3300" b="1" dirty="0" smtClean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work  </a:t>
            </a:r>
            <a:endParaRPr lang="en-US" sz="3300" b="1" dirty="0">
              <a:solidFill>
                <a:srgbClr val="FFFF00"/>
              </a:solidFill>
              <a:cs typeface="Calibri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84213" y="1412776"/>
            <a:ext cx="777398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Availability of wastewater to the farmers in urban and peri-urban areas in untreated, inadequately treated, and diluted forms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Farmers use wastewater in unregulated ways to produce a range of crops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Health implications for the farmers and their families, traders of wastewater produce, kitchen staff, and consumers </a:t>
            </a:r>
            <a:endParaRPr lang="en-US" altLang="ja-JP" sz="2600" dirty="0">
              <a:solidFill>
                <a:srgbClr val="FFFFFF"/>
              </a:solidFill>
              <a:ea typeface="ＭＳ Ｐゴシック" charset="-128"/>
              <a:cs typeface="Calibri" pitchFamily="34" charset="0"/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altLang="ja-JP" sz="2600" dirty="0" smtClean="0">
              <a:solidFill>
                <a:srgbClr val="FFFF00"/>
              </a:solidFill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89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84213" y="404664"/>
            <a:ext cx="8307387" cy="65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3300" b="1" dirty="0" smtClean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Health risk assessment   </a:t>
            </a:r>
            <a:endParaRPr lang="en-US" sz="3300" b="1" dirty="0">
              <a:solidFill>
                <a:srgbClr val="FFFF00"/>
              </a:solidFill>
              <a:cs typeface="Calibri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84213" y="1412776"/>
            <a:ext cx="78501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Disability </a:t>
            </a:r>
            <a:r>
              <a:rPr lang="en-US" altLang="ja-JP" sz="2600" dirty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adjusted life years (DALYs) lost due to diseases of possible relevance to wastewater use in agriculture</a:t>
            </a:r>
            <a:endParaRPr lang="en-US" altLang="ja-JP" sz="2600" dirty="0" smtClean="0">
              <a:solidFill>
                <a:srgbClr val="FFFFFF"/>
              </a:solidFill>
              <a:ea typeface="ＭＳ Ｐゴシック" charset="-128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DALYs </a:t>
            </a:r>
            <a:r>
              <a:rPr lang="en-US" altLang="ja-JP" sz="2600" dirty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describe the health of a population or burden of disease due to a specific disease or risk </a:t>
            </a: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factor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DALYs </a:t>
            </a:r>
            <a:r>
              <a:rPr lang="en-US" altLang="ja-JP" sz="2600" dirty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reflect the time lost due to disability or death from a disease, compared with a long life free of disability in the absence of the </a:t>
            </a: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disease</a:t>
            </a:r>
          </a:p>
          <a:p>
            <a:pPr marL="914400" lvl="1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US" altLang="ja-JP" sz="2600" dirty="0" smtClean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Details on health risk assessment to be covered later in another session</a:t>
            </a:r>
          </a:p>
        </p:txBody>
      </p:sp>
    </p:spTree>
    <p:extLst>
      <p:ext uri="{BB962C8B-B14F-4D97-AF65-F5344CB8AC3E}">
        <p14:creationId xmlns:p14="http://schemas.microsoft.com/office/powerpoint/2010/main" val="1688900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84213" y="404664"/>
            <a:ext cx="8307387" cy="62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3300" b="1" dirty="0" smtClean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Health </a:t>
            </a:r>
            <a:r>
              <a:rPr lang="en-US" altLang="ja-JP" sz="3300" b="1" dirty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risk </a:t>
            </a:r>
            <a:r>
              <a:rPr lang="en-US" altLang="ja-JP" sz="3300" b="1" dirty="0" smtClean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reduction/management/mitigation   </a:t>
            </a:r>
            <a:endParaRPr lang="en-US" sz="3300" b="1" dirty="0">
              <a:solidFill>
                <a:srgbClr val="FFFF00"/>
              </a:solidFill>
              <a:cs typeface="Calibri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84213" y="1412776"/>
            <a:ext cx="769778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Shall we wait for the day when all wastewater produced in the developing countries is adequately collected and treated to eliminate the health risk? 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altLang="ja-JP" sz="4000" b="1" dirty="0" smtClean="0">
                <a:solidFill>
                  <a:srgbClr val="FFFF00"/>
                </a:solidFill>
                <a:ea typeface="ＭＳ Ｐゴシック" charset="-128"/>
                <a:cs typeface="Calibri" pitchFamily="34" charset="0"/>
              </a:rPr>
              <a:t>Or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altLang="ja-JP" sz="2600" dirty="0" smtClean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Shall we look for interim solutions and measures that minimize/manage/mitigate risk?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endParaRPr lang="en-US" altLang="ja-JP" sz="2600" dirty="0" smtClean="0">
              <a:solidFill>
                <a:srgbClr val="FFFF00"/>
              </a:solidFill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22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ChangeArrowheads="1"/>
          </p:cNvSpPr>
          <p:nvPr/>
        </p:nvSpPr>
        <p:spPr bwMode="auto">
          <a:xfrm>
            <a:off x="443828" y="5427379"/>
            <a:ext cx="83058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… but is not available or has little coverage in many regions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88803" name="Group 3"/>
          <p:cNvGrpSpPr>
            <a:grpSpLocks/>
          </p:cNvGrpSpPr>
          <p:nvPr/>
        </p:nvGrpSpPr>
        <p:grpSpPr bwMode="auto">
          <a:xfrm>
            <a:off x="2438400" y="2096852"/>
            <a:ext cx="9109945" cy="3330527"/>
            <a:chOff x="240" y="1503"/>
            <a:chExt cx="5065" cy="1649"/>
          </a:xfrm>
        </p:grpSpPr>
        <p:grpSp>
          <p:nvGrpSpPr>
            <p:cNvPr id="588804" name="Group 4"/>
            <p:cNvGrpSpPr>
              <a:grpSpLocks/>
            </p:cNvGrpSpPr>
            <p:nvPr/>
          </p:nvGrpSpPr>
          <p:grpSpPr bwMode="auto">
            <a:xfrm>
              <a:off x="240" y="1503"/>
              <a:ext cx="2112" cy="1649"/>
              <a:chOff x="240" y="1503"/>
              <a:chExt cx="2112" cy="1649"/>
            </a:xfrm>
          </p:grpSpPr>
          <p:sp>
            <p:nvSpPr>
              <p:cNvPr id="588805" name="Line 5"/>
              <p:cNvSpPr>
                <a:spLocks noChangeShapeType="1"/>
              </p:cNvSpPr>
              <p:nvPr/>
            </p:nvSpPr>
            <p:spPr bwMode="auto">
              <a:xfrm>
                <a:off x="1271" y="1503"/>
                <a:ext cx="0" cy="1649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US" sz="1600" smtClean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88806" name="AutoShape 6"/>
              <p:cNvSpPr>
                <a:spLocks noChangeArrowheads="1"/>
              </p:cNvSpPr>
              <p:nvPr/>
            </p:nvSpPr>
            <p:spPr bwMode="auto">
              <a:xfrm>
                <a:off x="288" y="1632"/>
                <a:ext cx="864" cy="384"/>
              </a:xfrm>
              <a:prstGeom prst="homePlate">
                <a:avLst>
                  <a:gd name="adj" fmla="val 56250"/>
                </a:avLst>
              </a:prstGeom>
              <a:solidFill>
                <a:srgbClr val="FFFF99"/>
              </a:solidFill>
              <a:ln w="127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Wastewater </a:t>
                </a:r>
                <a:b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</a:br>
                <a: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generation</a:t>
                </a:r>
              </a:p>
            </p:txBody>
          </p:sp>
          <p:sp>
            <p:nvSpPr>
              <p:cNvPr id="588807" name="Rectangle 7"/>
              <p:cNvSpPr>
                <a:spLocks noChangeArrowheads="1"/>
              </p:cNvSpPr>
              <p:nvPr/>
            </p:nvSpPr>
            <p:spPr bwMode="auto">
              <a:xfrm>
                <a:off x="1488" y="1632"/>
                <a:ext cx="816" cy="384"/>
              </a:xfrm>
              <a:prstGeom prst="rect">
                <a:avLst/>
              </a:prstGeom>
              <a:solidFill>
                <a:srgbClr val="FFFF99"/>
              </a:solidFill>
              <a:ln w="12700" algn="ctr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Consumer</a:t>
                </a:r>
                <a:endParaRPr lang="de-DE" sz="1600" smtClean="0">
                  <a:solidFill>
                    <a:srgbClr val="000000"/>
                  </a:solidFill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588808" name="AutoShape 8"/>
              <p:cNvSpPr>
                <a:spLocks noChangeArrowheads="1"/>
              </p:cNvSpPr>
              <p:nvPr/>
            </p:nvSpPr>
            <p:spPr bwMode="auto">
              <a:xfrm>
                <a:off x="240" y="2108"/>
                <a:ext cx="864" cy="768"/>
              </a:xfrm>
              <a:prstGeom prst="flowChartPredefinedProcess">
                <a:avLst/>
              </a:prstGeom>
              <a:solidFill>
                <a:srgbClr val="99FF66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Wastewater </a:t>
                </a:r>
                <a:b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</a:br>
                <a: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treatment</a:t>
                </a:r>
              </a:p>
            </p:txBody>
          </p:sp>
          <p:sp>
            <p:nvSpPr>
              <p:cNvPr id="588809" name="AutoShape 9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12" cy="768"/>
              </a:xfrm>
              <a:prstGeom prst="flowChartPredefinedProcess">
                <a:avLst/>
              </a:prstGeom>
              <a:solidFill>
                <a:srgbClr val="FFE473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Safe </a:t>
                </a:r>
                <a:b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</a:br>
                <a: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produce</a:t>
                </a:r>
              </a:p>
            </p:txBody>
          </p:sp>
        </p:grpSp>
        <p:sp>
          <p:nvSpPr>
            <p:cNvPr id="588810" name="Text Box 10"/>
            <p:cNvSpPr txBox="1">
              <a:spLocks noChangeArrowheads="1"/>
            </p:cNvSpPr>
            <p:nvPr/>
          </p:nvSpPr>
          <p:spPr bwMode="auto">
            <a:xfrm>
              <a:off x="5088" y="2160"/>
              <a:ext cx="217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smtClean="0">
                  <a:solidFill>
                    <a:srgbClr val="FFFFFF"/>
                  </a:solidFill>
                  <a:latin typeface="Arial" charset="0"/>
                  <a:cs typeface="Times New Roman" pitchFamily="18" charset="0"/>
                </a:rPr>
                <a:t>…</a:t>
              </a:r>
            </a:p>
          </p:txBody>
        </p:sp>
      </p:grpSp>
      <p:sp>
        <p:nvSpPr>
          <p:cNvPr id="588811" name="Text Box 11"/>
          <p:cNvSpPr txBox="1">
            <a:spLocks noChangeArrowheads="1"/>
          </p:cNvSpPr>
          <p:nvPr/>
        </p:nvSpPr>
        <p:spPr bwMode="auto">
          <a:xfrm>
            <a:off x="228600" y="228600"/>
            <a:ext cx="8686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cs typeface="Calibri" pitchFamily="34" charset="0"/>
              </a:rPr>
              <a:t>Safety concept</a:t>
            </a:r>
          </a:p>
          <a:p>
            <a:pPr algn="ctr"/>
            <a:endParaRPr lang="en-US" sz="1200" dirty="0" smtClean="0">
              <a:solidFill>
                <a:srgbClr val="FF0000"/>
              </a:solidFill>
              <a:cs typeface="Calibri" pitchFamily="34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cs typeface="Calibri" pitchFamily="34" charset="0"/>
              </a:rPr>
              <a:t>Wastewater treatment is the key barrier for risk reduction (WHO 1989) …</a:t>
            </a:r>
          </a:p>
        </p:txBody>
      </p:sp>
    </p:spTree>
    <p:extLst>
      <p:ext uri="{BB962C8B-B14F-4D97-AF65-F5344CB8AC3E}">
        <p14:creationId xmlns:p14="http://schemas.microsoft.com/office/powerpoint/2010/main" val="3225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304800" y="1447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82" name="Group 42"/>
          <p:cNvGrpSpPr>
            <a:grpSpLocks/>
          </p:cNvGrpSpPr>
          <p:nvPr/>
        </p:nvGrpSpPr>
        <p:grpSpPr bwMode="auto">
          <a:xfrm>
            <a:off x="217262" y="2070555"/>
            <a:ext cx="8991600" cy="4392613"/>
            <a:chOff x="576" y="3000"/>
            <a:chExt cx="5664" cy="2767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593" y="3000"/>
              <a:ext cx="5647" cy="25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None/>
              </a:pPr>
              <a:endParaRPr lang="en-US" sz="2800"/>
            </a:p>
          </p:txBody>
        </p:sp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>
              <a:off x="1624" y="3336"/>
              <a:ext cx="0" cy="2178"/>
            </a:xfrm>
            <a:prstGeom prst="line">
              <a:avLst/>
            </a:prstGeom>
            <a:noFill/>
            <a:ln w="57150" cap="rnd">
              <a:solidFill>
                <a:schemeClr val="accent2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5" name="AutoShape 5"/>
            <p:cNvSpPr>
              <a:spLocks noChangeArrowheads="1"/>
            </p:cNvSpPr>
            <p:nvPr/>
          </p:nvSpPr>
          <p:spPr bwMode="auto">
            <a:xfrm>
              <a:off x="626" y="3624"/>
              <a:ext cx="902" cy="384"/>
            </a:xfrm>
            <a:prstGeom prst="homePlate">
              <a:avLst>
                <a:gd name="adj" fmla="val 58724"/>
              </a:avLst>
            </a:prstGeom>
            <a:solidFill>
              <a:srgbClr val="FFFF99"/>
            </a:solidFill>
            <a:ln w="28575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Arial" charset="0"/>
                  <a:cs typeface="Times New Roman" pitchFamily="18" charset="0"/>
                </a:rPr>
                <a:t>Wastewater </a:t>
              </a:r>
              <a:br>
                <a:rPr lang="en-GB" sz="1600">
                  <a:latin typeface="Arial" charset="0"/>
                  <a:cs typeface="Times New Roman" pitchFamily="18" charset="0"/>
                </a:rPr>
              </a:br>
              <a:r>
                <a:rPr lang="en-GB" sz="1600">
                  <a:latin typeface="Arial" charset="0"/>
                  <a:cs typeface="Times New Roman" pitchFamily="18" charset="0"/>
                </a:rPr>
                <a:t>generation</a:t>
              </a:r>
            </a:p>
          </p:txBody>
        </p:sp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>
              <a:off x="1779" y="3624"/>
              <a:ext cx="852" cy="384"/>
            </a:xfrm>
            <a:prstGeom prst="homePlate">
              <a:avLst>
                <a:gd name="adj" fmla="val 55469"/>
              </a:avLst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 dirty="0" smtClean="0">
                  <a:latin typeface="Arial" charset="0"/>
                  <a:cs typeface="Times New Roman" pitchFamily="18" charset="0"/>
                </a:rPr>
                <a:t>Farm worker</a:t>
              </a:r>
              <a:endParaRPr lang="de-DE" sz="1600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5847" name="AutoShape 7"/>
            <p:cNvSpPr>
              <a:spLocks noChangeArrowheads="1"/>
            </p:cNvSpPr>
            <p:nvPr/>
          </p:nvSpPr>
          <p:spPr bwMode="auto">
            <a:xfrm>
              <a:off x="2832" y="3624"/>
              <a:ext cx="852" cy="384"/>
            </a:xfrm>
            <a:prstGeom prst="homePlate">
              <a:avLst>
                <a:gd name="adj" fmla="val 55469"/>
              </a:avLst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 dirty="0" smtClean="0">
                  <a:latin typeface="Arial" charset="0"/>
                  <a:cs typeface="Times New Roman" pitchFamily="18" charset="0"/>
                </a:rPr>
                <a:t>Traders</a:t>
              </a:r>
              <a:endParaRPr lang="de-DE" sz="1600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3884" y="3624"/>
              <a:ext cx="852" cy="384"/>
            </a:xfrm>
            <a:prstGeom prst="homePlate">
              <a:avLst>
                <a:gd name="adj" fmla="val 55469"/>
              </a:avLst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 dirty="0" smtClean="0">
                  <a:latin typeface="Arial" charset="0"/>
                  <a:cs typeface="Times New Roman" pitchFamily="18" charset="0"/>
                </a:rPr>
                <a:t>Kitchen staff</a:t>
              </a:r>
              <a:endParaRPr lang="de-DE" sz="1600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5037" y="3624"/>
              <a:ext cx="852" cy="384"/>
            </a:xfrm>
            <a:prstGeom prst="rect">
              <a:avLst/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latin typeface="Arial" charset="0"/>
                  <a:cs typeface="Times New Roman" pitchFamily="18" charset="0"/>
                </a:rPr>
                <a:t>Consumer</a:t>
              </a:r>
              <a:endParaRPr lang="de-DE" sz="1600" b="1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5850" name="AutoShape 10"/>
            <p:cNvSpPr>
              <a:spLocks noChangeArrowheads="1"/>
            </p:cNvSpPr>
            <p:nvPr/>
          </p:nvSpPr>
          <p:spPr bwMode="auto">
            <a:xfrm>
              <a:off x="576" y="4100"/>
              <a:ext cx="902" cy="768"/>
            </a:xfrm>
            <a:prstGeom prst="flowChartPredefinedProcess">
              <a:avLst/>
            </a:prstGeom>
            <a:solidFill>
              <a:srgbClr val="99FF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  <a:cs typeface="Times New Roman" pitchFamily="18" charset="0"/>
                </a:rPr>
                <a:t>Wastewater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treatment</a:t>
              </a:r>
            </a:p>
          </p:txBody>
        </p:sp>
        <p:sp>
          <p:nvSpPr>
            <p:cNvPr id="35851" name="AutoShape 11"/>
            <p:cNvSpPr>
              <a:spLocks noChangeArrowheads="1"/>
            </p:cNvSpPr>
            <p:nvPr/>
          </p:nvSpPr>
          <p:spPr bwMode="auto">
            <a:xfrm>
              <a:off x="1779" y="4056"/>
              <a:ext cx="802" cy="864"/>
            </a:xfrm>
            <a:prstGeom prst="flowChartMultidocument">
              <a:avLst/>
            </a:prstGeom>
            <a:solidFill>
              <a:srgbClr val="99FF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  <a:cs typeface="Times New Roman" pitchFamily="18" charset="0"/>
                </a:rPr>
                <a:t>Safe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Irrigation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Practices</a:t>
              </a:r>
            </a:p>
          </p:txBody>
        </p:sp>
        <p:sp>
          <p:nvSpPr>
            <p:cNvPr id="35852" name="AutoShape 12"/>
            <p:cNvSpPr>
              <a:spLocks noChangeArrowheads="1"/>
            </p:cNvSpPr>
            <p:nvPr/>
          </p:nvSpPr>
          <p:spPr bwMode="auto">
            <a:xfrm>
              <a:off x="2832" y="4056"/>
              <a:ext cx="802" cy="841"/>
            </a:xfrm>
            <a:prstGeom prst="flowChartMultidocument">
              <a:avLst/>
            </a:prstGeom>
            <a:solidFill>
              <a:srgbClr val="99FF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  <a:cs typeface="Times New Roman" pitchFamily="18" charset="0"/>
                </a:rPr>
                <a:t>Hygienic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Handling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Practices</a:t>
              </a:r>
            </a:p>
          </p:txBody>
        </p:sp>
        <p:sp>
          <p:nvSpPr>
            <p:cNvPr id="35853" name="AutoShape 13"/>
            <p:cNvSpPr>
              <a:spLocks noChangeArrowheads="1"/>
            </p:cNvSpPr>
            <p:nvPr/>
          </p:nvSpPr>
          <p:spPr bwMode="auto">
            <a:xfrm>
              <a:off x="3884" y="4056"/>
              <a:ext cx="802" cy="864"/>
            </a:xfrm>
            <a:prstGeom prst="flowChartMultidocument">
              <a:avLst/>
            </a:prstGeom>
            <a:solidFill>
              <a:srgbClr val="99FF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  <a:cs typeface="Times New Roman" pitchFamily="18" charset="0"/>
                </a:rPr>
                <a:t>Safe food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 washing and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preparation </a:t>
              </a:r>
            </a:p>
          </p:txBody>
        </p:sp>
        <p:sp>
          <p:nvSpPr>
            <p:cNvPr id="35855" name="AutoShape 15"/>
            <p:cNvSpPr>
              <a:spLocks noChangeArrowheads="1"/>
            </p:cNvSpPr>
            <p:nvPr/>
          </p:nvSpPr>
          <p:spPr bwMode="auto">
            <a:xfrm>
              <a:off x="4987" y="4104"/>
              <a:ext cx="952" cy="768"/>
            </a:xfrm>
            <a:prstGeom prst="flowChartPredefinedProcess">
              <a:avLst/>
            </a:prstGeom>
            <a:solidFill>
              <a:srgbClr val="FFE473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  <a:cs typeface="Times New Roman" pitchFamily="18" charset="0"/>
                </a:rPr>
                <a:t>Awareness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creation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to create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demand for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safe produce</a:t>
              </a:r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2122" y="5220"/>
              <a:ext cx="2857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800" b="1" dirty="0" smtClean="0">
                  <a:solidFill>
                    <a:srgbClr val="C00000"/>
                  </a:solidFill>
                  <a:cs typeface="Calibri" pitchFamily="34" charset="0"/>
                </a:rPr>
                <a:t>Multi-barrier approach for </a:t>
              </a:r>
              <a:br>
                <a:rPr lang="en-GB" sz="2800" b="1" dirty="0" smtClean="0">
                  <a:solidFill>
                    <a:srgbClr val="C00000"/>
                  </a:solidFill>
                  <a:cs typeface="Calibri" pitchFamily="34" charset="0"/>
                </a:rPr>
              </a:br>
              <a:r>
                <a:rPr lang="en-GB" sz="2800" b="1" dirty="0" smtClean="0">
                  <a:solidFill>
                    <a:srgbClr val="C00000"/>
                  </a:solidFill>
                  <a:cs typeface="Calibri" pitchFamily="34" charset="0"/>
                </a:rPr>
                <a:t>health risk reduction</a:t>
              </a:r>
              <a:endParaRPr lang="en-US" sz="2800" b="1" dirty="0">
                <a:solidFill>
                  <a:srgbClr val="C00000"/>
                </a:solidFill>
                <a:cs typeface="Calibri" pitchFamily="34" charset="0"/>
              </a:endParaRPr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2698" y="3576"/>
              <a:ext cx="0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>
              <a:off x="3751" y="3501"/>
              <a:ext cx="0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>
              <a:off x="4828" y="3496"/>
              <a:ext cx="0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762000" y="1573439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dirty="0"/>
              <a:t> </a:t>
            </a:r>
            <a:r>
              <a:rPr lang="en-US" sz="2000" dirty="0"/>
              <a:t>Irrigation water </a:t>
            </a:r>
            <a:br>
              <a:rPr lang="en-US" sz="2000" dirty="0"/>
            </a:br>
            <a:r>
              <a:rPr lang="en-US" sz="2000" dirty="0"/>
              <a:t>quality thresholds</a:t>
            </a:r>
          </a:p>
        </p:txBody>
      </p:sp>
      <p:grpSp>
        <p:nvGrpSpPr>
          <p:cNvPr id="35881" name="Group 41"/>
          <p:cNvGrpSpPr>
            <a:grpSpLocks/>
          </p:cNvGrpSpPr>
          <p:nvPr/>
        </p:nvGrpSpPr>
        <p:grpSpPr bwMode="auto">
          <a:xfrm>
            <a:off x="228600" y="2819400"/>
            <a:ext cx="8364538" cy="2286000"/>
            <a:chOff x="144" y="1776"/>
            <a:chExt cx="5269" cy="1440"/>
          </a:xfrm>
        </p:grpSpPr>
        <p:sp>
          <p:nvSpPr>
            <p:cNvPr id="35863" name="AutoShape 23"/>
            <p:cNvSpPr>
              <a:spLocks noChangeArrowheads="1"/>
            </p:cNvSpPr>
            <p:nvPr/>
          </p:nvSpPr>
          <p:spPr bwMode="auto">
            <a:xfrm>
              <a:off x="192" y="1904"/>
              <a:ext cx="864" cy="384"/>
            </a:xfrm>
            <a:prstGeom prst="homePlate">
              <a:avLst>
                <a:gd name="adj" fmla="val 56250"/>
              </a:avLst>
            </a:prstGeom>
            <a:solidFill>
              <a:srgbClr val="FFFF99"/>
            </a:solidFill>
            <a:ln w="28575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Arial" charset="0"/>
                  <a:cs typeface="Times New Roman" pitchFamily="18" charset="0"/>
                </a:rPr>
                <a:t>Wastewater </a:t>
              </a:r>
              <a:br>
                <a:rPr lang="en-GB" sz="1600">
                  <a:latin typeface="Arial" charset="0"/>
                  <a:cs typeface="Times New Roman" pitchFamily="18" charset="0"/>
                </a:rPr>
              </a:br>
              <a:r>
                <a:rPr lang="en-GB" sz="1600">
                  <a:latin typeface="Arial" charset="0"/>
                  <a:cs typeface="Times New Roman" pitchFamily="18" charset="0"/>
                </a:rPr>
                <a:t>generation</a:t>
              </a:r>
            </a:p>
          </p:txBody>
        </p:sp>
        <p:sp>
          <p:nvSpPr>
            <p:cNvPr id="35864" name="AutoShape 24"/>
            <p:cNvSpPr>
              <a:spLocks noChangeArrowheads="1"/>
            </p:cNvSpPr>
            <p:nvPr/>
          </p:nvSpPr>
          <p:spPr bwMode="auto">
            <a:xfrm>
              <a:off x="144" y="2380"/>
              <a:ext cx="864" cy="768"/>
            </a:xfrm>
            <a:prstGeom prst="flowChartPredefinedProcess">
              <a:avLst/>
            </a:prstGeom>
            <a:solidFill>
              <a:srgbClr val="99FF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  <a:cs typeface="Times New Roman" pitchFamily="18" charset="0"/>
                </a:rPr>
                <a:t>Wastewater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treatment</a:t>
              </a:r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>
              <a:off x="1144" y="1776"/>
              <a:ext cx="0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7" name="AutoShape 37"/>
            <p:cNvSpPr>
              <a:spLocks noChangeArrowheads="1"/>
            </p:cNvSpPr>
            <p:nvPr/>
          </p:nvSpPr>
          <p:spPr bwMode="auto">
            <a:xfrm>
              <a:off x="1303" y="1920"/>
              <a:ext cx="852" cy="384"/>
            </a:xfrm>
            <a:prstGeom prst="homePlate">
              <a:avLst>
                <a:gd name="adj" fmla="val 55469"/>
              </a:avLst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 dirty="0" smtClean="0">
                  <a:latin typeface="Arial" charset="0"/>
                  <a:cs typeface="Times New Roman" pitchFamily="18" charset="0"/>
                </a:rPr>
                <a:t>Farm worker</a:t>
              </a:r>
              <a:endParaRPr lang="de-DE" sz="1600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5878" name="AutoShape 38"/>
            <p:cNvSpPr>
              <a:spLocks noChangeArrowheads="1"/>
            </p:cNvSpPr>
            <p:nvPr/>
          </p:nvSpPr>
          <p:spPr bwMode="auto">
            <a:xfrm>
              <a:off x="2356" y="1920"/>
              <a:ext cx="852" cy="384"/>
            </a:xfrm>
            <a:prstGeom prst="homePlate">
              <a:avLst>
                <a:gd name="adj" fmla="val 55469"/>
              </a:avLst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 dirty="0" smtClean="0">
                  <a:latin typeface="Arial" charset="0"/>
                  <a:cs typeface="Times New Roman" pitchFamily="18" charset="0"/>
                </a:rPr>
                <a:t>Traders</a:t>
              </a:r>
              <a:endParaRPr lang="de-DE" sz="1600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5879" name="AutoShape 39"/>
            <p:cNvSpPr>
              <a:spLocks noChangeArrowheads="1"/>
            </p:cNvSpPr>
            <p:nvPr/>
          </p:nvSpPr>
          <p:spPr bwMode="auto">
            <a:xfrm>
              <a:off x="3408" y="1920"/>
              <a:ext cx="852" cy="384"/>
            </a:xfrm>
            <a:prstGeom prst="homePlate">
              <a:avLst>
                <a:gd name="adj" fmla="val 55469"/>
              </a:avLst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Arial" charset="0"/>
                  <a:cs typeface="Times New Roman" pitchFamily="18" charset="0"/>
                </a:rPr>
                <a:t>Kitchen</a:t>
              </a:r>
              <a:r>
                <a:rPr lang="en-GB" sz="1000">
                  <a:latin typeface="Arial" charset="0"/>
                  <a:cs typeface="Times New Roman" pitchFamily="18" charset="0"/>
                </a:rPr>
                <a:t> </a:t>
              </a:r>
              <a:r>
                <a:rPr lang="en-GB" sz="1600">
                  <a:latin typeface="Arial" charset="0"/>
                  <a:cs typeface="Times New Roman" pitchFamily="18" charset="0"/>
                </a:rPr>
                <a:t>staff</a:t>
              </a:r>
              <a:endParaRPr lang="de-DE" sz="160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5880" name="Rectangle 40"/>
            <p:cNvSpPr>
              <a:spLocks noChangeArrowheads="1"/>
            </p:cNvSpPr>
            <p:nvPr/>
          </p:nvSpPr>
          <p:spPr bwMode="auto">
            <a:xfrm>
              <a:off x="4561" y="1920"/>
              <a:ext cx="852" cy="384"/>
            </a:xfrm>
            <a:prstGeom prst="rect">
              <a:avLst/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latin typeface="Arial" charset="0"/>
                  <a:cs typeface="Times New Roman" pitchFamily="18" charset="0"/>
                </a:rPr>
                <a:t>Consumer</a:t>
              </a:r>
              <a:endParaRPr lang="de-DE" sz="1600" b="1"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2286000" y="381000"/>
            <a:ext cx="51768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/>
              <a:t>1989 WHO Guidelines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1872343" y="383085"/>
            <a:ext cx="5585632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WHO-FAO-UNEP (2006)</a:t>
            </a:r>
            <a:endParaRPr lang="en-US" sz="4400" dirty="0"/>
          </a:p>
        </p:txBody>
      </p:sp>
      <p:grpSp>
        <p:nvGrpSpPr>
          <p:cNvPr id="35886" name="Group 46"/>
          <p:cNvGrpSpPr>
            <a:grpSpLocks/>
          </p:cNvGrpSpPr>
          <p:nvPr/>
        </p:nvGrpSpPr>
        <p:grpSpPr bwMode="auto">
          <a:xfrm>
            <a:off x="5747656" y="1905000"/>
            <a:ext cx="2401888" cy="838200"/>
            <a:chOff x="3600" y="1200"/>
            <a:chExt cx="1513" cy="528"/>
          </a:xfrm>
        </p:grpSpPr>
        <p:sp>
          <p:nvSpPr>
            <p:cNvPr id="35875" name="Text Box 35"/>
            <p:cNvSpPr txBox="1">
              <a:spLocks noChangeArrowheads="1"/>
            </p:cNvSpPr>
            <p:nvPr/>
          </p:nvSpPr>
          <p:spPr bwMode="auto">
            <a:xfrm>
              <a:off x="3600" y="1200"/>
              <a:ext cx="151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Font typeface="Arial" charset="0"/>
                <a:buNone/>
              </a:pPr>
              <a:r>
                <a:rPr lang="en-US" dirty="0">
                  <a:sym typeface="Wingdings" pitchFamily="2" charset="2"/>
                </a:rPr>
                <a:t> </a:t>
              </a:r>
              <a:r>
                <a:rPr lang="en-US" sz="2000" dirty="0">
                  <a:sym typeface="Wingdings" pitchFamily="2" charset="2"/>
                </a:rPr>
                <a:t>Health-based targets</a:t>
              </a:r>
            </a:p>
            <a:p>
              <a:pPr eaLnBrk="0" hangingPunct="0">
                <a:spcBef>
                  <a:spcPct val="20000"/>
                </a:spcBef>
                <a:buFont typeface="Arial" charset="0"/>
                <a:buNone/>
              </a:pPr>
              <a:endParaRPr lang="en-US" sz="2000" dirty="0"/>
            </a:p>
          </p:txBody>
        </p:sp>
        <p:sp>
          <p:nvSpPr>
            <p:cNvPr id="35885" name="Line 45"/>
            <p:cNvSpPr>
              <a:spLocks noChangeShapeType="1"/>
            </p:cNvSpPr>
            <p:nvPr/>
          </p:nvSpPr>
          <p:spPr bwMode="auto">
            <a:xfrm>
              <a:off x="4368" y="1440"/>
              <a:ext cx="0" cy="288"/>
            </a:xfrm>
            <a:prstGeom prst="line">
              <a:avLst/>
            </a:prstGeom>
            <a:noFill/>
            <a:ln w="76200">
              <a:solidFill>
                <a:srgbClr val="FE211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H="1" flipV="1">
            <a:off x="2971800" y="5118554"/>
            <a:ext cx="228600" cy="476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416425" y="5151892"/>
            <a:ext cx="18824" cy="4429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638800" y="5151892"/>
            <a:ext cx="228600" cy="4429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Line 45"/>
          <p:cNvSpPr>
            <a:spLocks noChangeShapeType="1"/>
          </p:cNvSpPr>
          <p:nvPr/>
        </p:nvSpPr>
        <p:spPr bwMode="auto">
          <a:xfrm>
            <a:off x="1828800" y="2236560"/>
            <a:ext cx="0" cy="367394"/>
          </a:xfrm>
          <a:prstGeom prst="line">
            <a:avLst/>
          </a:prstGeom>
          <a:noFill/>
          <a:ln w="76200">
            <a:solidFill>
              <a:srgbClr val="FE211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4" grpId="0"/>
      <p:bldP spid="35874" grpId="1"/>
      <p:bldP spid="35884" grpId="0" animBg="1"/>
      <p:bldP spid="63" grpId="0" animBg="1"/>
    </p:bldLst>
  </p:timing>
</p:sld>
</file>

<file path=ppt/theme/theme1.xml><?xml version="1.0" encoding="utf-8"?>
<a:theme xmlns:a="http://schemas.openxmlformats.org/drawingml/2006/main" name="IWMI-new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4285</TotalTime>
  <Words>598</Words>
  <Application>Microsoft Office PowerPoint</Application>
  <PresentationFormat>On-screen Show (4:3)</PresentationFormat>
  <Paragraphs>111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IWMI-new_1</vt:lpstr>
      <vt:lpstr>Custom Design</vt:lpstr>
      <vt:lpstr>1_Custom Design</vt:lpstr>
      <vt:lpstr>2_Custom Design</vt:lpstr>
      <vt:lpstr>Default Design</vt:lpstr>
      <vt:lpstr>Health Risk Assessment and Mitigation where Wastewater Treatment does not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results ARE translated into various extension and training materials </vt:lpstr>
      <vt:lpstr>PowerPoint Presentation</vt:lpstr>
      <vt:lpstr>PowerPoint Presentation</vt:lpstr>
      <vt:lpstr>PowerPoint Presentation</vt:lpstr>
      <vt:lpstr>Conclusions </vt:lpstr>
      <vt:lpstr>PowerPoint Presentation</vt:lpstr>
    </vt:vector>
  </TitlesOfParts>
  <Company>IWMI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incentives and cost-effectiveneness of ...</dc:title>
  <dc:creator>Drechsel, Pay</dc:creator>
  <cp:lastModifiedBy>Reviewer</cp:lastModifiedBy>
  <cp:revision>155</cp:revision>
  <dcterms:created xsi:type="dcterms:W3CDTF">2010-08-06T03:47:26Z</dcterms:created>
  <dcterms:modified xsi:type="dcterms:W3CDTF">2012-02-18T19:23:17Z</dcterms:modified>
</cp:coreProperties>
</file>