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7"/>
  </p:notesMasterIdLst>
  <p:handoutMasterIdLst>
    <p:handoutMasterId r:id="rId8"/>
  </p:handoutMasterIdLst>
  <p:sldIdLst>
    <p:sldId id="644" r:id="rId2"/>
    <p:sldId id="646" r:id="rId3"/>
    <p:sldId id="647" r:id="rId4"/>
    <p:sldId id="648" r:id="rId5"/>
    <p:sldId id="678" r:id="rId6"/>
  </p:sldIdLst>
  <p:sldSz cx="9144000" cy="6858000" type="screen4x3"/>
  <p:notesSz cx="6797675" cy="9926638"/>
  <p:embeddedFontLst>
    <p:embeddedFont>
      <p:font typeface="Arial Narrow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00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6" autoAdjust="0"/>
    <p:restoredTop sz="99098" autoAdjust="0"/>
  </p:normalViewPr>
  <p:slideViewPr>
    <p:cSldViewPr snapToGrid="0"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44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Plaats hier de titel van de presentatie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3D72DB-B869-4505-B31D-1FB81E1F625F}" type="datetime1">
              <a:rPr lang="en-US"/>
              <a:pPr/>
              <a:t>7/13/2012</a:t>
            </a:fld>
            <a:endParaRPr lang="en-US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AC5B8-D6B1-4C55-9D42-9588BDBD6378}" type="slidenum">
              <a:rPr lang="en-US"/>
              <a:pPr/>
              <a:t>1</a:t>
            </a:fld>
            <a:endParaRPr lang="en-US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Plaats hier de titel van de presentatie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2D3DF33-D2B5-412A-A3B0-5D331FD5FC0B}" type="datetime1">
              <a:rPr lang="en-US"/>
              <a:pPr/>
              <a:t>7/13/2012</a:t>
            </a:fld>
            <a:endParaRPr lang="en-US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BB1CD-B948-4957-BA03-AEAFE40D69B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Plaats hier de titel van de presentatie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32BE05-158A-4018-A589-F2F8B4181255}" type="datetime1">
              <a:rPr lang="en-US"/>
              <a:pPr/>
              <a:t>7/13/2012</a:t>
            </a:fld>
            <a:endParaRPr lang="en-US"/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8D160-5FFD-450F-9824-850BFEA4D720}" type="slidenum">
              <a:rPr lang="en-US"/>
              <a:pPr/>
              <a:t>4</a:t>
            </a:fld>
            <a:endParaRPr lang="en-US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60" r:id="rId3"/>
    <p:sldLayoutId id="214748395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0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38842" y="3497263"/>
            <a:ext cx="5922770" cy="1804987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3600"/>
              </a:spcAft>
            </a:pPr>
            <a:r>
              <a:rPr lang="nl-NL" sz="3200" dirty="0" smtClean="0"/>
              <a:t>Bonding &amp; Bridging</a:t>
            </a:r>
            <a:br>
              <a:rPr lang="nl-NL" sz="3200" dirty="0" smtClean="0"/>
            </a:br>
            <a:r>
              <a:rPr lang="nl-NL" sz="3200" dirty="0" smtClean="0"/>
              <a:t>in Capacity Development Networks</a:t>
            </a:r>
            <a:br>
              <a:rPr lang="nl-NL" sz="3200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000" i="1" dirty="0" smtClean="0"/>
              <a:t>Mariëlle van der Zouwen &amp; Miranda Pieron</a:t>
            </a:r>
            <a:endParaRPr lang="nl-NL" sz="28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23931" y="5777948"/>
            <a:ext cx="24516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cooperation with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371" y="6050000"/>
            <a:ext cx="1773107" cy="5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627" y="315460"/>
            <a:ext cx="7472807" cy="884690"/>
          </a:xfrm>
        </p:spPr>
        <p:txBody>
          <a:bodyPr/>
          <a:lstStyle/>
          <a:p>
            <a:pPr eaLnBrk="1" hangingPunct="1"/>
            <a:r>
              <a:rPr lang="nl-NL" dirty="0" smtClean="0"/>
              <a:t>Research on Capacity Development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458" y="1801813"/>
            <a:ext cx="8386762" cy="41925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nl-NL" dirty="0" smtClean="0"/>
              <a:t>Safe Use of Wastewater in Agriculture: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nl-NL" sz="1800" dirty="0" smtClean="0"/>
              <a:t>many stakeholders on multiple levels;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nl-NL" sz="1800" dirty="0" smtClean="0"/>
              <a:t>many thematic areas with interrelated problems;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nl-NL" sz="1800" dirty="0" smtClean="0"/>
              <a:t>uncertainties regarding future developments.</a:t>
            </a:r>
          </a:p>
          <a:p>
            <a:pPr marL="609600" indent="-609600" eaLnBrk="1" hangingPunct="1"/>
            <a:endParaRPr lang="nl-NL" sz="1800" dirty="0" smtClean="0"/>
          </a:p>
          <a:p>
            <a:pPr marL="609600" indent="-609600" eaLnBrk="1" hangingPunct="1">
              <a:buFontTx/>
              <a:buNone/>
            </a:pPr>
            <a:r>
              <a:rPr lang="nl-NL" sz="2000" b="1" u="sng" dirty="0" smtClean="0">
                <a:sym typeface="Wingdings" pitchFamily="2" charset="2"/>
              </a:rPr>
              <a:t>Requirement:</a:t>
            </a:r>
          </a:p>
          <a:p>
            <a:pPr marL="609600" indent="-609600" eaLnBrk="1" hangingPunct="1">
              <a:buFontTx/>
              <a:buNone/>
            </a:pPr>
            <a:r>
              <a:rPr lang="nl-NL" sz="2000" b="1" dirty="0" smtClean="0">
                <a:sym typeface="Wingdings" pitchFamily="2" charset="2"/>
              </a:rPr>
              <a:t>A stable and coherent</a:t>
            </a:r>
          </a:p>
          <a:p>
            <a:pPr marL="609600" indent="-609600" eaLnBrk="1" hangingPunct="1">
              <a:buFontTx/>
              <a:buNone/>
            </a:pPr>
            <a:r>
              <a:rPr lang="nl-NL" sz="2000" b="1" dirty="0" smtClean="0">
                <a:sym typeface="Wingdings" pitchFamily="2" charset="2"/>
              </a:rPr>
              <a:t>social network for</a:t>
            </a:r>
          </a:p>
          <a:p>
            <a:pPr marL="609600" indent="-609600" eaLnBrk="1" hangingPunct="1">
              <a:buFontTx/>
              <a:buNone/>
            </a:pPr>
            <a:r>
              <a:rPr lang="nl-NL" sz="2000" b="1" dirty="0" smtClean="0">
                <a:sym typeface="Wingdings" pitchFamily="2" charset="2"/>
              </a:rPr>
              <a:t>capacity development</a:t>
            </a:r>
            <a:endParaRPr lang="nl-NL" sz="2000" b="1" dirty="0" smtClean="0"/>
          </a:p>
          <a:p>
            <a:pPr marL="609600" indent="-609600" eaLnBrk="1" hangingPunct="1"/>
            <a:endParaRPr lang="nl-NL" dirty="0" smtClean="0"/>
          </a:p>
        </p:txBody>
      </p:sp>
      <p:pic>
        <p:nvPicPr>
          <p:cNvPr id="19462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8339" y="2511425"/>
            <a:ext cx="489743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920" y="6341548"/>
            <a:ext cx="1773107" cy="5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189" y="2281721"/>
            <a:ext cx="42957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Expected Outcomes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63190" y="1765300"/>
            <a:ext cx="4191000" cy="43608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nl-NL" b="1" u="sng" dirty="0" smtClean="0">
                <a:solidFill>
                  <a:schemeClr val="accent1"/>
                </a:solidFill>
              </a:rPr>
              <a:t>3 STEP APPROACH: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lang="nl-NL" sz="1800" dirty="0" smtClean="0">
                <a:solidFill>
                  <a:srgbClr val="003038"/>
                </a:solidFill>
              </a:rPr>
              <a:t>Mapping the social network </a:t>
            </a:r>
            <a:r>
              <a:rPr lang="nl-NL" sz="1800" i="1" dirty="0" smtClean="0">
                <a:solidFill>
                  <a:srgbClr val="003038"/>
                </a:solidFill>
              </a:rPr>
              <a:t>content</a:t>
            </a:r>
            <a:r>
              <a:rPr lang="nl-NL" sz="1800" dirty="0" smtClean="0">
                <a:solidFill>
                  <a:srgbClr val="003038"/>
                </a:solidFill>
              </a:rPr>
              <a:t> and </a:t>
            </a:r>
            <a:r>
              <a:rPr lang="nl-NL" sz="1800" i="1" dirty="0" smtClean="0">
                <a:solidFill>
                  <a:srgbClr val="003038"/>
                </a:solidFill>
              </a:rPr>
              <a:t>structure</a:t>
            </a:r>
            <a:r>
              <a:rPr lang="nl-NL" sz="1800" dirty="0" smtClean="0">
                <a:solidFill>
                  <a:srgbClr val="003038"/>
                </a:solidFill>
              </a:rPr>
              <a:t>;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endParaRPr lang="nl-NL" sz="1800" dirty="0" smtClean="0">
              <a:solidFill>
                <a:srgbClr val="003038"/>
              </a:solidFill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lang="nl-NL" sz="1800" dirty="0" smtClean="0">
                <a:solidFill>
                  <a:srgbClr val="003038"/>
                </a:solidFill>
              </a:rPr>
              <a:t>Identifying capacity needs </a:t>
            </a:r>
            <a:br>
              <a:rPr lang="nl-NL" sz="1800" dirty="0" smtClean="0">
                <a:solidFill>
                  <a:srgbClr val="003038"/>
                </a:solidFill>
              </a:rPr>
            </a:br>
            <a:r>
              <a:rPr lang="nl-NL" sz="1800" dirty="0" smtClean="0">
                <a:solidFill>
                  <a:srgbClr val="003038"/>
                </a:solidFill>
              </a:rPr>
              <a:t>and gaps &amp; coherency;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endParaRPr lang="nl-NL" sz="1800" dirty="0" smtClean="0">
              <a:solidFill>
                <a:srgbClr val="003038"/>
              </a:solidFill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lang="nl-NL" sz="1800" dirty="0" smtClean="0">
                <a:solidFill>
                  <a:srgbClr val="003038"/>
                </a:solidFill>
              </a:rPr>
              <a:t>Formulating recommendations as regards a stable C.D. network.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19645" y="2981325"/>
            <a:ext cx="35321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600" b="1" dirty="0">
                <a:solidFill>
                  <a:schemeClr val="accent1"/>
                </a:solidFill>
              </a:rPr>
              <a:t>Social-cognitive network map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19645" y="4252913"/>
            <a:ext cx="3711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600" b="1" dirty="0">
                <a:solidFill>
                  <a:schemeClr val="accent1"/>
                </a:solidFill>
              </a:rPr>
              <a:t>List of enabling/constraining factors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19645" y="5896592"/>
            <a:ext cx="35321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600" b="1" dirty="0">
                <a:solidFill>
                  <a:schemeClr val="accent1"/>
                </a:solidFill>
              </a:rPr>
              <a:t>Recommendations document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920" y="6341548"/>
            <a:ext cx="1773107" cy="5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Participation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30519" y="1711325"/>
            <a:ext cx="6691312" cy="3822700"/>
          </a:xfrm>
          <a:noFill/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nl-NL" sz="2000" b="1" dirty="0" smtClean="0"/>
              <a:t>Input from network participants (YOU!) essential.</a:t>
            </a:r>
          </a:p>
          <a:p>
            <a:pPr marL="609600" indent="-609600" eaLnBrk="1" hangingPunct="1">
              <a:buFontTx/>
              <a:buNone/>
            </a:pPr>
            <a:endParaRPr lang="nl-NL" sz="800" dirty="0" smtClean="0"/>
          </a:p>
          <a:p>
            <a:pPr marL="609600" indent="-609600" eaLnBrk="1" hangingPunct="1">
              <a:buFontTx/>
              <a:buNone/>
            </a:pPr>
            <a:r>
              <a:rPr lang="nl-NL" sz="2000" b="1" dirty="0" smtClean="0">
                <a:solidFill>
                  <a:schemeClr val="accent1"/>
                </a:solidFill>
              </a:rPr>
              <a:t>EXPLORATION</a:t>
            </a:r>
          </a:p>
          <a:p>
            <a:pPr marL="609600" indent="-609600" eaLnBrk="1" hangingPunct="1">
              <a:buFontTx/>
              <a:buNone/>
            </a:pPr>
            <a:r>
              <a:rPr lang="nl-NL" sz="2000" b="1" dirty="0" smtClean="0">
                <a:solidFill>
                  <a:schemeClr val="accent1"/>
                </a:solidFill>
              </a:rPr>
              <a:t>MAPPING</a:t>
            </a:r>
          </a:p>
          <a:p>
            <a:pPr marL="609600" indent="-609600" eaLnBrk="1" hangingPunct="1">
              <a:buFontTx/>
              <a:buNone/>
            </a:pPr>
            <a:r>
              <a:rPr lang="nl-NL" sz="2000" b="1" dirty="0" smtClean="0">
                <a:solidFill>
                  <a:schemeClr val="accent1"/>
                </a:solidFill>
              </a:rPr>
              <a:t>VALIDATION</a:t>
            </a:r>
          </a:p>
          <a:p>
            <a:pPr marL="609600" indent="-609600" eaLnBrk="1" hangingPunct="1">
              <a:buFontTx/>
              <a:buNone/>
            </a:pPr>
            <a:endParaRPr lang="nl-NL" sz="2000" dirty="0" smtClean="0"/>
          </a:p>
          <a:p>
            <a:pPr marL="609600" indent="-609600" eaLnBrk="1" hangingPunct="1">
              <a:lnSpc>
                <a:spcPct val="110000"/>
              </a:lnSpc>
            </a:pPr>
            <a:r>
              <a:rPr lang="nl-NL" sz="1400" dirty="0" smtClean="0"/>
              <a:t>With whom do you share information?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nl-NL" sz="1400" dirty="0" smtClean="0"/>
              <a:t>Which skills and information do you</a:t>
            </a:r>
          </a:p>
          <a:p>
            <a:pPr marL="609600" indent="-609600" eaLnBrk="1" hangingPunct="1">
              <a:buFontTx/>
              <a:buNone/>
            </a:pPr>
            <a:r>
              <a:rPr lang="nl-NL" sz="1400" dirty="0" smtClean="0"/>
              <a:t>	have/need for/from whom?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nl-NL" sz="1400" dirty="0" smtClean="0"/>
              <a:t>What do you need from the social network</a:t>
            </a:r>
          </a:p>
          <a:p>
            <a:pPr marL="609600" indent="-609600" eaLnBrk="1" hangingPunct="1">
              <a:spcAft>
                <a:spcPts val="1200"/>
              </a:spcAft>
              <a:buFontTx/>
              <a:buNone/>
            </a:pPr>
            <a:r>
              <a:rPr lang="nl-NL" sz="1400" dirty="0" smtClean="0"/>
              <a:t>	to develop capacity effectively and efficiently?</a:t>
            </a:r>
          </a:p>
          <a:p>
            <a:pPr marL="609600" indent="-609600" eaLnBrk="1" hangingPunct="1">
              <a:spcAft>
                <a:spcPts val="1200"/>
              </a:spcAft>
            </a:pPr>
            <a:r>
              <a:rPr lang="nl-NL" sz="1400" dirty="0" smtClean="0"/>
              <a:t>Which challenges do you perceive?</a:t>
            </a:r>
          </a:p>
          <a:p>
            <a:pPr marL="609600" indent="-609600" eaLnBrk="1" hangingPunct="1"/>
            <a:endParaRPr lang="nl-NL" sz="1400" dirty="0" smtClean="0"/>
          </a:p>
          <a:p>
            <a:pPr marL="609600" indent="-609600" eaLnBrk="1" hangingPunct="1"/>
            <a:endParaRPr lang="nl-NL" dirty="0" smtClean="0"/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949" y="2451032"/>
            <a:ext cx="28067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824" y="4740207"/>
            <a:ext cx="19462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0574" y="3719444"/>
            <a:ext cx="13541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135631" y="2259013"/>
            <a:ext cx="1443038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 i="1">
                <a:solidFill>
                  <a:schemeClr val="accent1"/>
                </a:solidFill>
              </a:rPr>
              <a:t>March ’12</a:t>
            </a:r>
          </a:p>
          <a:p>
            <a:pPr>
              <a:spcBef>
                <a:spcPct val="50000"/>
              </a:spcBef>
            </a:pPr>
            <a:endParaRPr lang="nl-NL" sz="1200" i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nl-NL" sz="800" i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nl-NL" sz="1200" i="1">
                <a:solidFill>
                  <a:schemeClr val="accent1"/>
                </a:solidFill>
              </a:rPr>
              <a:t>June ‘12</a:t>
            </a:r>
            <a:endParaRPr lang="en-US" sz="1200" i="1">
              <a:solidFill>
                <a:schemeClr val="accent1"/>
              </a:solidFill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529331" y="2555875"/>
            <a:ext cx="0" cy="4032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3920" y="6341548"/>
            <a:ext cx="1773107" cy="5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139</Words>
  <Application>Microsoft Office PowerPoint</Application>
  <PresentationFormat>On-screen Show (4:3)</PresentationFormat>
  <Paragraphs>60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Wingdings</vt:lpstr>
      <vt:lpstr>Myriad Pro Cond</vt:lpstr>
      <vt:lpstr>Calibri</vt:lpstr>
      <vt:lpstr>UNW-DPC Design Master</vt:lpstr>
      <vt:lpstr>Bonding &amp; Bridging in Capacity Development Networks  Mariëlle van der Zouwen &amp; Miranda Pieron</vt:lpstr>
      <vt:lpstr>Research on Capacity Development</vt:lpstr>
      <vt:lpstr>Expected Outcomes</vt:lpstr>
      <vt:lpstr>Participation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Srikanth</cp:lastModifiedBy>
  <cp:revision>1008</cp:revision>
  <dcterms:created xsi:type="dcterms:W3CDTF">2009-05-15T08:24:22Z</dcterms:created>
  <dcterms:modified xsi:type="dcterms:W3CDTF">2012-07-13T10:32:49Z</dcterms:modified>
</cp:coreProperties>
</file>