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949" r:id="rId1"/>
  </p:sldMasterIdLst>
  <p:notesMasterIdLst>
    <p:notesMasterId r:id="rId38"/>
  </p:notesMasterIdLst>
  <p:handoutMasterIdLst>
    <p:handoutMasterId r:id="rId39"/>
  </p:handoutMasterIdLst>
  <p:sldIdLst>
    <p:sldId id="356" r:id="rId2"/>
    <p:sldId id="559" r:id="rId3"/>
    <p:sldId id="590" r:id="rId4"/>
    <p:sldId id="632" r:id="rId5"/>
    <p:sldId id="636" r:id="rId6"/>
    <p:sldId id="637" r:id="rId7"/>
    <p:sldId id="634" r:id="rId8"/>
    <p:sldId id="635" r:id="rId9"/>
    <p:sldId id="630" r:id="rId10"/>
    <p:sldId id="633" r:id="rId11"/>
    <p:sldId id="638" r:id="rId12"/>
    <p:sldId id="591" r:id="rId13"/>
    <p:sldId id="629" r:id="rId14"/>
    <p:sldId id="610" r:id="rId15"/>
    <p:sldId id="611" r:id="rId16"/>
    <p:sldId id="612" r:id="rId17"/>
    <p:sldId id="674" r:id="rId18"/>
    <p:sldId id="642" r:id="rId19"/>
    <p:sldId id="644" r:id="rId20"/>
    <p:sldId id="646" r:id="rId21"/>
    <p:sldId id="647" r:id="rId22"/>
    <p:sldId id="648" r:id="rId23"/>
    <p:sldId id="670" r:id="rId24"/>
    <p:sldId id="677" r:id="rId25"/>
    <p:sldId id="643" r:id="rId26"/>
    <p:sldId id="649" r:id="rId27"/>
    <p:sldId id="672" r:id="rId28"/>
    <p:sldId id="650" r:id="rId29"/>
    <p:sldId id="666" r:id="rId30"/>
    <p:sldId id="667" r:id="rId31"/>
    <p:sldId id="675" r:id="rId32"/>
    <p:sldId id="676" r:id="rId33"/>
    <p:sldId id="614" r:id="rId34"/>
    <p:sldId id="597" r:id="rId35"/>
    <p:sldId id="596" r:id="rId36"/>
    <p:sldId id="678" r:id="rId37"/>
  </p:sldIdLst>
  <p:sldSz cx="9144000" cy="6858000" type="screen4x3"/>
  <p:notesSz cx="6797675" cy="9926638"/>
  <p:embeddedFontLst>
    <p:embeddedFont>
      <p:font typeface="Arial Narrow" pitchFamily="34" charset="0"/>
      <p:regular r:id="rId40"/>
      <p:bold r:id="rId41"/>
      <p:italic r:id="rId42"/>
      <p:boldItalic r:id="rId43"/>
    </p:embeddedFont>
    <p:embeddedFont>
      <p:font typeface="Calibri" pitchFamily="34" charset="0"/>
      <p:regular r:id="rId44"/>
      <p:bold r:id="rId45"/>
      <p:italic r:id="rId46"/>
      <p:boldItalic r:id="rId47"/>
    </p:embeddedFont>
  </p:embeddedFontLst>
  <p:custDataLst>
    <p:tags r:id="rId48"/>
  </p:custDataLst>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99"/>
    <a:srgbClr val="FF9900"/>
    <a:srgbClr val="66FF33"/>
    <a:srgbClr val="FFFFFF"/>
    <a:srgbClr val="996633"/>
    <a:srgbClr val="FF33CC"/>
    <a:srgbClr val="9933FF"/>
    <a:srgbClr val="3366FF"/>
    <a:srgbClr val="018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06" autoAdjust="0"/>
    <p:restoredTop sz="99098" autoAdjust="0"/>
  </p:normalViewPr>
  <p:slideViewPr>
    <p:cSldViewPr snapToGrid="0">
      <p:cViewPr varScale="1">
        <p:scale>
          <a:sx n="112" d="100"/>
          <a:sy n="112" d="100"/>
        </p:scale>
        <p:origin x="-91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444"/>
    </p:cViewPr>
  </p:sorterViewPr>
  <p:notesViewPr>
    <p:cSldViewPr snapToGrid="0">
      <p:cViewPr varScale="1">
        <p:scale>
          <a:sx n="115" d="100"/>
          <a:sy n="115" d="100"/>
        </p:scale>
        <p:origin x="-1458" y="-114"/>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1" y="0"/>
            <a:ext cx="2945975" cy="497220"/>
          </a:xfrm>
          <a:prstGeom prst="rect">
            <a:avLst/>
          </a:prstGeom>
          <a:noFill/>
          <a:ln w="9525">
            <a:noFill/>
            <a:miter lim="800000"/>
            <a:headEnd/>
            <a:tailEnd/>
          </a:ln>
        </p:spPr>
        <p:txBody>
          <a:bodyPr vert="horz" wrap="square" lIns="91424" tIns="45712" rIns="91424" bIns="45712" numCol="1" anchor="t" anchorCtr="0" compatLnSpc="1">
            <a:prstTxWarp prst="textNoShape">
              <a:avLst/>
            </a:prstTxWarp>
          </a:bodyPr>
          <a:lstStyle>
            <a:lvl1pPr defTabSz="912846">
              <a:defRPr sz="1200"/>
            </a:lvl1pPr>
          </a:lstStyle>
          <a:p>
            <a:pPr>
              <a:defRPr/>
            </a:pPr>
            <a:endParaRPr lang="en-US"/>
          </a:p>
        </p:txBody>
      </p:sp>
      <p:sp>
        <p:nvSpPr>
          <p:cNvPr id="29699" name="Rectangle 3"/>
          <p:cNvSpPr>
            <a:spLocks noGrp="1" noChangeArrowheads="1"/>
          </p:cNvSpPr>
          <p:nvPr>
            <p:ph type="dt" sz="quarter" idx="1"/>
          </p:nvPr>
        </p:nvSpPr>
        <p:spPr bwMode="auto">
          <a:xfrm>
            <a:off x="3850646" y="0"/>
            <a:ext cx="2945975" cy="497220"/>
          </a:xfrm>
          <a:prstGeom prst="rect">
            <a:avLst/>
          </a:prstGeom>
          <a:noFill/>
          <a:ln w="9525">
            <a:noFill/>
            <a:miter lim="800000"/>
            <a:headEnd/>
            <a:tailEnd/>
          </a:ln>
        </p:spPr>
        <p:txBody>
          <a:bodyPr vert="horz" wrap="square" lIns="91424" tIns="45712" rIns="91424" bIns="45712" numCol="1" anchor="t" anchorCtr="0" compatLnSpc="1">
            <a:prstTxWarp prst="textNoShape">
              <a:avLst/>
            </a:prstTxWarp>
          </a:bodyPr>
          <a:lstStyle>
            <a:lvl1pPr algn="r" defTabSz="912846">
              <a:defRPr sz="1200"/>
            </a:lvl1pPr>
          </a:lstStyle>
          <a:p>
            <a:pPr>
              <a:defRPr/>
            </a:pPr>
            <a:endParaRPr lang="en-US"/>
          </a:p>
        </p:txBody>
      </p:sp>
      <p:sp>
        <p:nvSpPr>
          <p:cNvPr id="29700" name="Rectangle 4"/>
          <p:cNvSpPr>
            <a:spLocks noGrp="1" noChangeArrowheads="1"/>
          </p:cNvSpPr>
          <p:nvPr>
            <p:ph type="ftr" sz="quarter" idx="2"/>
          </p:nvPr>
        </p:nvSpPr>
        <p:spPr bwMode="auto">
          <a:xfrm>
            <a:off x="1" y="9427200"/>
            <a:ext cx="2945975" cy="497220"/>
          </a:xfrm>
          <a:prstGeom prst="rect">
            <a:avLst/>
          </a:prstGeom>
          <a:noFill/>
          <a:ln w="9525">
            <a:noFill/>
            <a:miter lim="800000"/>
            <a:headEnd/>
            <a:tailEnd/>
          </a:ln>
        </p:spPr>
        <p:txBody>
          <a:bodyPr vert="horz" wrap="square" lIns="91424" tIns="45712" rIns="91424" bIns="45712" numCol="1" anchor="b" anchorCtr="0" compatLnSpc="1">
            <a:prstTxWarp prst="textNoShape">
              <a:avLst/>
            </a:prstTxWarp>
          </a:bodyPr>
          <a:lstStyle>
            <a:lvl1pPr defTabSz="912846">
              <a:defRPr sz="1200"/>
            </a:lvl1pPr>
          </a:lstStyle>
          <a:p>
            <a:pPr>
              <a:defRPr/>
            </a:pPr>
            <a:endParaRPr lang="en-US"/>
          </a:p>
        </p:txBody>
      </p:sp>
      <p:sp>
        <p:nvSpPr>
          <p:cNvPr id="29701" name="Rectangle 5"/>
          <p:cNvSpPr>
            <a:spLocks noGrp="1" noChangeArrowheads="1"/>
          </p:cNvSpPr>
          <p:nvPr>
            <p:ph type="sldNum" sz="quarter" idx="3"/>
          </p:nvPr>
        </p:nvSpPr>
        <p:spPr bwMode="auto">
          <a:xfrm>
            <a:off x="3850646" y="9427200"/>
            <a:ext cx="2945975" cy="497220"/>
          </a:xfrm>
          <a:prstGeom prst="rect">
            <a:avLst/>
          </a:prstGeom>
          <a:noFill/>
          <a:ln w="9525">
            <a:noFill/>
            <a:miter lim="800000"/>
            <a:headEnd/>
            <a:tailEnd/>
          </a:ln>
        </p:spPr>
        <p:txBody>
          <a:bodyPr vert="horz" wrap="square" lIns="91424" tIns="45712" rIns="91424" bIns="45712" numCol="1" anchor="b" anchorCtr="0" compatLnSpc="1">
            <a:prstTxWarp prst="textNoShape">
              <a:avLst/>
            </a:prstTxWarp>
          </a:bodyPr>
          <a:lstStyle>
            <a:lvl1pPr algn="r" defTabSz="912846">
              <a:defRPr sz="1200"/>
            </a:lvl1pPr>
          </a:lstStyle>
          <a:p>
            <a:pPr>
              <a:defRPr/>
            </a:pPr>
            <a:fld id="{3A5F278F-28DE-44DC-BDD5-6F35CC423636}" type="slidenum">
              <a:rPr lang="de-DE"/>
              <a:pPr>
                <a:defRPr/>
              </a:pPr>
              <a:t>‹#›</a:t>
            </a:fld>
            <a:endParaRPr lang="de-DE"/>
          </a:p>
        </p:txBody>
      </p:sp>
    </p:spTree>
    <p:extLst>
      <p:ext uri="{BB962C8B-B14F-4D97-AF65-F5344CB8AC3E}">
        <p14:creationId xmlns:p14="http://schemas.microsoft.com/office/powerpoint/2010/main" xmlns="" val="36170634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1" y="0"/>
            <a:ext cx="2945975" cy="497220"/>
          </a:xfrm>
          <a:prstGeom prst="rect">
            <a:avLst/>
          </a:prstGeom>
          <a:noFill/>
          <a:ln w="9525">
            <a:noFill/>
            <a:miter lim="800000"/>
            <a:headEnd/>
            <a:tailEnd/>
          </a:ln>
        </p:spPr>
        <p:txBody>
          <a:bodyPr vert="horz" wrap="square" lIns="91424" tIns="45712" rIns="91424" bIns="45712" numCol="1" anchor="t" anchorCtr="0" compatLnSpc="1">
            <a:prstTxWarp prst="textNoShape">
              <a:avLst/>
            </a:prstTxWarp>
          </a:bodyPr>
          <a:lstStyle>
            <a:lvl1pPr defTabSz="912846">
              <a:defRPr sz="1200"/>
            </a:lvl1pPr>
          </a:lstStyle>
          <a:p>
            <a:pPr>
              <a:defRPr/>
            </a:pPr>
            <a:endParaRPr lang="en-US"/>
          </a:p>
        </p:txBody>
      </p:sp>
      <p:sp>
        <p:nvSpPr>
          <p:cNvPr id="58371" name="Rectangle 3"/>
          <p:cNvSpPr>
            <a:spLocks noGrp="1" noChangeArrowheads="1"/>
          </p:cNvSpPr>
          <p:nvPr>
            <p:ph type="dt" idx="1"/>
          </p:nvPr>
        </p:nvSpPr>
        <p:spPr bwMode="auto">
          <a:xfrm>
            <a:off x="3850646" y="0"/>
            <a:ext cx="2945975" cy="497220"/>
          </a:xfrm>
          <a:prstGeom prst="rect">
            <a:avLst/>
          </a:prstGeom>
          <a:noFill/>
          <a:ln w="9525">
            <a:noFill/>
            <a:miter lim="800000"/>
            <a:headEnd/>
            <a:tailEnd/>
          </a:ln>
        </p:spPr>
        <p:txBody>
          <a:bodyPr vert="horz" wrap="square" lIns="91424" tIns="45712" rIns="91424" bIns="45712" numCol="1" anchor="t" anchorCtr="0" compatLnSpc="1">
            <a:prstTxWarp prst="textNoShape">
              <a:avLst/>
            </a:prstTxWarp>
          </a:bodyPr>
          <a:lstStyle>
            <a:lvl1pPr algn="r" defTabSz="912846">
              <a:defRPr sz="1200"/>
            </a:lvl1pPr>
          </a:lstStyle>
          <a:p>
            <a:pPr>
              <a:defRPr/>
            </a:pPr>
            <a:endParaRPr lang="en-US"/>
          </a:p>
        </p:txBody>
      </p:sp>
      <p:sp>
        <p:nvSpPr>
          <p:cNvPr id="7172" name="Rectangle 4"/>
          <p:cNvSpPr>
            <a:spLocks noGrp="1" noRot="1" noChangeAspect="1" noChangeArrowheads="1" noTextEdit="1"/>
          </p:cNvSpPr>
          <p:nvPr>
            <p:ph type="sldImg" idx="2"/>
          </p:nvPr>
        </p:nvSpPr>
        <p:spPr bwMode="auto">
          <a:xfrm>
            <a:off x="919163" y="746125"/>
            <a:ext cx="4959350" cy="3721100"/>
          </a:xfrm>
          <a:prstGeom prst="rect">
            <a:avLst/>
          </a:prstGeom>
          <a:noFill/>
          <a:ln w="9525">
            <a:solidFill>
              <a:srgbClr val="000000"/>
            </a:solidFill>
            <a:miter lim="800000"/>
            <a:headEnd/>
            <a:tailEnd/>
          </a:ln>
        </p:spPr>
      </p:sp>
      <p:sp>
        <p:nvSpPr>
          <p:cNvPr id="58373" name="Rectangle 5"/>
          <p:cNvSpPr>
            <a:spLocks noGrp="1" noChangeArrowheads="1"/>
          </p:cNvSpPr>
          <p:nvPr>
            <p:ph type="body" sz="quarter" idx="3"/>
          </p:nvPr>
        </p:nvSpPr>
        <p:spPr bwMode="auto">
          <a:xfrm>
            <a:off x="679030" y="4714708"/>
            <a:ext cx="5439616" cy="4466100"/>
          </a:xfrm>
          <a:prstGeom prst="rect">
            <a:avLst/>
          </a:prstGeom>
          <a:noFill/>
          <a:ln w="9525">
            <a:noFill/>
            <a:miter lim="800000"/>
            <a:headEnd/>
            <a:tailEnd/>
          </a:ln>
        </p:spPr>
        <p:txBody>
          <a:bodyPr vert="horz" wrap="square" lIns="91424" tIns="45712" rIns="91424" bIns="45712" numCol="1" anchor="t" anchorCtr="0" compatLnSpc="1">
            <a:prstTxWarp prst="textNoShape">
              <a:avLst/>
            </a:prstTxWarp>
          </a:bodyPr>
          <a:lstStyle/>
          <a:p>
            <a:pPr lvl="0"/>
            <a:r>
              <a:rPr lang="de-DE" noProof="0" smtClean="0"/>
              <a:t>Click to edit Master text styles</a:t>
            </a:r>
          </a:p>
          <a:p>
            <a:pPr lvl="1"/>
            <a:r>
              <a:rPr lang="de-DE" noProof="0" smtClean="0"/>
              <a:t>Second level</a:t>
            </a:r>
          </a:p>
          <a:p>
            <a:pPr lvl="2"/>
            <a:r>
              <a:rPr lang="de-DE" noProof="0" smtClean="0"/>
              <a:t>Third level</a:t>
            </a:r>
          </a:p>
          <a:p>
            <a:pPr lvl="3"/>
            <a:r>
              <a:rPr lang="de-DE" noProof="0" smtClean="0"/>
              <a:t>Fourth level</a:t>
            </a:r>
          </a:p>
          <a:p>
            <a:pPr lvl="4"/>
            <a:r>
              <a:rPr lang="de-DE" noProof="0" smtClean="0"/>
              <a:t>Fifth level</a:t>
            </a:r>
          </a:p>
        </p:txBody>
      </p:sp>
      <p:sp>
        <p:nvSpPr>
          <p:cNvPr id="58374" name="Rectangle 6"/>
          <p:cNvSpPr>
            <a:spLocks noGrp="1" noChangeArrowheads="1"/>
          </p:cNvSpPr>
          <p:nvPr>
            <p:ph type="ftr" sz="quarter" idx="4"/>
          </p:nvPr>
        </p:nvSpPr>
        <p:spPr bwMode="auto">
          <a:xfrm>
            <a:off x="1" y="9427200"/>
            <a:ext cx="2945975" cy="497220"/>
          </a:xfrm>
          <a:prstGeom prst="rect">
            <a:avLst/>
          </a:prstGeom>
          <a:noFill/>
          <a:ln w="9525">
            <a:noFill/>
            <a:miter lim="800000"/>
            <a:headEnd/>
            <a:tailEnd/>
          </a:ln>
        </p:spPr>
        <p:txBody>
          <a:bodyPr vert="horz" wrap="square" lIns="91424" tIns="45712" rIns="91424" bIns="45712" numCol="1" anchor="b" anchorCtr="0" compatLnSpc="1">
            <a:prstTxWarp prst="textNoShape">
              <a:avLst/>
            </a:prstTxWarp>
          </a:bodyPr>
          <a:lstStyle>
            <a:lvl1pPr defTabSz="912846">
              <a:defRPr sz="1200"/>
            </a:lvl1pPr>
          </a:lstStyle>
          <a:p>
            <a:pPr>
              <a:defRPr/>
            </a:pPr>
            <a:endParaRPr lang="en-US"/>
          </a:p>
        </p:txBody>
      </p:sp>
      <p:sp>
        <p:nvSpPr>
          <p:cNvPr id="58375" name="Rectangle 7"/>
          <p:cNvSpPr>
            <a:spLocks noGrp="1" noChangeArrowheads="1"/>
          </p:cNvSpPr>
          <p:nvPr>
            <p:ph type="sldNum" sz="quarter" idx="5"/>
          </p:nvPr>
        </p:nvSpPr>
        <p:spPr bwMode="auto">
          <a:xfrm>
            <a:off x="3850646" y="9427200"/>
            <a:ext cx="2945975" cy="497220"/>
          </a:xfrm>
          <a:prstGeom prst="rect">
            <a:avLst/>
          </a:prstGeom>
          <a:noFill/>
          <a:ln w="9525">
            <a:noFill/>
            <a:miter lim="800000"/>
            <a:headEnd/>
            <a:tailEnd/>
          </a:ln>
        </p:spPr>
        <p:txBody>
          <a:bodyPr vert="horz" wrap="square" lIns="91424" tIns="45712" rIns="91424" bIns="45712" numCol="1" anchor="b" anchorCtr="0" compatLnSpc="1">
            <a:prstTxWarp prst="textNoShape">
              <a:avLst/>
            </a:prstTxWarp>
          </a:bodyPr>
          <a:lstStyle>
            <a:lvl1pPr algn="r" defTabSz="912846">
              <a:defRPr sz="1200"/>
            </a:lvl1pPr>
          </a:lstStyle>
          <a:p>
            <a:pPr>
              <a:defRPr/>
            </a:pPr>
            <a:fld id="{18C75185-9F23-4004-87A7-AE23C3D69732}" type="slidenum">
              <a:rPr lang="de-DE"/>
              <a:pPr>
                <a:defRPr/>
              </a:pPr>
              <a:t>‹#›</a:t>
            </a:fld>
            <a:endParaRPr lang="de-DE"/>
          </a:p>
        </p:txBody>
      </p:sp>
    </p:spTree>
    <p:extLst>
      <p:ext uri="{BB962C8B-B14F-4D97-AF65-F5344CB8AC3E}">
        <p14:creationId xmlns:p14="http://schemas.microsoft.com/office/powerpoint/2010/main" xmlns="" val="32955432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noFill/>
        </p:spPr>
        <p:txBody>
          <a:bodyPr/>
          <a:lstStyle/>
          <a:p>
            <a:r>
              <a:rPr lang="en-US"/>
              <a:t>Plaats hier de titel van de presentatie</a:t>
            </a:r>
          </a:p>
        </p:txBody>
      </p:sp>
      <p:sp>
        <p:nvSpPr>
          <p:cNvPr id="16387" name="Rectangle 3"/>
          <p:cNvSpPr>
            <a:spLocks noGrp="1" noChangeArrowheads="1"/>
          </p:cNvSpPr>
          <p:nvPr>
            <p:ph type="dt" sz="quarter" idx="1"/>
          </p:nvPr>
        </p:nvSpPr>
        <p:spPr>
          <a:noFill/>
        </p:spPr>
        <p:txBody>
          <a:bodyPr/>
          <a:lstStyle/>
          <a:p>
            <a:fld id="{723D72DB-B869-4505-B31D-1FB81E1F625F}" type="datetime1">
              <a:rPr lang="en-US"/>
              <a:pPr/>
              <a:t>4/19/2012</a:t>
            </a:fld>
            <a:endParaRPr lang="en-US"/>
          </a:p>
        </p:txBody>
      </p:sp>
      <p:sp>
        <p:nvSpPr>
          <p:cNvPr id="16388" name="Rectangle 7"/>
          <p:cNvSpPr>
            <a:spLocks noGrp="1" noChangeArrowheads="1"/>
          </p:cNvSpPr>
          <p:nvPr>
            <p:ph type="sldNum" sz="quarter" idx="5"/>
          </p:nvPr>
        </p:nvSpPr>
        <p:spPr>
          <a:noFill/>
        </p:spPr>
        <p:txBody>
          <a:bodyPr/>
          <a:lstStyle/>
          <a:p>
            <a:fld id="{DB4AC5B8-D6B1-4C55-9D42-9588BDBD6378}" type="slidenum">
              <a:rPr lang="en-US"/>
              <a:pPr/>
              <a:t>19</a:t>
            </a:fld>
            <a:endParaRPr lang="en-US"/>
          </a:p>
        </p:txBody>
      </p:sp>
      <p:sp>
        <p:nvSpPr>
          <p:cNvPr id="16389" name="Rectangle 2"/>
          <p:cNvSpPr>
            <a:spLocks noGrp="1" noRot="1" noChangeAspect="1" noChangeArrowheads="1" noTextEdit="1"/>
          </p:cNvSpPr>
          <p:nvPr>
            <p:ph type="sldImg"/>
          </p:nvPr>
        </p:nvSpPr>
        <p:spPr>
          <a:ln/>
        </p:spPr>
      </p:sp>
      <p:sp>
        <p:nvSpPr>
          <p:cNvPr id="16390" name="Rectangle 3"/>
          <p:cNvSpPr>
            <a:spLocks noGrp="1" noChangeArrowheads="1"/>
          </p:cNvSpPr>
          <p:nvPr>
            <p:ph type="body" idx="1"/>
          </p:nvPr>
        </p:nvSpPr>
        <p:spPr>
          <a:noFill/>
          <a:ln/>
        </p:spPr>
        <p:txBody>
          <a:bodyPr/>
          <a:lstStyle/>
          <a:p>
            <a:pPr eaLnBrk="1" hangingPunct="1"/>
            <a:endParaRPr lang="nl-N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a:ln/>
        </p:spPr>
      </p:sp>
      <p:sp>
        <p:nvSpPr>
          <p:cNvPr id="20483" name="Notes Placeholder 2"/>
          <p:cNvSpPr>
            <a:spLocks noGrp="1"/>
          </p:cNvSpPr>
          <p:nvPr>
            <p:ph type="body" idx="1"/>
          </p:nvPr>
        </p:nvSpPr>
        <p:spPr>
          <a:noFill/>
          <a:ln/>
        </p:spPr>
        <p:txBody>
          <a:bodyPr/>
          <a:lstStyle/>
          <a:p>
            <a:endParaRPr lang="de-DE" smtClean="0"/>
          </a:p>
        </p:txBody>
      </p:sp>
      <p:sp>
        <p:nvSpPr>
          <p:cNvPr id="20484" name="Header Placeholder 3"/>
          <p:cNvSpPr>
            <a:spLocks noGrp="1"/>
          </p:cNvSpPr>
          <p:nvPr>
            <p:ph type="hdr" sz="quarter"/>
          </p:nvPr>
        </p:nvSpPr>
        <p:spPr>
          <a:noFill/>
        </p:spPr>
        <p:txBody>
          <a:bodyPr/>
          <a:lstStyle/>
          <a:p>
            <a:r>
              <a:rPr lang="en-US"/>
              <a:t>Plaats hier de titel van de presentatie</a:t>
            </a:r>
          </a:p>
        </p:txBody>
      </p:sp>
      <p:sp>
        <p:nvSpPr>
          <p:cNvPr id="20485" name="Date Placeholder 4"/>
          <p:cNvSpPr>
            <a:spLocks noGrp="1"/>
          </p:cNvSpPr>
          <p:nvPr>
            <p:ph type="dt" sz="quarter" idx="1"/>
          </p:nvPr>
        </p:nvSpPr>
        <p:spPr>
          <a:noFill/>
        </p:spPr>
        <p:txBody>
          <a:bodyPr/>
          <a:lstStyle/>
          <a:p>
            <a:fld id="{B2D3DF33-D2B5-412A-A3B0-5D331FD5FC0B}" type="datetime1">
              <a:rPr lang="en-US"/>
              <a:pPr/>
              <a:t>4/19/2012</a:t>
            </a:fld>
            <a:endParaRPr lang="en-US"/>
          </a:p>
        </p:txBody>
      </p:sp>
      <p:sp>
        <p:nvSpPr>
          <p:cNvPr id="20486" name="Slide Number Placeholder 5"/>
          <p:cNvSpPr>
            <a:spLocks noGrp="1"/>
          </p:cNvSpPr>
          <p:nvPr>
            <p:ph type="sldNum" sz="quarter" idx="5"/>
          </p:nvPr>
        </p:nvSpPr>
        <p:spPr>
          <a:noFill/>
        </p:spPr>
        <p:txBody>
          <a:bodyPr/>
          <a:lstStyle/>
          <a:p>
            <a:fld id="{977BB1CD-B948-4957-BA03-AEAFE40D69BA}" type="slidenum">
              <a:rPr lang="en-US"/>
              <a:pPr/>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noFill/>
        </p:spPr>
        <p:txBody>
          <a:bodyPr/>
          <a:lstStyle/>
          <a:p>
            <a:r>
              <a:rPr lang="en-US"/>
              <a:t>Plaats hier de titel van de presentatie</a:t>
            </a:r>
          </a:p>
        </p:txBody>
      </p:sp>
      <p:sp>
        <p:nvSpPr>
          <p:cNvPr id="23555" name="Rectangle 3"/>
          <p:cNvSpPr>
            <a:spLocks noGrp="1" noChangeArrowheads="1"/>
          </p:cNvSpPr>
          <p:nvPr>
            <p:ph type="dt" sz="quarter" idx="1"/>
          </p:nvPr>
        </p:nvSpPr>
        <p:spPr>
          <a:noFill/>
        </p:spPr>
        <p:txBody>
          <a:bodyPr/>
          <a:lstStyle/>
          <a:p>
            <a:fld id="{E232BE05-158A-4018-A589-F2F8B4181255}" type="datetime1">
              <a:rPr lang="en-US"/>
              <a:pPr/>
              <a:t>4/19/2012</a:t>
            </a:fld>
            <a:endParaRPr lang="en-US"/>
          </a:p>
        </p:txBody>
      </p:sp>
      <p:sp>
        <p:nvSpPr>
          <p:cNvPr id="23556" name="Rectangle 7"/>
          <p:cNvSpPr>
            <a:spLocks noGrp="1" noChangeArrowheads="1"/>
          </p:cNvSpPr>
          <p:nvPr>
            <p:ph type="sldNum" sz="quarter" idx="5"/>
          </p:nvPr>
        </p:nvSpPr>
        <p:spPr>
          <a:noFill/>
        </p:spPr>
        <p:txBody>
          <a:bodyPr/>
          <a:lstStyle/>
          <a:p>
            <a:fld id="{A3A8D160-5FFD-450F-9824-850BFEA4D720}" type="slidenum">
              <a:rPr lang="en-US"/>
              <a:pPr/>
              <a:t>22</a:t>
            </a:fld>
            <a:endParaRPr lang="en-US"/>
          </a:p>
        </p:txBody>
      </p:sp>
      <p:sp>
        <p:nvSpPr>
          <p:cNvPr id="23557" name="Rectangle 2"/>
          <p:cNvSpPr>
            <a:spLocks noGrp="1" noRot="1" noChangeAspect="1" noChangeArrowheads="1" noTextEdit="1"/>
          </p:cNvSpPr>
          <p:nvPr>
            <p:ph type="sldImg"/>
          </p:nvPr>
        </p:nvSpPr>
        <p:spPr>
          <a:ln/>
        </p:spPr>
      </p:sp>
      <p:sp>
        <p:nvSpPr>
          <p:cNvPr id="23558" name="Rectangle 3"/>
          <p:cNvSpPr>
            <a:spLocks noGrp="1" noChangeArrowheads="1"/>
          </p:cNvSpPr>
          <p:nvPr>
            <p:ph type="body" idx="1"/>
          </p:nvPr>
        </p:nvSpPr>
        <p:spPr>
          <a:noFill/>
          <a:ln/>
        </p:spPr>
        <p:txBody>
          <a:bodyPr/>
          <a:lstStyle/>
          <a:p>
            <a:pPr eaLnBrk="1" hangingPunct="1"/>
            <a:endParaRPr lang="nl-N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1"/>
          <p:cNvSpPr>
            <a:spLocks noGrp="1" noRot="1" noChangeAspect="1" noChangeArrowheads="1" noTextEdit="1"/>
          </p:cNvSpPr>
          <p:nvPr>
            <p:ph type="sldImg"/>
          </p:nvPr>
        </p:nvSpPr>
        <p:spPr>
          <a:xfrm>
            <a:off x="1588" y="0"/>
            <a:ext cx="1587" cy="1588"/>
          </a:xfrm>
          <a:solidFill>
            <a:srgbClr val="FFFFFF"/>
          </a:solidFill>
          <a:ln/>
        </p:spPr>
      </p:sp>
      <p:sp>
        <p:nvSpPr>
          <p:cNvPr id="35843" name="Rectangle 2"/>
          <p:cNvSpPr>
            <a:spLocks noGrp="1" noChangeArrowheads="1"/>
          </p:cNvSpPr>
          <p:nvPr>
            <p:ph type="body" idx="1"/>
          </p:nvPr>
        </p:nvSpPr>
        <p:spPr>
          <a:xfrm>
            <a:off x="679451" y="4714121"/>
            <a:ext cx="5438775" cy="4368102"/>
          </a:xfrm>
          <a:noFill/>
          <a:ln/>
        </p:spPr>
        <p:txBody>
          <a:bodyPr wrap="none" anchor="ctr"/>
          <a:lstStyle/>
          <a:p>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cover flyer"/>
          <p:cNvPicPr>
            <a:picLocks noChangeAspect="1" noChangeArrowheads="1"/>
          </p:cNvPicPr>
          <p:nvPr userDrawn="1"/>
        </p:nvPicPr>
        <p:blipFill>
          <a:blip r:embed="rId2" cstate="print"/>
          <a:srcRect/>
          <a:stretch>
            <a:fillRect/>
          </a:stretch>
        </p:blipFill>
        <p:spPr bwMode="auto">
          <a:xfrm>
            <a:off x="0" y="0"/>
            <a:ext cx="9180513" cy="6858000"/>
          </a:xfrm>
          <a:prstGeom prst="rect">
            <a:avLst/>
          </a:prstGeom>
          <a:noFill/>
          <a:ln w="9525">
            <a:noFill/>
            <a:miter lim="800000"/>
            <a:headEnd/>
            <a:tailEnd/>
          </a:ln>
        </p:spPr>
      </p:pic>
      <p:sp>
        <p:nvSpPr>
          <p:cNvPr id="2" name="Title 1"/>
          <p:cNvSpPr>
            <a:spLocks noGrp="1"/>
          </p:cNvSpPr>
          <p:nvPr>
            <p:ph type="ctrTitle"/>
          </p:nvPr>
        </p:nvSpPr>
        <p:spPr>
          <a:xfrm>
            <a:off x="2500298" y="1857364"/>
            <a:ext cx="6072230" cy="1743086"/>
          </a:xfrm>
          <a:prstGeom prst="rect">
            <a:avLst/>
          </a:prstGeom>
        </p:spPr>
        <p:txBody>
          <a:bodyPr>
            <a:normAutofit/>
          </a:bodyPr>
          <a:lstStyle>
            <a:lvl1pPr>
              <a:defRPr lang="de-DE" sz="4400" b="1" kern="1200" dirty="0">
                <a:solidFill>
                  <a:srgbClr val="336699"/>
                </a:solidFill>
                <a:latin typeface="+mj-lt"/>
                <a:ea typeface="+mn-ea"/>
                <a:cs typeface="+mn-cs"/>
              </a:defRPr>
            </a:lvl1pPr>
          </a:lstStyle>
          <a:p>
            <a:r>
              <a:rPr lang="en-US" dirty="0" smtClean="0"/>
              <a:t>Click to edit Master title style</a:t>
            </a:r>
            <a:endParaRPr lang="de-DE" dirty="0"/>
          </a:p>
        </p:txBody>
      </p:sp>
      <p:sp>
        <p:nvSpPr>
          <p:cNvPr id="3" name="Subtitle 2"/>
          <p:cNvSpPr>
            <a:spLocks noGrp="1"/>
          </p:cNvSpPr>
          <p:nvPr>
            <p:ph type="subTitle" idx="1"/>
          </p:nvPr>
        </p:nvSpPr>
        <p:spPr>
          <a:xfrm>
            <a:off x="2500298" y="3857628"/>
            <a:ext cx="6072230" cy="1752600"/>
          </a:xfrm>
          <a:prstGeom prst="rect">
            <a:avLst/>
          </a:prstGeom>
          <a:ln>
            <a:solidFill>
              <a:srgbClr val="336699"/>
            </a:solidFill>
          </a:ln>
        </p:spPr>
        <p:txBody>
          <a:bodyPr>
            <a:normAutofit/>
          </a:bodyPr>
          <a:lstStyle>
            <a:lvl1pPr marL="0" indent="0" algn="l">
              <a:buNone/>
              <a:defRPr lang="de-DE" sz="2400" b="1" kern="1200" dirty="0">
                <a:solidFill>
                  <a:schemeClr val="tx2">
                    <a:lumMod val="40000"/>
                    <a:lumOff val="60000"/>
                  </a:schemeClr>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de-DE"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6" descr="powerpointmaster2.jpg"/>
          <p:cNvPicPr>
            <a:picLocks noChangeAspect="1"/>
          </p:cNvPicPr>
          <p:nvPr userDrawn="1"/>
        </p:nvPicPr>
        <p:blipFill>
          <a:blip r:embed="rId2" cstate="print"/>
          <a:srcRect/>
          <a:stretch>
            <a:fillRect/>
          </a:stretch>
        </p:blipFill>
        <p:spPr bwMode="auto">
          <a:xfrm>
            <a:off x="-36513" y="0"/>
            <a:ext cx="9180513" cy="6858000"/>
          </a:xfrm>
          <a:prstGeom prst="rect">
            <a:avLst/>
          </a:prstGeom>
          <a:noFill/>
          <a:ln w="9525">
            <a:noFill/>
            <a:miter lim="800000"/>
            <a:headEnd/>
            <a:tailEnd/>
          </a:ln>
        </p:spPr>
      </p:pic>
      <p:sp>
        <p:nvSpPr>
          <p:cNvPr id="16" name="Title 15"/>
          <p:cNvSpPr>
            <a:spLocks noGrp="1"/>
          </p:cNvSpPr>
          <p:nvPr>
            <p:ph type="title"/>
          </p:nvPr>
        </p:nvSpPr>
        <p:spPr>
          <a:xfrm>
            <a:off x="1273628" y="315460"/>
            <a:ext cx="6882494" cy="884690"/>
          </a:xfrm>
          <a:prstGeom prst="rect">
            <a:avLst/>
          </a:prstGeom>
        </p:spPr>
        <p:txBody>
          <a:bodyPr/>
          <a:lstStyle>
            <a:lvl1pPr marL="0" marR="0" indent="0" defTabSz="914400" rtl="0" eaLnBrk="0" fontAlgn="base" latinLnBrk="0" hangingPunct="0">
              <a:lnSpc>
                <a:spcPct val="100000"/>
              </a:lnSpc>
              <a:spcBef>
                <a:spcPct val="0"/>
              </a:spcBef>
              <a:spcAft>
                <a:spcPct val="0"/>
              </a:spcAft>
              <a:tabLst/>
              <a:defRPr sz="4000">
                <a:solidFill>
                  <a:schemeClr val="bg1"/>
                </a:solidFill>
              </a:defRPr>
            </a:lvl1pPr>
          </a:lstStyle>
          <a:p>
            <a:pPr marL="0" marR="0" lvl="0" indent="0" defTabSz="914400" rtl="0" eaLnBrk="0" fontAlgn="base" latinLnBrk="0" hangingPunct="0">
              <a:lnSpc>
                <a:spcPct val="100000"/>
              </a:lnSpc>
              <a:spcBef>
                <a:spcPct val="0"/>
              </a:spcBef>
              <a:spcAft>
                <a:spcPct val="0"/>
              </a:spcAft>
              <a:tabLst/>
              <a:defRPr/>
            </a:pPr>
            <a:r>
              <a:rPr kumimoji="0" lang="en-US" sz="3600" b="1" i="0" u="none" strike="noStrike" kern="1200" cap="none" spc="0" normalizeH="0" baseline="0" noProof="0" dirty="0" smtClean="0">
                <a:ln>
                  <a:noFill/>
                </a:ln>
                <a:solidFill>
                  <a:schemeClr val="bg1"/>
                </a:solidFill>
                <a:effectLst/>
                <a:uLnTx/>
                <a:uFillTx/>
                <a:latin typeface="+mj-lt"/>
                <a:ea typeface="+mn-ea"/>
                <a:cs typeface="+mn-cs"/>
              </a:rPr>
              <a:t>Click to edit Master title style</a:t>
            </a:r>
            <a:endParaRPr kumimoji="0" lang="de-DE" sz="3600" b="1" i="0" u="none" strike="noStrike" kern="1200" cap="none" spc="0" normalizeH="0" baseline="0" noProof="0" dirty="0">
              <a:ln>
                <a:noFill/>
              </a:ln>
              <a:solidFill>
                <a:schemeClr val="bg1"/>
              </a:solidFill>
              <a:effectLst/>
              <a:uLnTx/>
              <a:uFillTx/>
              <a:latin typeface="+mj-lt"/>
              <a:ea typeface="+mn-ea"/>
              <a:cs typeface="+mn-cs"/>
            </a:endParaRPr>
          </a:p>
        </p:txBody>
      </p:sp>
      <p:sp>
        <p:nvSpPr>
          <p:cNvPr id="17" name="Subtitle 2"/>
          <p:cNvSpPr>
            <a:spLocks noGrp="1"/>
          </p:cNvSpPr>
          <p:nvPr>
            <p:ph type="subTitle" idx="1"/>
          </p:nvPr>
        </p:nvSpPr>
        <p:spPr>
          <a:xfrm>
            <a:off x="1291984" y="2020663"/>
            <a:ext cx="6846176" cy="4212711"/>
          </a:xfrm>
          <a:prstGeom prst="rect">
            <a:avLst/>
          </a:prstGeom>
          <a:ln>
            <a:noFill/>
          </a:ln>
        </p:spPr>
        <p:txBody>
          <a:bodyPr>
            <a:normAutofit/>
          </a:bodyPr>
          <a:lstStyle>
            <a:lvl1pPr marL="0" indent="0" algn="l">
              <a:buNone/>
              <a:defRPr lang="de-DE" sz="2400" b="1" kern="1200" dirty="0">
                <a:solidFill>
                  <a:srgbClr val="336699"/>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de-D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4" name="Picture 6" descr="powerpointmaster2.jpg"/>
          <p:cNvPicPr>
            <a:picLocks noChangeAspect="1"/>
          </p:cNvPicPr>
          <p:nvPr userDrawn="1"/>
        </p:nvPicPr>
        <p:blipFill>
          <a:blip r:embed="rId2" cstate="print"/>
          <a:srcRect/>
          <a:stretch>
            <a:fillRect/>
          </a:stretch>
        </p:blipFill>
        <p:spPr bwMode="auto">
          <a:xfrm>
            <a:off x="-36513" y="0"/>
            <a:ext cx="9180513" cy="6858000"/>
          </a:xfrm>
          <a:prstGeom prst="rect">
            <a:avLst/>
          </a:prstGeom>
          <a:noFill/>
          <a:ln w="9525">
            <a:noFill/>
            <a:miter lim="800000"/>
            <a:headEnd/>
            <a:tailEnd/>
          </a:ln>
        </p:spPr>
      </p:pic>
      <p:sp>
        <p:nvSpPr>
          <p:cNvPr id="3" name="Title 15"/>
          <p:cNvSpPr>
            <a:spLocks noGrp="1"/>
          </p:cNvSpPr>
          <p:nvPr>
            <p:ph type="title"/>
          </p:nvPr>
        </p:nvSpPr>
        <p:spPr>
          <a:xfrm>
            <a:off x="1273628" y="315460"/>
            <a:ext cx="6882494" cy="884690"/>
          </a:xfrm>
          <a:prstGeom prst="rect">
            <a:avLst/>
          </a:prstGeom>
        </p:spPr>
        <p:txBody>
          <a:bodyPr/>
          <a:lstStyle>
            <a:lvl1pPr marL="0" marR="0" indent="0" defTabSz="914400" rtl="0" eaLnBrk="0" fontAlgn="base" latinLnBrk="0" hangingPunct="0">
              <a:lnSpc>
                <a:spcPct val="100000"/>
              </a:lnSpc>
              <a:spcBef>
                <a:spcPct val="0"/>
              </a:spcBef>
              <a:spcAft>
                <a:spcPct val="0"/>
              </a:spcAft>
              <a:tabLst/>
              <a:defRPr sz="4000">
                <a:solidFill>
                  <a:schemeClr val="bg1"/>
                </a:solidFill>
              </a:defRPr>
            </a:lvl1pPr>
          </a:lstStyle>
          <a:p>
            <a:pPr marL="0" marR="0" lvl="0" indent="0" defTabSz="914400" rtl="0" eaLnBrk="0" fontAlgn="base" latinLnBrk="0" hangingPunct="0">
              <a:lnSpc>
                <a:spcPct val="100000"/>
              </a:lnSpc>
              <a:spcBef>
                <a:spcPct val="0"/>
              </a:spcBef>
              <a:spcAft>
                <a:spcPct val="0"/>
              </a:spcAft>
              <a:tabLst/>
              <a:defRPr/>
            </a:pPr>
            <a:r>
              <a:rPr kumimoji="0" lang="en-US" sz="3600" b="1" i="0" u="none" strike="noStrike" kern="1200" cap="none" spc="0" normalizeH="0" baseline="0" noProof="0" dirty="0" smtClean="0">
                <a:ln>
                  <a:noFill/>
                </a:ln>
                <a:solidFill>
                  <a:schemeClr val="bg1"/>
                </a:solidFill>
                <a:effectLst/>
                <a:uLnTx/>
                <a:uFillTx/>
                <a:latin typeface="+mj-lt"/>
                <a:ea typeface="+mn-ea"/>
                <a:cs typeface="+mn-cs"/>
              </a:rPr>
              <a:t>Click to edit Master title style</a:t>
            </a:r>
            <a:endParaRPr kumimoji="0" lang="de-DE" sz="3600" b="1" i="0" u="none" strike="noStrike" kern="1200" cap="none" spc="0" normalizeH="0" baseline="0" noProof="0" dirty="0">
              <a:ln>
                <a:noFill/>
              </a:ln>
              <a:solidFill>
                <a:schemeClr val="bg1"/>
              </a:solidFill>
              <a:effectLst/>
              <a:uLnTx/>
              <a:uFillTx/>
              <a:latin typeface="+mj-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6" descr="powerpointmaster3.jpg"/>
          <p:cNvPicPr>
            <a:picLocks noChangeAspect="1"/>
          </p:cNvPicPr>
          <p:nvPr userDrawn="1"/>
        </p:nvPicPr>
        <p:blipFill>
          <a:blip r:embed="rId2" cstate="print"/>
          <a:srcRect/>
          <a:stretch>
            <a:fillRect/>
          </a:stretch>
        </p:blipFill>
        <p:spPr bwMode="auto">
          <a:xfrm>
            <a:off x="0" y="0"/>
            <a:ext cx="814388" cy="6858000"/>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55" r:id="rId1"/>
    <p:sldLayoutId id="2147483956" r:id="rId2"/>
    <p:sldLayoutId id="2147483960" r:id="rId3"/>
    <p:sldLayoutId id="2147483957" r:id="rId4"/>
  </p:sldLayoutIdLst>
  <p:txStyles>
    <p:titleStyle>
      <a:lvl1pPr algn="l" rtl="0" eaLnBrk="0" fontAlgn="base" hangingPunct="0">
        <a:spcBef>
          <a:spcPct val="0"/>
        </a:spcBef>
        <a:spcAft>
          <a:spcPct val="0"/>
        </a:spcAft>
        <a:defRPr lang="de-DE" sz="4000" b="1" kern="1200" dirty="0">
          <a:solidFill>
            <a:srgbClr val="336699"/>
          </a:solidFill>
          <a:latin typeface="+mj-lt"/>
          <a:ea typeface="+mn-ea"/>
          <a:cs typeface="+mn-cs"/>
        </a:defRPr>
      </a:lvl1pPr>
      <a:lvl2pPr algn="l" rtl="0" eaLnBrk="0" fontAlgn="base" hangingPunct="0">
        <a:spcBef>
          <a:spcPct val="0"/>
        </a:spcBef>
        <a:spcAft>
          <a:spcPct val="0"/>
        </a:spcAft>
        <a:defRPr sz="4400" b="1">
          <a:solidFill>
            <a:srgbClr val="336699"/>
          </a:solidFill>
          <a:latin typeface="Myriad Pro Cond" pitchFamily="34" charset="0"/>
        </a:defRPr>
      </a:lvl2pPr>
      <a:lvl3pPr algn="l" rtl="0" eaLnBrk="0" fontAlgn="base" hangingPunct="0">
        <a:spcBef>
          <a:spcPct val="0"/>
        </a:spcBef>
        <a:spcAft>
          <a:spcPct val="0"/>
        </a:spcAft>
        <a:defRPr sz="4400" b="1">
          <a:solidFill>
            <a:srgbClr val="336699"/>
          </a:solidFill>
          <a:latin typeface="Myriad Pro Cond" pitchFamily="34" charset="0"/>
        </a:defRPr>
      </a:lvl3pPr>
      <a:lvl4pPr algn="l" rtl="0" eaLnBrk="0" fontAlgn="base" hangingPunct="0">
        <a:spcBef>
          <a:spcPct val="0"/>
        </a:spcBef>
        <a:spcAft>
          <a:spcPct val="0"/>
        </a:spcAft>
        <a:defRPr sz="4400" b="1">
          <a:solidFill>
            <a:srgbClr val="336699"/>
          </a:solidFill>
          <a:latin typeface="Myriad Pro Cond" pitchFamily="34" charset="0"/>
        </a:defRPr>
      </a:lvl4pPr>
      <a:lvl5pPr algn="l" rtl="0" eaLnBrk="0" fontAlgn="base" hangingPunct="0">
        <a:spcBef>
          <a:spcPct val="0"/>
        </a:spcBef>
        <a:spcAft>
          <a:spcPct val="0"/>
        </a:spcAft>
        <a:defRPr sz="4400" b="1">
          <a:solidFill>
            <a:srgbClr val="336699"/>
          </a:solidFill>
          <a:latin typeface="Myriad Pro Cond" pitchFamily="34" charset="0"/>
        </a:defRPr>
      </a:lvl5pPr>
      <a:lvl6pPr marL="457200" algn="l" rtl="0" fontAlgn="base">
        <a:spcBef>
          <a:spcPct val="0"/>
        </a:spcBef>
        <a:spcAft>
          <a:spcPct val="0"/>
        </a:spcAft>
        <a:defRPr sz="3600">
          <a:solidFill>
            <a:srgbClr val="336699"/>
          </a:solidFill>
          <a:latin typeface="Calibri" pitchFamily="34" charset="0"/>
        </a:defRPr>
      </a:lvl6pPr>
      <a:lvl7pPr marL="914400" algn="l" rtl="0" fontAlgn="base">
        <a:spcBef>
          <a:spcPct val="0"/>
        </a:spcBef>
        <a:spcAft>
          <a:spcPct val="0"/>
        </a:spcAft>
        <a:defRPr sz="3600">
          <a:solidFill>
            <a:srgbClr val="336699"/>
          </a:solidFill>
          <a:latin typeface="Calibri" pitchFamily="34" charset="0"/>
        </a:defRPr>
      </a:lvl7pPr>
      <a:lvl8pPr marL="1371600" algn="l" rtl="0" fontAlgn="base">
        <a:spcBef>
          <a:spcPct val="0"/>
        </a:spcBef>
        <a:spcAft>
          <a:spcPct val="0"/>
        </a:spcAft>
        <a:defRPr sz="3600">
          <a:solidFill>
            <a:srgbClr val="336699"/>
          </a:solidFill>
          <a:latin typeface="Calibri" pitchFamily="34" charset="0"/>
        </a:defRPr>
      </a:lvl8pPr>
      <a:lvl9pPr marL="1828800" algn="l" rtl="0" fontAlgn="base">
        <a:spcBef>
          <a:spcPct val="0"/>
        </a:spcBef>
        <a:spcAft>
          <a:spcPct val="0"/>
        </a:spcAft>
        <a:defRPr sz="3600">
          <a:solidFill>
            <a:srgbClr val="336699"/>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lang="en-US" sz="2800" kern="1200" dirty="0">
          <a:solidFill>
            <a:srgbClr val="336699"/>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336699"/>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rgbClr val="336699"/>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rgbClr val="336699"/>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rgbClr val="33669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lesoir-echos.com/"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hyperlink" Target="http://www.ais.unwater.or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Foliennummernplatzhalter 2"/>
          <p:cNvSpPr txBox="1">
            <a:spLocks noGrp="1"/>
          </p:cNvSpPr>
          <p:nvPr/>
        </p:nvSpPr>
        <p:spPr bwMode="auto">
          <a:xfrm>
            <a:off x="8459788" y="6500813"/>
            <a:ext cx="550862" cy="241300"/>
          </a:xfrm>
          <a:prstGeom prst="rect">
            <a:avLst/>
          </a:prstGeom>
          <a:noFill/>
          <a:ln w="9525">
            <a:noFill/>
            <a:miter lim="800000"/>
            <a:headEnd/>
            <a:tailEnd/>
          </a:ln>
        </p:spPr>
        <p:txBody>
          <a:bodyPr anchor="ctr"/>
          <a:lstStyle/>
          <a:p>
            <a:fld id="{ACB0CE8C-CB28-4699-BC4A-96C49BA190B5}" type="slidenum">
              <a:rPr lang="de-DE" sz="1200">
                <a:solidFill>
                  <a:schemeClr val="bg1"/>
                </a:solidFill>
              </a:rPr>
              <a:pPr/>
              <a:t>1</a:t>
            </a:fld>
            <a:endParaRPr lang="de-DE" sz="1200">
              <a:solidFill>
                <a:schemeClr val="bg1"/>
              </a:solidFill>
            </a:endParaRPr>
          </a:p>
        </p:txBody>
      </p:sp>
      <p:sp>
        <p:nvSpPr>
          <p:cNvPr id="4100" name="Title 6"/>
          <p:cNvSpPr>
            <a:spLocks noGrp="1"/>
          </p:cNvSpPr>
          <p:nvPr>
            <p:ph type="ctrTitle"/>
          </p:nvPr>
        </p:nvSpPr>
        <p:spPr/>
        <p:txBody>
          <a:bodyPr>
            <a:normAutofit fontScale="90000"/>
          </a:bodyPr>
          <a:lstStyle/>
          <a:p>
            <a:pPr eaLnBrk="1" hangingPunct="1">
              <a:defRPr/>
            </a:pPr>
            <a:r>
              <a:rPr lang="en-US" sz="4000" dirty="0" smtClean="0">
                <a:latin typeface="Arial Narrow" pitchFamily="34" charset="0"/>
              </a:rPr>
              <a:t>Awareness raising and national strategies for dissemination</a:t>
            </a:r>
            <a:br>
              <a:rPr lang="en-US" sz="4000" dirty="0" smtClean="0">
                <a:latin typeface="Arial Narrow" pitchFamily="34" charset="0"/>
              </a:rPr>
            </a:br>
            <a:r>
              <a:rPr lang="en-US" sz="1600" b="0" dirty="0" smtClean="0">
                <a:latin typeface="Arial Narrow" pitchFamily="34" charset="0"/>
              </a:rPr>
              <a:t/>
            </a:r>
            <a:br>
              <a:rPr lang="en-US" sz="1600" b="0" dirty="0" smtClean="0">
                <a:latin typeface="Arial Narrow" pitchFamily="34" charset="0"/>
              </a:rPr>
            </a:br>
            <a:r>
              <a:rPr lang="en-US" sz="1600" b="0" dirty="0" smtClean="0">
                <a:latin typeface="Arial Narrow" pitchFamily="34" charset="0"/>
              </a:rPr>
              <a:t/>
            </a:r>
            <a:br>
              <a:rPr lang="en-US" sz="1600" b="0" dirty="0" smtClean="0">
                <a:latin typeface="Arial Narrow" pitchFamily="34" charset="0"/>
              </a:rPr>
            </a:br>
            <a:r>
              <a:rPr lang="en-US" sz="3200" b="0" i="1" dirty="0" smtClean="0">
                <a:solidFill>
                  <a:srgbClr val="FF9900"/>
                </a:solidFill>
                <a:effectLst>
                  <a:outerShdw blurRad="38100" dist="38100" dir="2700000" algn="tl">
                    <a:srgbClr val="000000">
                      <a:alpha val="43137"/>
                    </a:srgbClr>
                  </a:outerShdw>
                </a:effectLst>
              </a:rPr>
              <a:t>&gt;&gt;</a:t>
            </a:r>
            <a:r>
              <a:rPr lang="en-US" sz="3200" i="1" dirty="0" smtClean="0">
                <a:solidFill>
                  <a:srgbClr val="FF9900"/>
                </a:solidFill>
                <a:effectLst>
                  <a:outerShdw blurRad="38100" dist="38100" dir="2700000" algn="tl">
                    <a:srgbClr val="000000">
                      <a:alpha val="43137"/>
                    </a:srgbClr>
                  </a:outerShdw>
                </a:effectLst>
              </a:rPr>
              <a:t> </a:t>
            </a:r>
            <a:r>
              <a:rPr lang="en-US" sz="3200" i="1" dirty="0" smtClean="0">
                <a:solidFill>
                  <a:srgbClr val="FF9900"/>
                </a:solidFill>
                <a:effectLst>
                  <a:outerShdw blurRad="38100" dist="38100" dir="2700000" algn="tl">
                    <a:srgbClr val="000000">
                      <a:alpha val="43137"/>
                    </a:srgbClr>
                  </a:outerShdw>
                </a:effectLst>
                <a:cs typeface="Calibri" pitchFamily="34" charset="0"/>
              </a:rPr>
              <a:t>Interactive session</a:t>
            </a:r>
            <a:endParaRPr sz="3200" i="1" dirty="0" smtClean="0">
              <a:solidFill>
                <a:srgbClr val="FF9900"/>
              </a:solidFill>
              <a:effectLst>
                <a:outerShdw blurRad="38100" dist="38100" dir="2700000" algn="tl">
                  <a:srgbClr val="000000">
                    <a:alpha val="43137"/>
                  </a:srgbClr>
                </a:outerShdw>
              </a:effectLst>
              <a:cs typeface="Calibri" pitchFamily="34" charset="0"/>
            </a:endParaRPr>
          </a:p>
        </p:txBody>
      </p:sp>
      <p:sp>
        <p:nvSpPr>
          <p:cNvPr id="4101" name="Subtitle 7"/>
          <p:cNvSpPr>
            <a:spLocks noGrp="1"/>
          </p:cNvSpPr>
          <p:nvPr>
            <p:ph type="subTitle" idx="1"/>
          </p:nvPr>
        </p:nvSpPr>
        <p:spPr>
          <a:xfrm>
            <a:off x="2500298" y="4399722"/>
            <a:ext cx="6072230" cy="1873106"/>
          </a:xfrm>
          <a:ln>
            <a:solidFill>
              <a:schemeClr val="bg1"/>
            </a:solidFill>
          </a:ln>
        </p:spPr>
        <p:txBody>
          <a:bodyPr>
            <a:normAutofit fontScale="92500" lnSpcReduction="20000"/>
          </a:bodyPr>
          <a:lstStyle/>
          <a:p>
            <a:pPr eaLnBrk="1" hangingPunct="1">
              <a:defRPr/>
            </a:pPr>
            <a:r>
              <a:rPr lang="en-US" sz="2400" dirty="0" smtClean="0">
                <a:solidFill>
                  <a:srgbClr val="336699"/>
                </a:solidFill>
                <a:latin typeface="Arial Narrow" pitchFamily="34" charset="0"/>
                <a:cs typeface="Arial" pitchFamily="34" charset="0"/>
              </a:rPr>
              <a:t>Dr. Jens Liebe</a:t>
            </a:r>
          </a:p>
          <a:p>
            <a:pPr eaLnBrk="1" hangingPunct="1">
              <a:defRPr/>
            </a:pPr>
            <a:r>
              <a:rPr lang="en-US" sz="2400" dirty="0" smtClean="0">
                <a:solidFill>
                  <a:srgbClr val="336699"/>
                </a:solidFill>
                <a:latin typeface="Arial Narrow" pitchFamily="34" charset="0"/>
                <a:cs typeface="Arial" pitchFamily="34" charset="0"/>
              </a:rPr>
              <a:t>Miranda Pieron	</a:t>
            </a:r>
          </a:p>
          <a:p>
            <a:pPr eaLnBrk="1" hangingPunct="1">
              <a:buFont typeface="Arial" pitchFamily="34" charset="0"/>
              <a:buNone/>
              <a:defRPr/>
            </a:pPr>
            <a:endParaRPr lang="en-US" sz="1800" dirty="0" smtClean="0">
              <a:solidFill>
                <a:srgbClr val="336699"/>
              </a:solidFill>
              <a:latin typeface="Arial Narrow" pitchFamily="34" charset="0"/>
              <a:cs typeface="Arial" pitchFamily="34" charset="0"/>
            </a:endParaRPr>
          </a:p>
          <a:p>
            <a:pPr eaLnBrk="1" hangingPunct="1">
              <a:buFont typeface="Arial" pitchFamily="34" charset="0"/>
              <a:buNone/>
              <a:defRPr/>
            </a:pPr>
            <a:r>
              <a:rPr lang="en-US" sz="1800" dirty="0" smtClean="0">
                <a:solidFill>
                  <a:srgbClr val="336699"/>
                </a:solidFill>
                <a:latin typeface="Arial Narrow" pitchFamily="34" charset="0"/>
                <a:cs typeface="Arial" pitchFamily="34" charset="0"/>
              </a:rPr>
              <a:t>1</a:t>
            </a:r>
            <a:r>
              <a:rPr lang="en-US" sz="1800" baseline="30000" dirty="0" smtClean="0">
                <a:solidFill>
                  <a:srgbClr val="336699"/>
                </a:solidFill>
                <a:latin typeface="Arial Narrow" pitchFamily="34" charset="0"/>
                <a:cs typeface="Arial" pitchFamily="34" charset="0"/>
              </a:rPr>
              <a:t>st</a:t>
            </a:r>
            <a:r>
              <a:rPr lang="en-US" sz="1800" dirty="0" smtClean="0">
                <a:solidFill>
                  <a:srgbClr val="336699"/>
                </a:solidFill>
                <a:latin typeface="Arial Narrow" pitchFamily="34" charset="0"/>
                <a:cs typeface="Arial" pitchFamily="34" charset="0"/>
              </a:rPr>
              <a:t> Regional Workshop on Safe use of Wastewater in Agriculture</a:t>
            </a:r>
          </a:p>
          <a:p>
            <a:pPr eaLnBrk="1" hangingPunct="1">
              <a:buFont typeface="Arial" pitchFamily="34" charset="0"/>
              <a:buNone/>
              <a:defRPr/>
            </a:pPr>
            <a:r>
              <a:rPr lang="en-US" sz="1800" dirty="0" smtClean="0">
                <a:solidFill>
                  <a:srgbClr val="336699"/>
                </a:solidFill>
                <a:latin typeface="Arial Narrow" pitchFamily="34" charset="0"/>
                <a:cs typeface="Arial" pitchFamily="34" charset="0"/>
              </a:rPr>
              <a:t>19 February 2012</a:t>
            </a:r>
          </a:p>
          <a:p>
            <a:pPr eaLnBrk="1" hangingPunct="1">
              <a:buFont typeface="Arial" pitchFamily="34" charset="0"/>
              <a:buNone/>
              <a:defRPr/>
            </a:pPr>
            <a:r>
              <a:rPr lang="en-US" sz="1800" dirty="0" smtClean="0">
                <a:solidFill>
                  <a:srgbClr val="336699"/>
                </a:solidFill>
                <a:latin typeface="Arial Narrow" pitchFamily="34" charset="0"/>
                <a:cs typeface="Arial" pitchFamily="34" charset="0"/>
              </a:rPr>
              <a:t>Marrakech, Morocco</a:t>
            </a:r>
            <a:endParaRPr lang="en-US" sz="2600" dirty="0" smtClean="0">
              <a:solidFill>
                <a:srgbClr val="336699"/>
              </a:solidFill>
              <a:latin typeface="Arial Narrow"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a:bodyPr>
          <a:lstStyle/>
          <a:p>
            <a:r>
              <a:rPr lang="en-US" sz="4000" dirty="0" smtClean="0">
                <a:effectLst>
                  <a:outerShdw blurRad="38100" dist="38100" dir="2700000" algn="tl">
                    <a:srgbClr val="000000">
                      <a:alpha val="43137"/>
                    </a:srgbClr>
                  </a:outerShdw>
                </a:effectLst>
              </a:rPr>
              <a:t>“</a:t>
            </a:r>
            <a:r>
              <a:rPr lang="en-US" dirty="0" smtClean="0">
                <a:effectLst>
                  <a:outerShdw blurRad="38100" dist="38100" dir="2700000" algn="tl">
                    <a:srgbClr val="000000">
                      <a:alpha val="43137"/>
                    </a:srgbClr>
                  </a:outerShdw>
                </a:effectLst>
              </a:rPr>
              <a:t> </a:t>
            </a:r>
            <a:r>
              <a:rPr lang="de-DE" b="0" dirty="0" smtClean="0"/>
              <a:t>... the </a:t>
            </a:r>
            <a:r>
              <a:rPr lang="de-DE" dirty="0" smtClean="0"/>
              <a:t>most important target groups are women and youth</a:t>
            </a:r>
            <a:r>
              <a:rPr lang="de-DE" b="0" dirty="0" smtClean="0"/>
              <a:t>. In Burkina Faso, women and young people are prominent in terms of irrigated agriculture, and their enthusiasm about the acceptance of innovations such as the use of wastewater in agriculture is low. </a:t>
            </a:r>
          </a:p>
          <a:p>
            <a:r>
              <a:rPr lang="de-DE" b="0" dirty="0" smtClean="0"/>
              <a:t>The challenge to reach these target groups is mainly and issue of </a:t>
            </a:r>
            <a:r>
              <a:rPr lang="de-DE" dirty="0" smtClean="0"/>
              <a:t>sensitization and training</a:t>
            </a:r>
            <a:r>
              <a:rPr lang="de-DE" b="0" dirty="0" smtClean="0"/>
              <a:t> on the use of wastewater in agriculture.</a:t>
            </a:r>
            <a:r>
              <a:rPr lang="de-DE" dirty="0" smtClean="0"/>
              <a:t>“</a:t>
            </a:r>
          </a:p>
        </p:txBody>
      </p:sp>
      <p:sp>
        <p:nvSpPr>
          <p:cNvPr id="5" name="Title 1"/>
          <p:cNvSpPr>
            <a:spLocks noGrp="1"/>
          </p:cNvSpPr>
          <p:nvPr>
            <p:ph type="title"/>
          </p:nvPr>
        </p:nvSpPr>
        <p:spPr/>
        <p:txBody>
          <a:bodyPr/>
          <a:lstStyle/>
          <a:p>
            <a:r>
              <a:rPr lang="en-US" dirty="0" smtClean="0"/>
              <a:t>Responses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Responses</a:t>
            </a:r>
            <a:endParaRPr lang="en-US" dirty="0"/>
          </a:p>
        </p:txBody>
      </p:sp>
      <p:sp>
        <p:nvSpPr>
          <p:cNvPr id="3" name="Subtitle 2"/>
          <p:cNvSpPr>
            <a:spLocks noGrp="1"/>
          </p:cNvSpPr>
          <p:nvPr>
            <p:ph type="subTitle" idx="1"/>
          </p:nvPr>
        </p:nvSpPr>
        <p:spPr/>
        <p:txBody>
          <a:bodyPr>
            <a:normAutofit fontScale="92500" lnSpcReduction="10000"/>
          </a:bodyPr>
          <a:lstStyle/>
          <a:p>
            <a:r>
              <a:rPr lang="en-US" sz="4300" dirty="0" smtClean="0">
                <a:effectLst>
                  <a:outerShdw blurRad="38100" dist="38100" dir="2700000" algn="tl">
                    <a:srgbClr val="000000">
                      <a:alpha val="43137"/>
                    </a:srgbClr>
                  </a:outerShdw>
                </a:effectLst>
              </a:rPr>
              <a:t>“</a:t>
            </a:r>
            <a:r>
              <a:rPr lang="de-DE" b="0" dirty="0" smtClean="0"/>
              <a:t>The </a:t>
            </a:r>
            <a:r>
              <a:rPr lang="de-DE" dirty="0" smtClean="0"/>
              <a:t>user awareness is critical for the acceptance</a:t>
            </a:r>
            <a:r>
              <a:rPr lang="de-DE" b="0" dirty="0" smtClean="0"/>
              <a:t> of this water. [...] we target irrigation farmers by showing them the benefits of using this water, which is available year round and of its fertilizer value, and trying to support them to equip irrigation systems appropriately.</a:t>
            </a:r>
            <a:r>
              <a:rPr lang="de-DE" dirty="0" smtClean="0"/>
              <a:t>“</a:t>
            </a:r>
          </a:p>
          <a:p>
            <a:endParaRPr lang="de-DE" dirty="0" smtClean="0"/>
          </a:p>
          <a:p>
            <a:r>
              <a:rPr lang="en-US" sz="4300" dirty="0" smtClean="0">
                <a:effectLst>
                  <a:outerShdw blurRad="38100" dist="38100" dir="2700000" algn="tl">
                    <a:srgbClr val="000000">
                      <a:alpha val="43137"/>
                    </a:srgbClr>
                  </a:outerShdw>
                </a:effectLst>
              </a:rPr>
              <a:t>“</a:t>
            </a:r>
            <a:r>
              <a:rPr lang="en-US" dirty="0" smtClean="0"/>
              <a:t>Targets:</a:t>
            </a:r>
            <a:r>
              <a:rPr lang="en-US" b="0" dirty="0" smtClean="0"/>
              <a:t> Water User Associations for agriculture, tourism promoters, industrial and agricultural. </a:t>
            </a:r>
            <a:r>
              <a:rPr lang="en-US" dirty="0" smtClean="0"/>
              <a:t>Challenges: </a:t>
            </a:r>
            <a:r>
              <a:rPr lang="en-US" b="0" dirty="0" smtClean="0"/>
              <a:t>establishing a framework of incentives at the institutional, regulatory and financial level.</a:t>
            </a:r>
            <a:r>
              <a:rPr lang="en-US" dirty="0" smtClean="0"/>
              <a:t>”</a:t>
            </a:r>
            <a:endParaRPr lang="de-DE"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cs typeface="Calibri" pitchFamily="34" charset="0"/>
              </a:rPr>
              <a:t>Awareness raising</a:t>
            </a:r>
            <a:br>
              <a:rPr lang="en-US" i="1" dirty="0" smtClean="0">
                <a:cs typeface="Calibri" pitchFamily="34" charset="0"/>
              </a:rPr>
            </a:br>
            <a:endParaRPr lang="en-US" dirty="0"/>
          </a:p>
        </p:txBody>
      </p:sp>
      <p:sp>
        <p:nvSpPr>
          <p:cNvPr id="3" name="Subtitle 2"/>
          <p:cNvSpPr>
            <a:spLocks noGrp="1"/>
          </p:cNvSpPr>
          <p:nvPr>
            <p:ph type="subTitle" idx="1"/>
          </p:nvPr>
        </p:nvSpPr>
        <p:spPr/>
        <p:txBody>
          <a:bodyPr>
            <a:normAutofit/>
          </a:bodyPr>
          <a:lstStyle/>
          <a:p>
            <a:endParaRPr lang="en-US" b="1" i="1" dirty="0" smtClean="0">
              <a:solidFill>
                <a:srgbClr val="336699"/>
              </a:solidFill>
              <a:cs typeface="Calibri" pitchFamily="34" charset="0"/>
            </a:endParaRPr>
          </a:p>
          <a:p>
            <a:r>
              <a:rPr lang="en-US" sz="3600" i="1" dirty="0" smtClean="0">
                <a:solidFill>
                  <a:srgbClr val="FF9900"/>
                </a:solidFill>
                <a:effectLst>
                  <a:outerShdw blurRad="38100" dist="38100" dir="2700000" algn="tl">
                    <a:srgbClr val="000000">
                      <a:alpha val="43137"/>
                    </a:srgbClr>
                  </a:outerShdw>
                </a:effectLst>
                <a:cs typeface="Calibri" pitchFamily="34" charset="0"/>
              </a:rPr>
              <a:t>&gt;&gt; Discussion</a:t>
            </a:r>
          </a:p>
          <a:p>
            <a:endParaRPr lang="en-US" sz="3600" i="1" dirty="0" smtClean="0">
              <a:solidFill>
                <a:srgbClr val="FF9900"/>
              </a:solidFill>
              <a:effectLst>
                <a:outerShdw blurRad="38100" dist="38100" dir="2700000" algn="tl">
                  <a:srgbClr val="000000">
                    <a:alpha val="43137"/>
                  </a:srgbClr>
                </a:outerShdw>
              </a:effectLst>
              <a:cs typeface="Calibri" pitchFamily="34" charset="0"/>
            </a:endParaRPr>
          </a:p>
          <a:p>
            <a:r>
              <a:rPr lang="en-US" sz="3600" dirty="0" smtClean="0">
                <a:solidFill>
                  <a:srgbClr val="FF0000"/>
                </a:solidFill>
              </a:rPr>
              <a:t>Add discussion points</a:t>
            </a:r>
          </a:p>
          <a:p>
            <a:endParaRPr lang="en-US" sz="3600" i="1" dirty="0" smtClean="0">
              <a:solidFill>
                <a:srgbClr val="FF9900"/>
              </a:solidFill>
              <a:effectLst>
                <a:outerShdw blurRad="38100" dist="38100" dir="2700000" algn="tl">
                  <a:srgbClr val="000000">
                    <a:alpha val="43137"/>
                  </a:srgbClr>
                </a:outerShdw>
              </a:effectLst>
              <a:cs typeface="Calibri"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3628" y="315460"/>
            <a:ext cx="7552320" cy="884690"/>
          </a:xfrm>
        </p:spPr>
        <p:txBody>
          <a:bodyPr/>
          <a:lstStyle/>
          <a:p>
            <a:r>
              <a:rPr lang="en-US" dirty="0" smtClean="0"/>
              <a:t>National strategies for dissemination</a:t>
            </a:r>
            <a:endParaRPr lang="en-US" dirty="0"/>
          </a:p>
        </p:txBody>
      </p:sp>
      <p:sp>
        <p:nvSpPr>
          <p:cNvPr id="3" name="Subtitle 2"/>
          <p:cNvSpPr>
            <a:spLocks noGrp="1"/>
          </p:cNvSpPr>
          <p:nvPr>
            <p:ph type="subTitle" idx="1"/>
          </p:nvPr>
        </p:nvSpPr>
        <p:spPr>
          <a:noFill/>
        </p:spPr>
        <p:txBody>
          <a:bodyPr/>
          <a:lstStyle/>
          <a:p>
            <a:r>
              <a:rPr lang="en-US" dirty="0" smtClean="0"/>
              <a:t>Different types of national strategies:</a:t>
            </a:r>
          </a:p>
          <a:p>
            <a:endParaRPr lang="en-US" dirty="0" smtClean="0"/>
          </a:p>
          <a:p>
            <a:pPr lvl="2" indent="-457200" algn="l">
              <a:buFont typeface="Arial" pitchFamily="34" charset="0"/>
              <a:buChar char="•"/>
            </a:pPr>
            <a:r>
              <a:rPr lang="en-US" dirty="0" smtClean="0">
                <a:solidFill>
                  <a:srgbClr val="336699"/>
                </a:solidFill>
              </a:rPr>
              <a:t>Resources management</a:t>
            </a:r>
            <a:br>
              <a:rPr lang="en-US" dirty="0" smtClean="0">
                <a:solidFill>
                  <a:srgbClr val="336699"/>
                </a:solidFill>
              </a:rPr>
            </a:br>
            <a:endParaRPr lang="en-US" dirty="0" smtClean="0">
              <a:solidFill>
                <a:srgbClr val="336699"/>
              </a:solidFill>
            </a:endParaRPr>
          </a:p>
          <a:p>
            <a:pPr lvl="2" indent="-457200" algn="l"/>
            <a:endParaRPr lang="en-US" dirty="0" smtClean="0">
              <a:solidFill>
                <a:srgbClr val="336699"/>
              </a:solidFill>
            </a:endParaRPr>
          </a:p>
          <a:p>
            <a:pPr lvl="2" indent="-457200" algn="l">
              <a:buFont typeface="Arial" pitchFamily="34" charset="0"/>
              <a:buChar char="•"/>
            </a:pPr>
            <a:r>
              <a:rPr lang="en-US" b="1" dirty="0" smtClean="0">
                <a:solidFill>
                  <a:srgbClr val="336699"/>
                </a:solidFill>
                <a:effectLst>
                  <a:outerShdw blurRad="38100" dist="38100" dir="2700000" algn="tl">
                    <a:srgbClr val="000000">
                      <a:alpha val="43137"/>
                    </a:srgbClr>
                  </a:outerShdw>
                </a:effectLst>
              </a:rPr>
              <a:t>Capacity development, dissemination</a:t>
            </a:r>
          </a:p>
          <a:p>
            <a:pPr indent="-457200">
              <a:buFont typeface="Arial" pitchFamily="34" charset="0"/>
              <a:buChar char="•"/>
            </a:pPr>
            <a:endParaRPr lang="en-US" dirty="0" smtClean="0"/>
          </a:p>
          <a:p>
            <a:pPr indent="-457200">
              <a:buFont typeface="Arial" pitchFamily="34" charset="0"/>
              <a:buChar char="•"/>
            </a:pPr>
            <a:endParaRPr lang="en-US" dirty="0" smtClean="0"/>
          </a:p>
          <a:p>
            <a:pPr lvl="1" indent="-457200"/>
            <a:r>
              <a:rPr lang="en-US" dirty="0" smtClean="0">
                <a:solidFill>
                  <a:srgbClr val="336699"/>
                </a:solidFill>
              </a:rPr>
              <a:t>→ Capacity Development Action Plan</a:t>
            </a:r>
            <a:endParaRPr lang="en-US" dirty="0">
              <a:solidFill>
                <a:srgbClr val="336699"/>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Capacity Development</a:t>
            </a:r>
            <a:endParaRPr lang="en-US" dirty="0"/>
          </a:p>
        </p:txBody>
      </p:sp>
      <p:sp>
        <p:nvSpPr>
          <p:cNvPr id="3" name="Subtitle 2"/>
          <p:cNvSpPr>
            <a:spLocks noGrp="1"/>
          </p:cNvSpPr>
          <p:nvPr>
            <p:ph type="subTitle" idx="1"/>
          </p:nvPr>
        </p:nvSpPr>
        <p:spPr>
          <a:xfrm>
            <a:off x="1291984" y="2020663"/>
            <a:ext cx="6846176" cy="4212711"/>
          </a:xfrm>
        </p:spPr>
        <p:txBody>
          <a:bodyPr/>
          <a:lstStyle/>
          <a:p>
            <a:r>
              <a:rPr lang="en-GB" dirty="0" smtClean="0">
                <a:latin typeface="+mn-lt"/>
              </a:rPr>
              <a:t>What is “Capacity building” ?</a:t>
            </a:r>
            <a:endParaRPr lang="de-DE" dirty="0" smtClean="0">
              <a:latin typeface="+mn-lt"/>
            </a:endParaRPr>
          </a:p>
          <a:p>
            <a:endParaRPr lang="en-US" dirty="0">
              <a:latin typeface="+mn-lt"/>
            </a:endParaRPr>
          </a:p>
        </p:txBody>
      </p:sp>
      <p:sp>
        <p:nvSpPr>
          <p:cNvPr id="5" name="Rechteck 5"/>
          <p:cNvSpPr>
            <a:spLocks noChangeArrowheads="1"/>
          </p:cNvSpPr>
          <p:nvPr/>
        </p:nvSpPr>
        <p:spPr bwMode="auto">
          <a:xfrm>
            <a:off x="1291984" y="2834307"/>
            <a:ext cx="7277100" cy="1292225"/>
          </a:xfrm>
          <a:prstGeom prst="rect">
            <a:avLst/>
          </a:prstGeom>
          <a:noFill/>
          <a:ln w="9525">
            <a:noFill/>
            <a:miter lim="800000"/>
            <a:headEnd/>
            <a:tailEnd/>
          </a:ln>
        </p:spPr>
        <p:txBody>
          <a:bodyPr>
            <a:spAutoFit/>
          </a:bodyPr>
          <a:lstStyle/>
          <a:p>
            <a:r>
              <a:rPr lang="en-US" sz="2000" dirty="0">
                <a:solidFill>
                  <a:srgbClr val="336699"/>
                </a:solidFill>
              </a:rPr>
              <a:t>The process of developing and </a:t>
            </a:r>
            <a:r>
              <a:rPr lang="en-US" sz="2000" b="1" dirty="0">
                <a:solidFill>
                  <a:srgbClr val="336699"/>
                </a:solidFill>
              </a:rPr>
              <a:t>strengthening the skills, abilities, and resources</a:t>
            </a:r>
            <a:r>
              <a:rPr lang="en-US" sz="2000" dirty="0">
                <a:solidFill>
                  <a:srgbClr val="336699"/>
                </a:solidFill>
              </a:rPr>
              <a:t> that organizations and communities need to survive, adapt, and thrive in the fast-changing world." </a:t>
            </a:r>
          </a:p>
          <a:p>
            <a:pPr algn="r"/>
            <a:r>
              <a:rPr lang="en-US" i="1" dirty="0">
                <a:solidFill>
                  <a:srgbClr val="336699"/>
                </a:solidFill>
              </a:rPr>
              <a:t>(after </a:t>
            </a:r>
            <a:r>
              <a:rPr lang="en-US" i="1" dirty="0" err="1">
                <a:solidFill>
                  <a:srgbClr val="336699"/>
                </a:solidFill>
              </a:rPr>
              <a:t>Philbin</a:t>
            </a:r>
            <a:r>
              <a:rPr lang="en-US" i="1" dirty="0">
                <a:solidFill>
                  <a:srgbClr val="336699"/>
                </a:solidFill>
              </a:rPr>
              <a:t> 1996)</a:t>
            </a:r>
          </a:p>
        </p:txBody>
      </p:sp>
      <p:sp>
        <p:nvSpPr>
          <p:cNvPr id="6" name="Rechteck 4"/>
          <p:cNvSpPr>
            <a:spLocks noChangeArrowheads="1"/>
          </p:cNvSpPr>
          <p:nvPr/>
        </p:nvSpPr>
        <p:spPr bwMode="auto">
          <a:xfrm>
            <a:off x="1291984" y="4243112"/>
            <a:ext cx="7278688" cy="2492990"/>
          </a:xfrm>
          <a:prstGeom prst="rect">
            <a:avLst/>
          </a:prstGeom>
          <a:noFill/>
          <a:ln w="9525">
            <a:noFill/>
            <a:miter lim="800000"/>
            <a:headEnd/>
            <a:tailEnd/>
          </a:ln>
        </p:spPr>
        <p:txBody>
          <a:bodyPr>
            <a:spAutoFit/>
          </a:bodyPr>
          <a:lstStyle/>
          <a:p>
            <a:endParaRPr lang="en-US" dirty="0">
              <a:solidFill>
                <a:srgbClr val="336699"/>
              </a:solidFill>
            </a:endParaRPr>
          </a:p>
          <a:p>
            <a:r>
              <a:rPr lang="en-US" sz="2000" dirty="0">
                <a:solidFill>
                  <a:srgbClr val="336699"/>
                </a:solidFill>
              </a:rPr>
              <a:t>A fundamental goal is to </a:t>
            </a:r>
            <a:r>
              <a:rPr lang="en-US" sz="2000" b="1" dirty="0">
                <a:solidFill>
                  <a:srgbClr val="336699"/>
                </a:solidFill>
              </a:rPr>
              <a:t>enhance the ability to evaluate and address the crucial questions related to policy choices and modes of implementation among development options</a:t>
            </a:r>
            <a:r>
              <a:rPr lang="en-US" sz="2000" dirty="0">
                <a:solidFill>
                  <a:srgbClr val="336699"/>
                </a:solidFill>
              </a:rPr>
              <a:t>, based on an understanding of environment potentials and limits and of needs perceived by the people of the country concerned". </a:t>
            </a:r>
            <a:endParaRPr lang="en-US" dirty="0">
              <a:solidFill>
                <a:srgbClr val="336699"/>
              </a:solidFill>
            </a:endParaRPr>
          </a:p>
          <a:p>
            <a:pPr algn="r"/>
            <a:r>
              <a:rPr lang="en-US" i="1" dirty="0">
                <a:solidFill>
                  <a:srgbClr val="336699"/>
                </a:solidFill>
              </a:rPr>
              <a:t>(UNCED, 1992.)</a:t>
            </a:r>
            <a:endParaRPr lang="en-US" dirty="0">
              <a:solidFill>
                <a:srgbClr val="336699"/>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Capacity Development</a:t>
            </a:r>
            <a:endParaRPr lang="en-US" dirty="0"/>
          </a:p>
        </p:txBody>
      </p:sp>
      <p:sp>
        <p:nvSpPr>
          <p:cNvPr id="4" name="Textfeld 4"/>
          <p:cNvSpPr txBox="1">
            <a:spLocks noChangeArrowheads="1"/>
          </p:cNvSpPr>
          <p:nvPr/>
        </p:nvSpPr>
        <p:spPr bwMode="auto">
          <a:xfrm>
            <a:off x="2376487" y="1969812"/>
            <a:ext cx="5143500" cy="461665"/>
          </a:xfrm>
          <a:prstGeom prst="rect">
            <a:avLst/>
          </a:prstGeom>
          <a:noFill/>
          <a:ln w="9525">
            <a:noFill/>
            <a:miter lim="800000"/>
            <a:headEnd/>
            <a:tailEnd/>
          </a:ln>
        </p:spPr>
        <p:txBody>
          <a:bodyPr>
            <a:spAutoFit/>
          </a:bodyPr>
          <a:lstStyle/>
          <a:p>
            <a:pPr algn="ctr">
              <a:spcBef>
                <a:spcPct val="50000"/>
              </a:spcBef>
            </a:pPr>
            <a:r>
              <a:rPr lang="en-GB" sz="2400" b="1" dirty="0" smtClean="0">
                <a:solidFill>
                  <a:srgbClr val="336699"/>
                </a:solidFill>
              </a:rPr>
              <a:t>3 pillars of capacity development</a:t>
            </a:r>
            <a:endParaRPr lang="de-DE" sz="2400" b="1" dirty="0">
              <a:solidFill>
                <a:srgbClr val="336699"/>
              </a:solidFill>
            </a:endParaRPr>
          </a:p>
        </p:txBody>
      </p:sp>
      <p:sp>
        <p:nvSpPr>
          <p:cNvPr id="5" name="Rechteck 4"/>
          <p:cNvSpPr>
            <a:spLocks noChangeArrowheads="1"/>
          </p:cNvSpPr>
          <p:nvPr/>
        </p:nvSpPr>
        <p:spPr bwMode="auto">
          <a:xfrm>
            <a:off x="995362" y="3135516"/>
            <a:ext cx="4965700" cy="1631216"/>
          </a:xfrm>
          <a:prstGeom prst="rect">
            <a:avLst/>
          </a:prstGeom>
          <a:noFill/>
          <a:ln w="9525">
            <a:noFill/>
            <a:miter lim="800000"/>
            <a:headEnd/>
            <a:tailEnd/>
          </a:ln>
        </p:spPr>
        <p:txBody>
          <a:bodyPr>
            <a:spAutoFit/>
          </a:bodyPr>
          <a:lstStyle/>
          <a:p>
            <a:pPr>
              <a:buFont typeface="Arial" charset="0"/>
              <a:buChar char="•"/>
            </a:pPr>
            <a:r>
              <a:rPr lang="en-US" sz="2000" dirty="0">
                <a:solidFill>
                  <a:srgbClr val="336699"/>
                </a:solidFill>
              </a:rPr>
              <a:t> Human </a:t>
            </a:r>
            <a:r>
              <a:rPr lang="en-US" sz="2000" dirty="0" smtClean="0">
                <a:solidFill>
                  <a:srgbClr val="336699"/>
                </a:solidFill>
              </a:rPr>
              <a:t>capital</a:t>
            </a:r>
            <a:endParaRPr lang="en-US" sz="2000" dirty="0">
              <a:solidFill>
                <a:srgbClr val="336699"/>
              </a:solidFill>
            </a:endParaRPr>
          </a:p>
          <a:p>
            <a:endParaRPr lang="en-US" sz="2000" dirty="0">
              <a:solidFill>
                <a:srgbClr val="336699"/>
              </a:solidFill>
            </a:endParaRPr>
          </a:p>
          <a:p>
            <a:pPr>
              <a:buFont typeface="Arial" charset="0"/>
              <a:buChar char="•"/>
            </a:pPr>
            <a:r>
              <a:rPr lang="en-US" sz="2000" dirty="0">
                <a:solidFill>
                  <a:srgbClr val="336699"/>
                </a:solidFill>
              </a:rPr>
              <a:t> </a:t>
            </a:r>
            <a:r>
              <a:rPr lang="en-US" sz="2000" dirty="0" smtClean="0">
                <a:solidFill>
                  <a:srgbClr val="336699"/>
                </a:solidFill>
              </a:rPr>
              <a:t>Institutional capacity</a:t>
            </a:r>
            <a:endParaRPr lang="en-US" sz="2000" dirty="0">
              <a:solidFill>
                <a:srgbClr val="336699"/>
              </a:solidFill>
            </a:endParaRPr>
          </a:p>
          <a:p>
            <a:endParaRPr lang="en-US" sz="2000" dirty="0">
              <a:solidFill>
                <a:srgbClr val="336699"/>
              </a:solidFill>
            </a:endParaRPr>
          </a:p>
          <a:p>
            <a:pPr>
              <a:buFont typeface="Arial" charset="0"/>
              <a:buChar char="•"/>
            </a:pPr>
            <a:r>
              <a:rPr lang="en-US" sz="2000" dirty="0">
                <a:solidFill>
                  <a:srgbClr val="336699"/>
                </a:solidFill>
              </a:rPr>
              <a:t> </a:t>
            </a:r>
            <a:r>
              <a:rPr lang="en-US" sz="2000" dirty="0" smtClean="0">
                <a:solidFill>
                  <a:srgbClr val="336699"/>
                </a:solidFill>
              </a:rPr>
              <a:t>Infrastructure &amp; technological capacity</a:t>
            </a:r>
            <a:endParaRPr lang="en-US" sz="2000" dirty="0">
              <a:solidFill>
                <a:srgbClr val="336699"/>
              </a:solidFill>
            </a:endParaRPr>
          </a:p>
        </p:txBody>
      </p:sp>
      <p:sp>
        <p:nvSpPr>
          <p:cNvPr id="6" name="Textfeld 5"/>
          <p:cNvSpPr txBox="1">
            <a:spLocks noChangeArrowheads="1"/>
          </p:cNvSpPr>
          <p:nvPr/>
        </p:nvSpPr>
        <p:spPr bwMode="auto">
          <a:xfrm>
            <a:off x="6203950" y="3751466"/>
            <a:ext cx="2940050" cy="400050"/>
          </a:xfrm>
          <a:prstGeom prst="rect">
            <a:avLst/>
          </a:prstGeom>
          <a:noFill/>
          <a:ln w="9525">
            <a:noFill/>
            <a:miter lim="800000"/>
            <a:headEnd/>
            <a:tailEnd/>
          </a:ln>
        </p:spPr>
        <p:txBody>
          <a:bodyPr>
            <a:spAutoFit/>
          </a:bodyPr>
          <a:lstStyle/>
          <a:p>
            <a:r>
              <a:rPr lang="en-US" sz="2000">
                <a:solidFill>
                  <a:srgbClr val="336699"/>
                </a:solidFill>
              </a:rPr>
              <a:t>“Enabling environment”</a:t>
            </a:r>
          </a:p>
        </p:txBody>
      </p:sp>
      <p:sp>
        <p:nvSpPr>
          <p:cNvPr id="7" name="Eingekerbter Richtungspfeil 7"/>
          <p:cNvSpPr>
            <a:spLocks noChangeArrowheads="1"/>
          </p:cNvSpPr>
          <p:nvPr/>
        </p:nvSpPr>
        <p:spPr bwMode="auto">
          <a:xfrm>
            <a:off x="5762280" y="3098451"/>
            <a:ext cx="284162" cy="1679575"/>
          </a:xfrm>
          <a:prstGeom prst="chevron">
            <a:avLst>
              <a:gd name="adj" fmla="val 50000"/>
            </a:avLst>
          </a:prstGeom>
          <a:solidFill>
            <a:srgbClr val="31317B"/>
          </a:solidFill>
          <a:ln w="9525" algn="ctr">
            <a:solidFill>
              <a:schemeClr val="bg1"/>
            </a:solidFill>
            <a:round/>
            <a:headEnd/>
            <a:tailEnd/>
          </a:ln>
        </p:spPr>
        <p:txBody>
          <a:bodyPr/>
          <a:lstStyle/>
          <a:p>
            <a:pPr defTabSz="873125"/>
            <a:endParaRPr lang="en-US">
              <a:solidFill>
                <a:srgbClr val="336699"/>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51" y="274638"/>
            <a:ext cx="7711003" cy="1143000"/>
          </a:xfrm>
          <a:prstGeom prst="rect">
            <a:avLst/>
          </a:prstGeom>
        </p:spPr>
        <p:txBody>
          <a:bodyPr/>
          <a:lstStyle/>
          <a:p>
            <a:r>
              <a:rPr lang="en-US" sz="3200" dirty="0"/>
              <a:t>Levels and dimensions of capacity with respect to safe wastewater use in agriculture</a:t>
            </a:r>
          </a:p>
        </p:txBody>
      </p:sp>
      <p:sp>
        <p:nvSpPr>
          <p:cNvPr id="4" name="Rectangle 13"/>
          <p:cNvSpPr>
            <a:spLocks noChangeArrowheads="1"/>
          </p:cNvSpPr>
          <p:nvPr/>
        </p:nvSpPr>
        <p:spPr bwMode="auto">
          <a:xfrm>
            <a:off x="152400" y="1524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Oval 11"/>
          <p:cNvSpPr>
            <a:spLocks noChangeArrowheads="1"/>
          </p:cNvSpPr>
          <p:nvPr/>
        </p:nvSpPr>
        <p:spPr bwMode="auto">
          <a:xfrm>
            <a:off x="1545426" y="1454751"/>
            <a:ext cx="6662154" cy="5366735"/>
          </a:xfrm>
          <a:prstGeom prst="ellipse">
            <a:avLst/>
          </a:prstGeom>
          <a:solidFill>
            <a:srgbClr val="84B6D8"/>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8" name="Oval 10"/>
          <p:cNvSpPr>
            <a:spLocks noChangeArrowheads="1"/>
          </p:cNvSpPr>
          <p:nvPr/>
        </p:nvSpPr>
        <p:spPr bwMode="auto">
          <a:xfrm>
            <a:off x="2285665" y="2935230"/>
            <a:ext cx="5181676" cy="3886257"/>
          </a:xfrm>
          <a:prstGeom prst="ellipse">
            <a:avLst/>
          </a:prstGeom>
          <a:solidFill>
            <a:srgbClr val="CDDFF3"/>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9" name="Oval 9"/>
          <p:cNvSpPr>
            <a:spLocks noChangeArrowheads="1"/>
          </p:cNvSpPr>
          <p:nvPr/>
        </p:nvSpPr>
        <p:spPr bwMode="auto">
          <a:xfrm>
            <a:off x="3210965" y="4613339"/>
            <a:ext cx="3331077" cy="2220718"/>
          </a:xfrm>
          <a:prstGeom prst="ellipse">
            <a:avLst/>
          </a:prstGeom>
          <a:solidFill>
            <a:srgbClr val="FFFF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600"/>
          </a:p>
        </p:txBody>
      </p:sp>
      <p:sp>
        <p:nvSpPr>
          <p:cNvPr id="10" name="Text Box 8"/>
          <p:cNvSpPr txBox="1">
            <a:spLocks noChangeArrowheads="1"/>
          </p:cNvSpPr>
          <p:nvPr/>
        </p:nvSpPr>
        <p:spPr bwMode="auto">
          <a:xfrm>
            <a:off x="2933375" y="1639811"/>
            <a:ext cx="3886257" cy="14804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System level: </a:t>
            </a:r>
            <a:r>
              <a:rPr kumimoji="0" lang="de-DE"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de-DE"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de-DE"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Context in which organisations, individuals and groups involved in wastewater use for agriculture operate</a:t>
            </a:r>
            <a:endParaRPr kumimoji="0" lang="de-DE"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Dimensions: </a:t>
            </a:r>
            <a:r>
              <a:rPr kumimoji="0" lang="de-DE"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Policies, strategies, laws and regulations related to safe </a:t>
            </a:r>
            <a:r>
              <a:rPr kumimoji="0" lang="en-C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wastewater use in agriculture. </a:t>
            </a:r>
            <a:endParaRPr kumimoji="0" lang="en-CA"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Relationships, interdependencies and interactions among concerned stakeholders </a:t>
            </a:r>
            <a:endParaRPr kumimoji="0" lang="en-CA"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 Box 7"/>
          <p:cNvSpPr txBox="1">
            <a:spLocks noChangeArrowheads="1"/>
          </p:cNvSpPr>
          <p:nvPr/>
        </p:nvSpPr>
        <p:spPr bwMode="auto">
          <a:xfrm>
            <a:off x="2933375" y="3305349"/>
            <a:ext cx="3886257" cy="12954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Organization level: </a:t>
            </a:r>
            <a:b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Government Agencies and Institutions such as Ministries of Agriculture, Water, Environment, Health or Irrigation; Water control laboratories, Research Centers, Consumer groups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Dimensions</a:t>
            </a: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Resources (human, financial, information) procedures, structures, culture, decision-making, infrastructure, etc.</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Text Box 6"/>
          <p:cNvSpPr txBox="1">
            <a:spLocks noChangeArrowheads="1"/>
          </p:cNvSpPr>
          <p:nvPr/>
        </p:nvSpPr>
        <p:spPr bwMode="auto">
          <a:xfrm>
            <a:off x="3396025" y="4865788"/>
            <a:ext cx="2960957" cy="16655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Individual Level: </a:t>
            </a:r>
            <a:br>
              <a:rPr kumimoji="0" lang="de-DE"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de-DE"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Public health, agricultural and environmental scientists, agriculture professionals, educators, researchers,engineers,policy makers and those responsible for developing </a:t>
            </a:r>
            <a:endParaRPr kumimoji="0" lang="de-DE"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de-DE"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standards and regulations</a:t>
            </a:r>
            <a:endParaRPr kumimoji="0" lang="de-DE"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Dimensions: </a:t>
            </a:r>
            <a:r>
              <a:rPr kumimoji="0" lang="de-DE"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Knowledge, skills, competences, work ethics, etc.</a:t>
            </a:r>
            <a:endParaRPr kumimoji="0" lang="de-DE"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Text Box 5"/>
          <p:cNvSpPr txBox="1">
            <a:spLocks noChangeArrowheads="1"/>
          </p:cNvSpPr>
          <p:nvPr/>
        </p:nvSpPr>
        <p:spPr bwMode="auto">
          <a:xfrm>
            <a:off x="805187" y="6093818"/>
            <a:ext cx="1480479" cy="55518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Governance</a:t>
            </a:r>
            <a:endParaRPr kumimoji="0" lang="de-DE"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Text Box 4"/>
          <p:cNvSpPr txBox="1">
            <a:spLocks noChangeArrowheads="1"/>
          </p:cNvSpPr>
          <p:nvPr/>
        </p:nvSpPr>
        <p:spPr bwMode="auto">
          <a:xfrm>
            <a:off x="7467343" y="6093818"/>
            <a:ext cx="1480479" cy="55518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Education</a:t>
            </a:r>
            <a:endParaRPr kumimoji="0" lang="de-DE" sz="4400" b="0" i="0" u="none" strike="noStrike" cap="none" normalizeH="0" baseline="0" smtClean="0">
              <a:ln>
                <a:noFill/>
              </a:ln>
              <a:solidFill>
                <a:schemeClr val="tx1"/>
              </a:solidFill>
              <a:effectLst/>
              <a:latin typeface="Arial" pitchFamily="34" charset="0"/>
              <a:cs typeface="Arial" pitchFamily="34" charset="0"/>
            </a:endParaRPr>
          </a:p>
        </p:txBody>
      </p:sp>
      <p:sp>
        <p:nvSpPr>
          <p:cNvPr id="15" name="Text Box 3"/>
          <p:cNvSpPr txBox="1">
            <a:spLocks noChangeArrowheads="1"/>
          </p:cNvSpPr>
          <p:nvPr/>
        </p:nvSpPr>
        <p:spPr bwMode="auto">
          <a:xfrm>
            <a:off x="7467343" y="1709052"/>
            <a:ext cx="1813586" cy="925299"/>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Socio-economic and political environemnt</a:t>
            </a:r>
            <a:endParaRPr kumimoji="0" lang="de-DE"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Text Box 2"/>
          <p:cNvSpPr txBox="1">
            <a:spLocks noChangeArrowheads="1"/>
          </p:cNvSpPr>
          <p:nvPr/>
        </p:nvSpPr>
        <p:spPr bwMode="auto">
          <a:xfrm>
            <a:off x="805187" y="1709052"/>
            <a:ext cx="2035658" cy="55518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Trade and market environment</a:t>
            </a:r>
            <a:endParaRPr kumimoji="0" lang="de-DE"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7506786" y="6579896"/>
            <a:ext cx="1674305" cy="276999"/>
          </a:xfrm>
          <a:prstGeom prst="rect">
            <a:avLst/>
          </a:prstGeom>
        </p:spPr>
        <p:txBody>
          <a:bodyPr wrap="none">
            <a:spAutoFit/>
          </a:bodyPr>
          <a:lstStyle/>
          <a:p>
            <a:r>
              <a:rPr lang="en-GB" sz="1200" dirty="0" smtClean="0"/>
              <a:t>(Source</a:t>
            </a:r>
            <a:r>
              <a:rPr lang="en-GB" sz="1200" dirty="0"/>
              <a:t>: </a:t>
            </a:r>
            <a:r>
              <a:rPr lang="en-GB" sz="1200" dirty="0" smtClean="0"/>
              <a:t>UNDP 1998</a:t>
            </a:r>
            <a:r>
              <a:rPr lang="en-GB" sz="1200" dirty="0"/>
              <a:t>)</a:t>
            </a:r>
            <a:endParaRPr lang="en-US" sz="1200" dirty="0"/>
          </a:p>
        </p:txBody>
      </p:sp>
    </p:spTree>
    <p:extLst>
      <p:ext uri="{BB962C8B-B14F-4D97-AF65-F5344CB8AC3E}">
        <p14:creationId xmlns="" xmlns:p14="http://schemas.microsoft.com/office/powerpoint/2010/main" val="3736432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73628" y="315460"/>
            <a:ext cx="7419798" cy="884690"/>
          </a:xfrm>
        </p:spPr>
        <p:txBody>
          <a:bodyPr/>
          <a:lstStyle/>
          <a:p>
            <a:r>
              <a:rPr lang="en-US" dirty="0" smtClean="0"/>
              <a:t>What is a dissemination strategy?</a:t>
            </a:r>
            <a:endParaRPr lang="en-US" dirty="0"/>
          </a:p>
        </p:txBody>
      </p:sp>
      <p:sp>
        <p:nvSpPr>
          <p:cNvPr id="4" name="Subtitle 3"/>
          <p:cNvSpPr>
            <a:spLocks noGrp="1"/>
          </p:cNvSpPr>
          <p:nvPr>
            <p:ph type="subTitle" idx="1"/>
          </p:nvPr>
        </p:nvSpPr>
        <p:spPr>
          <a:xfrm>
            <a:off x="1291983" y="2020663"/>
            <a:ext cx="7242417" cy="4565667"/>
          </a:xfrm>
        </p:spPr>
        <p:txBody>
          <a:bodyPr>
            <a:normAutofit fontScale="92500"/>
          </a:bodyPr>
          <a:lstStyle/>
          <a:p>
            <a:r>
              <a:rPr lang="en-US" sz="2600" b="0" dirty="0" smtClean="0"/>
              <a:t>An intentionally-developed approach to dissemination of a particular project which includes </a:t>
            </a:r>
          </a:p>
          <a:p>
            <a:pPr marL="457200" indent="-457200">
              <a:buFont typeface="Arial" pitchFamily="34" charset="0"/>
              <a:buChar char="•"/>
            </a:pPr>
            <a:r>
              <a:rPr lang="en-US" sz="2600" b="0" dirty="0" smtClean="0"/>
              <a:t>identification of targeted potential adopters, </a:t>
            </a:r>
          </a:p>
          <a:p>
            <a:pPr marL="457200" indent="-457200">
              <a:buFont typeface="Arial" pitchFamily="34" charset="0"/>
              <a:buChar char="•"/>
            </a:pPr>
            <a:r>
              <a:rPr lang="en-US" sz="2600" b="0" dirty="0" smtClean="0"/>
              <a:t>an assessment of the climate of readiness for change, </a:t>
            </a:r>
          </a:p>
          <a:p>
            <a:pPr marL="457200" indent="-457200">
              <a:buFont typeface="Arial" pitchFamily="34" charset="0"/>
              <a:buChar char="•"/>
            </a:pPr>
            <a:r>
              <a:rPr lang="en-US" sz="2600" b="0" dirty="0" smtClean="0"/>
              <a:t>planning how engagement will be built, and </a:t>
            </a:r>
          </a:p>
          <a:p>
            <a:pPr marL="457200" indent="-457200">
              <a:buFont typeface="Arial" pitchFamily="34" charset="0"/>
              <a:buChar char="•"/>
            </a:pPr>
            <a:r>
              <a:rPr lang="en-US" sz="2600" b="0" dirty="0" smtClean="0"/>
              <a:t>enabling transfer of project outcomes. </a:t>
            </a:r>
          </a:p>
          <a:p>
            <a:pPr algn="r"/>
            <a:endParaRPr lang="en-US" sz="1800" b="0" dirty="0" smtClean="0"/>
          </a:p>
          <a:p>
            <a:endParaRPr lang="en-US" sz="1800" b="0" dirty="0" smtClean="0"/>
          </a:p>
          <a:p>
            <a:r>
              <a:rPr lang="en-US" sz="1600" b="0" dirty="0" smtClean="0"/>
              <a:t>(Hinton, T., </a:t>
            </a:r>
            <a:r>
              <a:rPr lang="en-US" sz="1600" b="0" dirty="0" err="1" smtClean="0"/>
              <a:t>Gannaway</a:t>
            </a:r>
            <a:r>
              <a:rPr lang="en-US" sz="1600" b="0" dirty="0" smtClean="0"/>
              <a:t>, D., Berry, B., &amp; Moore, K. (2011). The D-Cubed Guide: Planning for Effective Dissemination. Sydney: Australian Teaching and </a:t>
            </a:r>
            <a:r>
              <a:rPr lang="en-US" sz="1600" b="0" dirty="0" err="1" smtClean="0"/>
              <a:t>LearningCouncil</a:t>
            </a:r>
            <a:r>
              <a:rPr lang="en-US" sz="1600" b="0" dirty="0" smtClean="0"/>
              <a:t>.)</a:t>
            </a:r>
            <a:endParaRPr lang="en-US" sz="1600" b="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on Capacity Development </a:t>
            </a:r>
            <a:endParaRPr lang="en-US" dirty="0"/>
          </a:p>
        </p:txBody>
      </p:sp>
      <p:sp>
        <p:nvSpPr>
          <p:cNvPr id="3" name="Subtitle 2"/>
          <p:cNvSpPr>
            <a:spLocks noGrp="1"/>
          </p:cNvSpPr>
          <p:nvPr>
            <p:ph type="subTitle" idx="1"/>
          </p:nvPr>
        </p:nvSpPr>
        <p:spPr>
          <a:xfrm>
            <a:off x="1291983" y="2020663"/>
            <a:ext cx="7136399" cy="4212711"/>
          </a:xfrm>
        </p:spPr>
        <p:txBody>
          <a:bodyPr>
            <a:normAutofit/>
          </a:bodyPr>
          <a:lstStyle/>
          <a:p>
            <a:r>
              <a:rPr lang="en-US" dirty="0" smtClean="0"/>
              <a:t>Capacity development action plan with a dissemination strategy:</a:t>
            </a:r>
          </a:p>
          <a:p>
            <a:endParaRPr lang="en-US" sz="2000" dirty="0" smtClean="0">
              <a:effectLst>
                <a:outerShdw blurRad="38100" dist="38100" dir="2700000" algn="tl">
                  <a:srgbClr val="000000">
                    <a:alpha val="43137"/>
                  </a:srgbClr>
                </a:outerShdw>
              </a:effectLst>
            </a:endParaRPr>
          </a:p>
          <a:p>
            <a:pPr lvl="1" algn="l">
              <a:buFont typeface="Arial" pitchFamily="34" charset="0"/>
              <a:buChar char="•"/>
            </a:pPr>
            <a:r>
              <a:rPr lang="en-US" sz="2400" dirty="0" smtClean="0">
                <a:solidFill>
                  <a:srgbClr val="336699"/>
                </a:solidFill>
              </a:rPr>
              <a:t> (Scope)</a:t>
            </a:r>
          </a:p>
          <a:p>
            <a:pPr lvl="1" algn="l">
              <a:buFont typeface="Arial" pitchFamily="34" charset="0"/>
              <a:buChar char="•"/>
            </a:pPr>
            <a:r>
              <a:rPr lang="en-US" sz="2400" dirty="0" smtClean="0">
                <a:solidFill>
                  <a:srgbClr val="336699"/>
                </a:solidFill>
              </a:rPr>
              <a:t> To whom?</a:t>
            </a:r>
          </a:p>
          <a:p>
            <a:pPr lvl="2" algn="l">
              <a:buFont typeface="Arial" pitchFamily="34" charset="0"/>
              <a:buChar char="•"/>
            </a:pPr>
            <a:r>
              <a:rPr lang="en-US" sz="2000" dirty="0" smtClean="0">
                <a:solidFill>
                  <a:srgbClr val="336699"/>
                </a:solidFill>
              </a:rPr>
              <a:t> Who are the actors?</a:t>
            </a:r>
          </a:p>
          <a:p>
            <a:pPr lvl="2" algn="l">
              <a:buFont typeface="Arial" pitchFamily="34" charset="0"/>
              <a:buChar char="•"/>
            </a:pPr>
            <a:r>
              <a:rPr lang="en-US" sz="2000" dirty="0" smtClean="0">
                <a:solidFill>
                  <a:srgbClr val="336699"/>
                </a:solidFill>
              </a:rPr>
              <a:t> Who can lead and integrate others?</a:t>
            </a:r>
          </a:p>
          <a:p>
            <a:pPr lvl="1" algn="l">
              <a:buFont typeface="Arial" pitchFamily="34" charset="0"/>
              <a:buChar char="•"/>
            </a:pPr>
            <a:r>
              <a:rPr lang="en-US" sz="2400" dirty="0" smtClean="0">
                <a:solidFill>
                  <a:srgbClr val="336699"/>
                </a:solidFill>
              </a:rPr>
              <a:t> Which materials or training at which level?</a:t>
            </a:r>
          </a:p>
          <a:p>
            <a:pPr lvl="1" algn="l">
              <a:buFont typeface="Arial" pitchFamily="34" charset="0"/>
              <a:buChar char="•"/>
            </a:pPr>
            <a:r>
              <a:rPr lang="en-US" sz="2400" dirty="0" smtClean="0">
                <a:solidFill>
                  <a:srgbClr val="336699"/>
                </a:solidFill>
              </a:rPr>
              <a:t> In what form of delivery?</a:t>
            </a:r>
            <a:endParaRPr lang="en-US" sz="2400" dirty="0">
              <a:solidFill>
                <a:srgbClr val="336699"/>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2538842" y="3497263"/>
            <a:ext cx="5922770" cy="1804987"/>
          </a:xfrm>
        </p:spPr>
        <p:txBody>
          <a:bodyPr>
            <a:normAutofit fontScale="90000"/>
          </a:bodyPr>
          <a:lstStyle/>
          <a:p>
            <a:pPr eaLnBrk="1" hangingPunct="1">
              <a:spcAft>
                <a:spcPts val="3600"/>
              </a:spcAft>
            </a:pPr>
            <a:r>
              <a:rPr lang="nl-NL" sz="3200" dirty="0" smtClean="0"/>
              <a:t>Bonding &amp; Bridging</a:t>
            </a:r>
            <a:br>
              <a:rPr lang="nl-NL" sz="3200" dirty="0" smtClean="0"/>
            </a:br>
            <a:r>
              <a:rPr lang="nl-NL" sz="3200" dirty="0" smtClean="0"/>
              <a:t>in Capacity Development Networks</a:t>
            </a:r>
            <a:br>
              <a:rPr lang="nl-NL" sz="3200" dirty="0" smtClean="0"/>
            </a:br>
            <a:r>
              <a:rPr lang="nl-NL" sz="3200" dirty="0" smtClean="0"/>
              <a:t/>
            </a:r>
            <a:br>
              <a:rPr lang="nl-NL" sz="3200" dirty="0" smtClean="0"/>
            </a:br>
            <a:r>
              <a:rPr lang="nl-NL" sz="2000" i="1" dirty="0" smtClean="0"/>
              <a:t>Mariëlle van der Zouwen &amp; Miranda Pieron</a:t>
            </a:r>
            <a:endParaRPr lang="nl-NL" sz="2800" i="1" dirty="0" smtClean="0"/>
          </a:p>
        </p:txBody>
      </p:sp>
      <p:sp>
        <p:nvSpPr>
          <p:cNvPr id="4" name="TextBox 3"/>
          <p:cNvSpPr txBox="1"/>
          <p:nvPr/>
        </p:nvSpPr>
        <p:spPr>
          <a:xfrm>
            <a:off x="2623931" y="5777948"/>
            <a:ext cx="2451652" cy="307777"/>
          </a:xfrm>
          <a:prstGeom prst="rect">
            <a:avLst/>
          </a:prstGeom>
        </p:spPr>
        <p:txBody>
          <a:bodyPr wrap="square" rtlCol="0">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i="0" u="none" strike="noStrike" kern="1200" cap="none" spc="0" normalizeH="0" baseline="0" dirty="0" smtClean="0">
                <a:ln>
                  <a:noFill/>
                </a:ln>
                <a:solidFill>
                  <a:srgbClr val="336699"/>
                </a:solidFill>
                <a:effectLst/>
                <a:uLnTx/>
                <a:uFillTx/>
                <a:latin typeface="+mj-lt"/>
                <a:ea typeface="+mn-ea"/>
                <a:cs typeface="+mn-cs"/>
              </a:rPr>
              <a:t>In cooperation with </a:t>
            </a:r>
          </a:p>
        </p:txBody>
      </p:sp>
      <p:pic>
        <p:nvPicPr>
          <p:cNvPr id="3" name="Picture 2"/>
          <p:cNvPicPr>
            <a:picLocks noChangeAspect="1"/>
          </p:cNvPicPr>
          <p:nvPr/>
        </p:nvPicPr>
        <p:blipFill>
          <a:blip r:embed="rId3" cstate="print"/>
          <a:srcRect/>
          <a:stretch>
            <a:fillRect/>
          </a:stretch>
        </p:blipFill>
        <p:spPr bwMode="auto">
          <a:xfrm>
            <a:off x="2666371" y="6050000"/>
            <a:ext cx="1773107" cy="5164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hteck 10"/>
          <p:cNvSpPr>
            <a:spLocks noChangeArrowheads="1"/>
          </p:cNvSpPr>
          <p:nvPr/>
        </p:nvSpPr>
        <p:spPr bwMode="auto">
          <a:xfrm>
            <a:off x="1405467" y="1733482"/>
            <a:ext cx="7343246" cy="4585871"/>
          </a:xfrm>
          <a:prstGeom prst="rect">
            <a:avLst/>
          </a:prstGeom>
          <a:noFill/>
          <a:ln w="9525">
            <a:noFill/>
            <a:miter lim="800000"/>
            <a:headEnd/>
            <a:tailEnd/>
          </a:ln>
        </p:spPr>
        <p:txBody>
          <a:bodyPr wrap="square">
            <a:spAutoFit/>
          </a:bodyPr>
          <a:lstStyle/>
          <a:p>
            <a:r>
              <a:rPr lang="en-US" sz="2800" i="1" dirty="0" smtClean="0">
                <a:solidFill>
                  <a:srgbClr val="336699"/>
                </a:solidFill>
                <a:latin typeface="+mn-lt"/>
                <a:cs typeface="Calibri" pitchFamily="34" charset="0"/>
              </a:rPr>
              <a:t>Awareness raising</a:t>
            </a:r>
          </a:p>
          <a:p>
            <a:pPr lvl="1"/>
            <a:r>
              <a:rPr lang="en-US" sz="2800" i="1" dirty="0" smtClean="0">
                <a:solidFill>
                  <a:srgbClr val="336699"/>
                </a:solidFill>
                <a:latin typeface="+mn-lt"/>
                <a:cs typeface="Calibri" pitchFamily="34" charset="0"/>
              </a:rPr>
              <a:t>Public awareness and acceptance  (requested during kick-off workshop)</a:t>
            </a:r>
          </a:p>
          <a:p>
            <a:endParaRPr lang="en-US" sz="2000" i="1" dirty="0" smtClean="0">
              <a:solidFill>
                <a:srgbClr val="336699"/>
              </a:solidFill>
              <a:latin typeface="+mn-lt"/>
              <a:cs typeface="Calibri" pitchFamily="34" charset="0"/>
            </a:endParaRPr>
          </a:p>
          <a:p>
            <a:r>
              <a:rPr lang="en-US" sz="2800" i="1" dirty="0" smtClean="0">
                <a:solidFill>
                  <a:srgbClr val="336699"/>
                </a:solidFill>
                <a:latin typeface="+mn-lt"/>
                <a:cs typeface="Calibri" pitchFamily="34" charset="0"/>
              </a:rPr>
              <a:t>National strategies for dissemination</a:t>
            </a:r>
          </a:p>
          <a:p>
            <a:pPr lvl="1"/>
            <a:r>
              <a:rPr lang="en-US" sz="2800" i="1" dirty="0" smtClean="0">
                <a:solidFill>
                  <a:srgbClr val="FF9900"/>
                </a:solidFill>
                <a:effectLst>
                  <a:outerShdw blurRad="38100" dist="38100" dir="2700000" algn="tl">
                    <a:srgbClr val="000000">
                      <a:alpha val="43137"/>
                    </a:srgbClr>
                  </a:outerShdw>
                </a:effectLst>
                <a:latin typeface="+mn-lt"/>
                <a:cs typeface="Calibri" pitchFamily="34" charset="0"/>
              </a:rPr>
              <a:t>&gt;&gt; 2 Tasks</a:t>
            </a:r>
          </a:p>
          <a:p>
            <a:pPr lvl="1"/>
            <a:r>
              <a:rPr lang="en-US" sz="2800" i="1" dirty="0" smtClean="0">
                <a:solidFill>
                  <a:srgbClr val="FF9900"/>
                </a:solidFill>
                <a:effectLst>
                  <a:outerShdw blurRad="38100" dist="38100" dir="2700000" algn="tl">
                    <a:srgbClr val="000000">
                      <a:alpha val="43137"/>
                    </a:srgbClr>
                  </a:outerShdw>
                </a:effectLst>
                <a:latin typeface="+mn-lt"/>
                <a:cs typeface="Calibri" pitchFamily="34" charset="0"/>
              </a:rPr>
              <a:t>&gt;&gt; Discussion</a:t>
            </a:r>
          </a:p>
          <a:p>
            <a:endParaRPr lang="en-US" sz="2000" i="1" dirty="0" smtClean="0">
              <a:solidFill>
                <a:srgbClr val="336699"/>
              </a:solidFill>
              <a:latin typeface="+mn-lt"/>
              <a:cs typeface="Calibri" pitchFamily="34" charset="0"/>
            </a:endParaRPr>
          </a:p>
          <a:p>
            <a:r>
              <a:rPr lang="en-US" sz="2800" i="1" dirty="0" smtClean="0">
                <a:solidFill>
                  <a:srgbClr val="336699"/>
                </a:solidFill>
                <a:latin typeface="+mn-lt"/>
                <a:cs typeface="Calibri" pitchFamily="34" charset="0"/>
              </a:rPr>
              <a:t>Example of a National Strategy, Morocco</a:t>
            </a:r>
          </a:p>
          <a:p>
            <a:endParaRPr lang="en-US" sz="2800" i="1" dirty="0" smtClean="0">
              <a:solidFill>
                <a:srgbClr val="336699"/>
              </a:solidFill>
              <a:latin typeface="+mn-lt"/>
              <a:cs typeface="Calibri" pitchFamily="34" charset="0"/>
            </a:endParaRPr>
          </a:p>
          <a:p>
            <a:r>
              <a:rPr lang="en-US" sz="2800" i="1" dirty="0" smtClean="0">
                <a:solidFill>
                  <a:srgbClr val="336699"/>
                </a:solidFill>
                <a:latin typeface="+mn-lt"/>
                <a:cs typeface="Calibri" pitchFamily="34" charset="0"/>
              </a:rPr>
              <a:t>UN-Water Activity Information System	</a:t>
            </a:r>
            <a:endParaRPr lang="en-US" sz="2800" i="1" dirty="0">
              <a:solidFill>
                <a:srgbClr val="336699"/>
              </a:solidFill>
              <a:latin typeface="+mn-lt"/>
              <a:cs typeface="Calibri" pitchFamily="34" charset="0"/>
            </a:endParaRPr>
          </a:p>
        </p:txBody>
      </p:sp>
      <p:sp>
        <p:nvSpPr>
          <p:cNvPr id="3" name="Title 2"/>
          <p:cNvSpPr>
            <a:spLocks noGrp="1"/>
          </p:cNvSpPr>
          <p:nvPr>
            <p:ph type="title"/>
          </p:nvPr>
        </p:nvSpPr>
        <p:spPr/>
        <p:txBody>
          <a:bodyPr/>
          <a:lstStyle/>
          <a:p>
            <a:r>
              <a:rPr lang="en-US" dirty="0" smtClean="0"/>
              <a:t>Program</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a:xfrm>
            <a:off x="1273627" y="315460"/>
            <a:ext cx="7472807" cy="884690"/>
          </a:xfrm>
        </p:spPr>
        <p:txBody>
          <a:bodyPr/>
          <a:lstStyle/>
          <a:p>
            <a:pPr eaLnBrk="1" hangingPunct="1"/>
            <a:r>
              <a:rPr lang="nl-NL" dirty="0" smtClean="0"/>
              <a:t>Research on Capacity Development</a:t>
            </a:r>
          </a:p>
        </p:txBody>
      </p:sp>
      <p:sp>
        <p:nvSpPr>
          <p:cNvPr id="19461" name="Rectangle 3"/>
          <p:cNvSpPr>
            <a:spLocks noGrp="1" noChangeArrowheads="1"/>
          </p:cNvSpPr>
          <p:nvPr>
            <p:ph type="body" idx="1"/>
          </p:nvPr>
        </p:nvSpPr>
        <p:spPr>
          <a:xfrm>
            <a:off x="1082458" y="1801813"/>
            <a:ext cx="8386762" cy="4192587"/>
          </a:xfrm>
        </p:spPr>
        <p:txBody>
          <a:bodyPr/>
          <a:lstStyle/>
          <a:p>
            <a:pPr marL="609600" indent="-609600" eaLnBrk="1" hangingPunct="1">
              <a:buFontTx/>
              <a:buNone/>
            </a:pPr>
            <a:r>
              <a:rPr lang="nl-NL" dirty="0" smtClean="0"/>
              <a:t>Safe Use of Wastewater in Agriculture:</a:t>
            </a:r>
          </a:p>
          <a:p>
            <a:pPr marL="609600" indent="-609600" eaLnBrk="1" hangingPunct="1">
              <a:lnSpc>
                <a:spcPct val="130000"/>
              </a:lnSpc>
            </a:pPr>
            <a:r>
              <a:rPr lang="nl-NL" sz="1800" dirty="0" smtClean="0"/>
              <a:t>many stakeholders on multiple levels;</a:t>
            </a:r>
          </a:p>
          <a:p>
            <a:pPr marL="609600" indent="-609600" eaLnBrk="1" hangingPunct="1">
              <a:lnSpc>
                <a:spcPct val="130000"/>
              </a:lnSpc>
            </a:pPr>
            <a:r>
              <a:rPr lang="nl-NL" sz="1800" dirty="0" smtClean="0"/>
              <a:t>many thematic areas with interrelated problems;</a:t>
            </a:r>
          </a:p>
          <a:p>
            <a:pPr marL="609600" indent="-609600" eaLnBrk="1" hangingPunct="1">
              <a:lnSpc>
                <a:spcPct val="130000"/>
              </a:lnSpc>
            </a:pPr>
            <a:r>
              <a:rPr lang="nl-NL" sz="1800" dirty="0" smtClean="0"/>
              <a:t>uncertainties regarding future developments.</a:t>
            </a:r>
          </a:p>
          <a:p>
            <a:pPr marL="609600" indent="-609600" eaLnBrk="1" hangingPunct="1"/>
            <a:endParaRPr lang="nl-NL" sz="1800" dirty="0" smtClean="0"/>
          </a:p>
          <a:p>
            <a:pPr marL="609600" indent="-609600" eaLnBrk="1" hangingPunct="1">
              <a:buFontTx/>
              <a:buNone/>
            </a:pPr>
            <a:r>
              <a:rPr lang="nl-NL" sz="2000" b="1" u="sng" dirty="0" smtClean="0">
                <a:sym typeface="Wingdings" pitchFamily="2" charset="2"/>
              </a:rPr>
              <a:t>Requirement:</a:t>
            </a:r>
          </a:p>
          <a:p>
            <a:pPr marL="609600" indent="-609600" eaLnBrk="1" hangingPunct="1">
              <a:buFontTx/>
              <a:buNone/>
            </a:pPr>
            <a:r>
              <a:rPr lang="nl-NL" sz="2000" b="1" dirty="0" smtClean="0">
                <a:sym typeface="Wingdings" pitchFamily="2" charset="2"/>
              </a:rPr>
              <a:t>A stable and coherent</a:t>
            </a:r>
          </a:p>
          <a:p>
            <a:pPr marL="609600" indent="-609600" eaLnBrk="1" hangingPunct="1">
              <a:buFontTx/>
              <a:buNone/>
            </a:pPr>
            <a:r>
              <a:rPr lang="nl-NL" sz="2000" b="1" dirty="0" smtClean="0">
                <a:sym typeface="Wingdings" pitchFamily="2" charset="2"/>
              </a:rPr>
              <a:t>social network for</a:t>
            </a:r>
          </a:p>
          <a:p>
            <a:pPr marL="609600" indent="-609600" eaLnBrk="1" hangingPunct="1">
              <a:buFontTx/>
              <a:buNone/>
            </a:pPr>
            <a:r>
              <a:rPr lang="nl-NL" sz="2000" b="1" dirty="0" smtClean="0">
                <a:sym typeface="Wingdings" pitchFamily="2" charset="2"/>
              </a:rPr>
              <a:t>capacity development</a:t>
            </a:r>
            <a:endParaRPr lang="nl-NL" sz="2000" b="1" dirty="0" smtClean="0"/>
          </a:p>
          <a:p>
            <a:pPr marL="609600" indent="-609600" eaLnBrk="1" hangingPunct="1"/>
            <a:endParaRPr lang="nl-NL" dirty="0" smtClean="0"/>
          </a:p>
        </p:txBody>
      </p:sp>
      <p:pic>
        <p:nvPicPr>
          <p:cNvPr id="19462" name="Picture 6"/>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4228339" y="2511425"/>
            <a:ext cx="4897437" cy="4095750"/>
          </a:xfrm>
          <a:prstGeom prst="rect">
            <a:avLst/>
          </a:prstGeom>
          <a:noFill/>
          <a:ln w="9525">
            <a:noFill/>
            <a:miter lim="800000"/>
            <a:headEnd/>
            <a:tailEnd/>
          </a:ln>
        </p:spPr>
      </p:pic>
      <p:pic>
        <p:nvPicPr>
          <p:cNvPr id="7" name="Picture 6"/>
          <p:cNvPicPr>
            <a:picLocks noChangeAspect="1"/>
          </p:cNvPicPr>
          <p:nvPr/>
        </p:nvPicPr>
        <p:blipFill>
          <a:blip r:embed="rId4" cstate="print"/>
          <a:srcRect/>
          <a:stretch>
            <a:fillRect/>
          </a:stretch>
        </p:blipFill>
        <p:spPr bwMode="auto">
          <a:xfrm>
            <a:off x="1433920" y="6341548"/>
            <a:ext cx="1773107" cy="5164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0" name="Picture 5"/>
          <p:cNvPicPr>
            <a:picLocks noChangeAspect="1"/>
          </p:cNvPicPr>
          <p:nvPr/>
        </p:nvPicPr>
        <p:blipFill>
          <a:blip r:embed="rId2" cstate="print"/>
          <a:srcRect/>
          <a:stretch>
            <a:fillRect/>
          </a:stretch>
        </p:blipFill>
        <p:spPr bwMode="auto">
          <a:xfrm>
            <a:off x="4806189" y="2281721"/>
            <a:ext cx="4295775" cy="4214813"/>
          </a:xfrm>
          <a:prstGeom prst="rect">
            <a:avLst/>
          </a:prstGeom>
          <a:noFill/>
          <a:ln w="9525">
            <a:noFill/>
            <a:miter lim="800000"/>
            <a:headEnd/>
            <a:tailEnd/>
          </a:ln>
        </p:spPr>
      </p:pic>
      <p:sp>
        <p:nvSpPr>
          <p:cNvPr id="21508" name="Rectangle 2"/>
          <p:cNvSpPr>
            <a:spLocks noGrp="1" noChangeArrowheads="1"/>
          </p:cNvSpPr>
          <p:nvPr>
            <p:ph type="title"/>
          </p:nvPr>
        </p:nvSpPr>
        <p:spPr/>
        <p:txBody>
          <a:bodyPr/>
          <a:lstStyle/>
          <a:p>
            <a:pPr eaLnBrk="1" hangingPunct="1"/>
            <a:r>
              <a:rPr lang="nl-NL" smtClean="0"/>
              <a:t>Expected Outcomes</a:t>
            </a:r>
          </a:p>
        </p:txBody>
      </p:sp>
      <p:sp>
        <p:nvSpPr>
          <p:cNvPr id="21509" name="Rectangle 6"/>
          <p:cNvSpPr>
            <a:spLocks noGrp="1" noChangeArrowheads="1"/>
          </p:cNvSpPr>
          <p:nvPr>
            <p:ph type="body" idx="1"/>
          </p:nvPr>
        </p:nvSpPr>
        <p:spPr>
          <a:xfrm>
            <a:off x="963190" y="1765300"/>
            <a:ext cx="4191000" cy="4360863"/>
          </a:xfrm>
        </p:spPr>
        <p:txBody>
          <a:bodyPr/>
          <a:lstStyle/>
          <a:p>
            <a:pPr marL="609600" indent="-609600" eaLnBrk="1" hangingPunct="1">
              <a:buFontTx/>
              <a:buNone/>
            </a:pPr>
            <a:r>
              <a:rPr lang="nl-NL" b="1" u="sng" dirty="0" smtClean="0">
                <a:solidFill>
                  <a:schemeClr val="accent1"/>
                </a:solidFill>
              </a:rPr>
              <a:t>3 STEP APPROACH:</a:t>
            </a:r>
          </a:p>
          <a:p>
            <a:pPr marL="609600" indent="-609600" eaLnBrk="1" hangingPunct="1">
              <a:lnSpc>
                <a:spcPct val="140000"/>
              </a:lnSpc>
              <a:buFontTx/>
              <a:buAutoNum type="arabicPeriod"/>
            </a:pPr>
            <a:r>
              <a:rPr lang="nl-NL" sz="1800" dirty="0" smtClean="0">
                <a:solidFill>
                  <a:srgbClr val="003038"/>
                </a:solidFill>
              </a:rPr>
              <a:t>Mapping the social network </a:t>
            </a:r>
            <a:r>
              <a:rPr lang="nl-NL" sz="1800" i="1" dirty="0" smtClean="0">
                <a:solidFill>
                  <a:srgbClr val="003038"/>
                </a:solidFill>
              </a:rPr>
              <a:t>content</a:t>
            </a:r>
            <a:r>
              <a:rPr lang="nl-NL" sz="1800" dirty="0" smtClean="0">
                <a:solidFill>
                  <a:srgbClr val="003038"/>
                </a:solidFill>
              </a:rPr>
              <a:t> and </a:t>
            </a:r>
            <a:r>
              <a:rPr lang="nl-NL" sz="1800" i="1" dirty="0" smtClean="0">
                <a:solidFill>
                  <a:srgbClr val="003038"/>
                </a:solidFill>
              </a:rPr>
              <a:t>structure</a:t>
            </a:r>
            <a:r>
              <a:rPr lang="nl-NL" sz="1800" dirty="0" smtClean="0">
                <a:solidFill>
                  <a:srgbClr val="003038"/>
                </a:solidFill>
              </a:rPr>
              <a:t>;</a:t>
            </a:r>
          </a:p>
          <a:p>
            <a:pPr marL="609600" indent="-609600" eaLnBrk="1" hangingPunct="1">
              <a:lnSpc>
                <a:spcPct val="140000"/>
              </a:lnSpc>
              <a:buFontTx/>
              <a:buAutoNum type="arabicPeriod"/>
            </a:pPr>
            <a:endParaRPr lang="nl-NL" sz="1800" dirty="0" smtClean="0">
              <a:solidFill>
                <a:srgbClr val="003038"/>
              </a:solidFill>
            </a:endParaRPr>
          </a:p>
          <a:p>
            <a:pPr marL="609600" indent="-609600" eaLnBrk="1" hangingPunct="1">
              <a:lnSpc>
                <a:spcPct val="140000"/>
              </a:lnSpc>
              <a:buFontTx/>
              <a:buAutoNum type="arabicPeriod"/>
            </a:pPr>
            <a:r>
              <a:rPr lang="nl-NL" sz="1800" dirty="0" smtClean="0">
                <a:solidFill>
                  <a:srgbClr val="003038"/>
                </a:solidFill>
              </a:rPr>
              <a:t>Identifying capacity needs </a:t>
            </a:r>
            <a:br>
              <a:rPr lang="nl-NL" sz="1800" dirty="0" smtClean="0">
                <a:solidFill>
                  <a:srgbClr val="003038"/>
                </a:solidFill>
              </a:rPr>
            </a:br>
            <a:r>
              <a:rPr lang="nl-NL" sz="1800" dirty="0" smtClean="0">
                <a:solidFill>
                  <a:srgbClr val="003038"/>
                </a:solidFill>
              </a:rPr>
              <a:t>and gaps &amp; coherency;</a:t>
            </a:r>
          </a:p>
          <a:p>
            <a:pPr marL="609600" indent="-609600" eaLnBrk="1" hangingPunct="1">
              <a:lnSpc>
                <a:spcPct val="140000"/>
              </a:lnSpc>
              <a:buFontTx/>
              <a:buAutoNum type="arabicPeriod"/>
            </a:pPr>
            <a:endParaRPr lang="nl-NL" sz="1800" dirty="0" smtClean="0">
              <a:solidFill>
                <a:srgbClr val="003038"/>
              </a:solidFill>
            </a:endParaRPr>
          </a:p>
          <a:p>
            <a:pPr marL="609600" indent="-609600" eaLnBrk="1" hangingPunct="1">
              <a:lnSpc>
                <a:spcPct val="140000"/>
              </a:lnSpc>
              <a:buFontTx/>
              <a:buAutoNum type="arabicPeriod"/>
            </a:pPr>
            <a:r>
              <a:rPr lang="nl-NL" sz="1800" dirty="0" smtClean="0">
                <a:solidFill>
                  <a:srgbClr val="003038"/>
                </a:solidFill>
              </a:rPr>
              <a:t>Formulating recommendations as regards a stable C.D. network.</a:t>
            </a:r>
          </a:p>
        </p:txBody>
      </p:sp>
      <p:sp>
        <p:nvSpPr>
          <p:cNvPr id="21511" name="Text Box 7"/>
          <p:cNvSpPr txBox="1">
            <a:spLocks noChangeArrowheads="1"/>
          </p:cNvSpPr>
          <p:nvPr/>
        </p:nvSpPr>
        <p:spPr bwMode="auto">
          <a:xfrm>
            <a:off x="1519645" y="2981325"/>
            <a:ext cx="3532187" cy="336550"/>
          </a:xfrm>
          <a:prstGeom prst="rect">
            <a:avLst/>
          </a:prstGeom>
          <a:noFill/>
          <a:ln w="9525" algn="ctr">
            <a:noFill/>
            <a:miter lim="800000"/>
            <a:headEnd/>
            <a:tailEnd/>
          </a:ln>
          <a:effectLst/>
        </p:spPr>
        <p:txBody>
          <a:bodyPr>
            <a:spAutoFit/>
          </a:bodyPr>
          <a:lstStyle/>
          <a:p>
            <a:pPr>
              <a:spcBef>
                <a:spcPct val="50000"/>
              </a:spcBef>
            </a:pPr>
            <a:r>
              <a:rPr lang="nl-NL" sz="1600" b="1" dirty="0">
                <a:solidFill>
                  <a:schemeClr val="accent1"/>
                </a:solidFill>
              </a:rPr>
              <a:t>Social-cognitive network map</a:t>
            </a:r>
            <a:endParaRPr lang="en-US" sz="1600" b="1" dirty="0">
              <a:solidFill>
                <a:schemeClr val="accent1"/>
              </a:solidFill>
            </a:endParaRPr>
          </a:p>
        </p:txBody>
      </p:sp>
      <p:sp>
        <p:nvSpPr>
          <p:cNvPr id="21512" name="Text Box 8"/>
          <p:cNvSpPr txBox="1">
            <a:spLocks noChangeArrowheads="1"/>
          </p:cNvSpPr>
          <p:nvPr/>
        </p:nvSpPr>
        <p:spPr bwMode="auto">
          <a:xfrm>
            <a:off x="1519645" y="4252913"/>
            <a:ext cx="3711575" cy="336550"/>
          </a:xfrm>
          <a:prstGeom prst="rect">
            <a:avLst/>
          </a:prstGeom>
          <a:noFill/>
          <a:ln w="9525" algn="ctr">
            <a:noFill/>
            <a:miter lim="800000"/>
            <a:headEnd/>
            <a:tailEnd/>
          </a:ln>
          <a:effectLst/>
        </p:spPr>
        <p:txBody>
          <a:bodyPr>
            <a:spAutoFit/>
          </a:bodyPr>
          <a:lstStyle/>
          <a:p>
            <a:pPr>
              <a:spcBef>
                <a:spcPct val="50000"/>
              </a:spcBef>
            </a:pPr>
            <a:r>
              <a:rPr lang="nl-NL" sz="1600" b="1" dirty="0">
                <a:solidFill>
                  <a:schemeClr val="accent1"/>
                </a:solidFill>
              </a:rPr>
              <a:t>List of enabling/constraining factors</a:t>
            </a:r>
            <a:endParaRPr lang="en-US" sz="1600" b="1" dirty="0">
              <a:solidFill>
                <a:schemeClr val="accent1"/>
              </a:solidFill>
            </a:endParaRPr>
          </a:p>
        </p:txBody>
      </p:sp>
      <p:sp>
        <p:nvSpPr>
          <p:cNvPr id="21513" name="Text Box 9"/>
          <p:cNvSpPr txBox="1">
            <a:spLocks noChangeArrowheads="1"/>
          </p:cNvSpPr>
          <p:nvPr/>
        </p:nvSpPr>
        <p:spPr bwMode="auto">
          <a:xfrm>
            <a:off x="1519645" y="5896592"/>
            <a:ext cx="3532187" cy="336550"/>
          </a:xfrm>
          <a:prstGeom prst="rect">
            <a:avLst/>
          </a:prstGeom>
          <a:noFill/>
          <a:ln w="9525" algn="ctr">
            <a:noFill/>
            <a:miter lim="800000"/>
            <a:headEnd/>
            <a:tailEnd/>
          </a:ln>
          <a:effectLst/>
        </p:spPr>
        <p:txBody>
          <a:bodyPr>
            <a:spAutoFit/>
          </a:bodyPr>
          <a:lstStyle/>
          <a:p>
            <a:pPr>
              <a:spcBef>
                <a:spcPct val="50000"/>
              </a:spcBef>
            </a:pPr>
            <a:r>
              <a:rPr lang="nl-NL" sz="1600" b="1" dirty="0">
                <a:solidFill>
                  <a:schemeClr val="accent1"/>
                </a:solidFill>
              </a:rPr>
              <a:t>Recommendations document</a:t>
            </a:r>
            <a:endParaRPr lang="en-US" sz="1600" b="1" dirty="0">
              <a:solidFill>
                <a:schemeClr val="accent1"/>
              </a:solidFill>
            </a:endParaRPr>
          </a:p>
        </p:txBody>
      </p:sp>
      <p:pic>
        <p:nvPicPr>
          <p:cNvPr id="10" name="Picture 9"/>
          <p:cNvPicPr>
            <a:picLocks noChangeAspect="1"/>
          </p:cNvPicPr>
          <p:nvPr/>
        </p:nvPicPr>
        <p:blipFill>
          <a:blip r:embed="rId3" cstate="print"/>
          <a:srcRect/>
          <a:stretch>
            <a:fillRect/>
          </a:stretch>
        </p:blipFill>
        <p:spPr bwMode="auto">
          <a:xfrm>
            <a:off x="1433920" y="6341548"/>
            <a:ext cx="1773107" cy="5164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p:txBody>
          <a:bodyPr/>
          <a:lstStyle/>
          <a:p>
            <a:pPr eaLnBrk="1" hangingPunct="1"/>
            <a:r>
              <a:rPr lang="nl-NL" smtClean="0"/>
              <a:t>Participation</a:t>
            </a:r>
          </a:p>
        </p:txBody>
      </p:sp>
      <p:sp>
        <p:nvSpPr>
          <p:cNvPr id="22533" name="Rectangle 8"/>
          <p:cNvSpPr>
            <a:spLocks noGrp="1" noChangeArrowheads="1"/>
          </p:cNvSpPr>
          <p:nvPr>
            <p:ph type="body" idx="1"/>
          </p:nvPr>
        </p:nvSpPr>
        <p:spPr>
          <a:xfrm>
            <a:off x="1330519" y="1711325"/>
            <a:ext cx="6691312" cy="3822700"/>
          </a:xfrm>
          <a:noFill/>
        </p:spPr>
        <p:txBody>
          <a:bodyPr>
            <a:normAutofit lnSpcReduction="10000"/>
          </a:bodyPr>
          <a:lstStyle/>
          <a:p>
            <a:pPr marL="609600" indent="-609600" eaLnBrk="1" hangingPunct="1">
              <a:buFontTx/>
              <a:buNone/>
            </a:pPr>
            <a:r>
              <a:rPr lang="nl-NL" sz="2000" b="1" dirty="0" smtClean="0"/>
              <a:t>Input from network participants (YOU!) essential.</a:t>
            </a:r>
          </a:p>
          <a:p>
            <a:pPr marL="609600" indent="-609600" eaLnBrk="1" hangingPunct="1">
              <a:buFontTx/>
              <a:buNone/>
            </a:pPr>
            <a:endParaRPr lang="nl-NL" sz="800" dirty="0" smtClean="0"/>
          </a:p>
          <a:p>
            <a:pPr marL="609600" indent="-609600" eaLnBrk="1" hangingPunct="1">
              <a:buFontTx/>
              <a:buNone/>
            </a:pPr>
            <a:r>
              <a:rPr lang="nl-NL" sz="2000" b="1" dirty="0" smtClean="0">
                <a:solidFill>
                  <a:schemeClr val="accent1"/>
                </a:solidFill>
              </a:rPr>
              <a:t>EXPLORATION</a:t>
            </a:r>
          </a:p>
          <a:p>
            <a:pPr marL="609600" indent="-609600" eaLnBrk="1" hangingPunct="1">
              <a:buFontTx/>
              <a:buNone/>
            </a:pPr>
            <a:r>
              <a:rPr lang="nl-NL" sz="2000" b="1" dirty="0" smtClean="0">
                <a:solidFill>
                  <a:schemeClr val="accent1"/>
                </a:solidFill>
              </a:rPr>
              <a:t>MAPPING</a:t>
            </a:r>
          </a:p>
          <a:p>
            <a:pPr marL="609600" indent="-609600" eaLnBrk="1" hangingPunct="1">
              <a:buFontTx/>
              <a:buNone/>
            </a:pPr>
            <a:r>
              <a:rPr lang="nl-NL" sz="2000" b="1" dirty="0" smtClean="0">
                <a:solidFill>
                  <a:schemeClr val="accent1"/>
                </a:solidFill>
              </a:rPr>
              <a:t>VALIDATION</a:t>
            </a:r>
          </a:p>
          <a:p>
            <a:pPr marL="609600" indent="-609600" eaLnBrk="1" hangingPunct="1">
              <a:buFontTx/>
              <a:buNone/>
            </a:pPr>
            <a:endParaRPr lang="nl-NL" sz="2000" dirty="0" smtClean="0"/>
          </a:p>
          <a:p>
            <a:pPr marL="609600" indent="-609600" eaLnBrk="1" hangingPunct="1">
              <a:lnSpc>
                <a:spcPct val="110000"/>
              </a:lnSpc>
            </a:pPr>
            <a:r>
              <a:rPr lang="nl-NL" sz="1400" dirty="0" smtClean="0"/>
              <a:t>With whom do you share information?</a:t>
            </a:r>
          </a:p>
          <a:p>
            <a:pPr marL="609600" indent="-609600" eaLnBrk="1" hangingPunct="1">
              <a:lnSpc>
                <a:spcPct val="160000"/>
              </a:lnSpc>
            </a:pPr>
            <a:r>
              <a:rPr lang="nl-NL" sz="1400" dirty="0" smtClean="0"/>
              <a:t>Which skills and information do you</a:t>
            </a:r>
          </a:p>
          <a:p>
            <a:pPr marL="609600" indent="-609600" eaLnBrk="1" hangingPunct="1">
              <a:buFontTx/>
              <a:buNone/>
            </a:pPr>
            <a:r>
              <a:rPr lang="nl-NL" sz="1400" dirty="0" smtClean="0"/>
              <a:t>	have/need for/from whom?</a:t>
            </a:r>
          </a:p>
          <a:p>
            <a:pPr marL="609600" indent="-609600" eaLnBrk="1" hangingPunct="1">
              <a:lnSpc>
                <a:spcPct val="150000"/>
              </a:lnSpc>
            </a:pPr>
            <a:r>
              <a:rPr lang="nl-NL" sz="1400" dirty="0" smtClean="0"/>
              <a:t>What do you need from the social network</a:t>
            </a:r>
          </a:p>
          <a:p>
            <a:pPr marL="609600" indent="-609600" eaLnBrk="1" hangingPunct="1">
              <a:spcAft>
                <a:spcPts val="1200"/>
              </a:spcAft>
              <a:buFontTx/>
              <a:buNone/>
            </a:pPr>
            <a:r>
              <a:rPr lang="nl-NL" sz="1400" dirty="0" smtClean="0"/>
              <a:t>	to develop capacity effectively and efficiently?</a:t>
            </a:r>
          </a:p>
          <a:p>
            <a:pPr marL="609600" indent="-609600" eaLnBrk="1" hangingPunct="1">
              <a:spcAft>
                <a:spcPts val="1200"/>
              </a:spcAft>
            </a:pPr>
            <a:r>
              <a:rPr lang="nl-NL" sz="1400" dirty="0" smtClean="0"/>
              <a:t>Which challenges do you perceive?</a:t>
            </a:r>
          </a:p>
          <a:p>
            <a:pPr marL="609600" indent="-609600" eaLnBrk="1" hangingPunct="1"/>
            <a:endParaRPr lang="nl-NL" sz="1400" dirty="0" smtClean="0"/>
          </a:p>
          <a:p>
            <a:pPr marL="609600" indent="-609600" eaLnBrk="1" hangingPunct="1"/>
            <a:endParaRPr lang="nl-NL" dirty="0" smtClean="0"/>
          </a:p>
        </p:txBody>
      </p:sp>
      <p:pic>
        <p:nvPicPr>
          <p:cNvPr id="22534" name="Picture 5"/>
          <p:cNvPicPr>
            <a:picLocks noChangeAspect="1"/>
          </p:cNvPicPr>
          <p:nvPr/>
        </p:nvPicPr>
        <p:blipFill>
          <a:blip r:embed="rId3" cstate="print"/>
          <a:srcRect/>
          <a:stretch>
            <a:fillRect/>
          </a:stretch>
        </p:blipFill>
        <p:spPr bwMode="auto">
          <a:xfrm>
            <a:off x="6205949" y="2451032"/>
            <a:ext cx="2806700" cy="1874837"/>
          </a:xfrm>
          <a:prstGeom prst="rect">
            <a:avLst/>
          </a:prstGeom>
          <a:noFill/>
          <a:ln w="9525">
            <a:noFill/>
            <a:miter lim="800000"/>
            <a:headEnd/>
            <a:tailEnd/>
          </a:ln>
        </p:spPr>
      </p:pic>
      <p:pic>
        <p:nvPicPr>
          <p:cNvPr id="22535" name="Picture 6"/>
          <p:cNvPicPr>
            <a:picLocks noChangeAspect="1"/>
          </p:cNvPicPr>
          <p:nvPr/>
        </p:nvPicPr>
        <p:blipFill>
          <a:blip r:embed="rId4" cstate="print"/>
          <a:srcRect/>
          <a:stretch>
            <a:fillRect/>
          </a:stretch>
        </p:blipFill>
        <p:spPr bwMode="auto">
          <a:xfrm>
            <a:off x="6221824" y="4740207"/>
            <a:ext cx="1946275" cy="1728787"/>
          </a:xfrm>
          <a:prstGeom prst="rect">
            <a:avLst/>
          </a:prstGeom>
          <a:noFill/>
          <a:ln w="9525">
            <a:noFill/>
            <a:miter lim="800000"/>
            <a:headEnd/>
            <a:tailEnd/>
          </a:ln>
        </p:spPr>
      </p:pic>
      <p:pic>
        <p:nvPicPr>
          <p:cNvPr id="22536" name="Picture 7"/>
          <p:cNvPicPr>
            <a:picLocks noChangeAspect="1"/>
          </p:cNvPicPr>
          <p:nvPr/>
        </p:nvPicPr>
        <p:blipFill>
          <a:blip r:embed="rId5" cstate="print"/>
          <a:srcRect/>
          <a:stretch>
            <a:fillRect/>
          </a:stretch>
        </p:blipFill>
        <p:spPr bwMode="auto">
          <a:xfrm>
            <a:off x="7650574" y="3719444"/>
            <a:ext cx="1354137" cy="1354138"/>
          </a:xfrm>
          <a:prstGeom prst="rect">
            <a:avLst/>
          </a:prstGeom>
          <a:noFill/>
          <a:ln w="9525">
            <a:noFill/>
            <a:miter lim="800000"/>
            <a:headEnd/>
            <a:tailEnd/>
          </a:ln>
        </p:spPr>
      </p:pic>
      <p:sp>
        <p:nvSpPr>
          <p:cNvPr id="22537" name="Text Box 9"/>
          <p:cNvSpPr txBox="1">
            <a:spLocks noChangeArrowheads="1"/>
          </p:cNvSpPr>
          <p:nvPr/>
        </p:nvSpPr>
        <p:spPr bwMode="auto">
          <a:xfrm>
            <a:off x="4135631" y="2259013"/>
            <a:ext cx="1443038" cy="1008062"/>
          </a:xfrm>
          <a:prstGeom prst="rect">
            <a:avLst/>
          </a:prstGeom>
          <a:noFill/>
          <a:ln w="9525" algn="ctr">
            <a:noFill/>
            <a:miter lim="800000"/>
            <a:headEnd/>
            <a:tailEnd/>
          </a:ln>
          <a:effectLst/>
        </p:spPr>
        <p:txBody>
          <a:bodyPr>
            <a:spAutoFit/>
          </a:bodyPr>
          <a:lstStyle/>
          <a:p>
            <a:pPr>
              <a:spcBef>
                <a:spcPct val="50000"/>
              </a:spcBef>
            </a:pPr>
            <a:r>
              <a:rPr lang="nl-NL" sz="1200" i="1">
                <a:solidFill>
                  <a:schemeClr val="accent1"/>
                </a:solidFill>
              </a:rPr>
              <a:t>March ’12</a:t>
            </a:r>
          </a:p>
          <a:p>
            <a:pPr>
              <a:spcBef>
                <a:spcPct val="50000"/>
              </a:spcBef>
            </a:pPr>
            <a:endParaRPr lang="nl-NL" sz="1200" i="1">
              <a:solidFill>
                <a:schemeClr val="accent1"/>
              </a:solidFill>
            </a:endParaRPr>
          </a:p>
          <a:p>
            <a:pPr>
              <a:spcBef>
                <a:spcPct val="50000"/>
              </a:spcBef>
            </a:pPr>
            <a:endParaRPr lang="nl-NL" sz="800" i="1">
              <a:solidFill>
                <a:schemeClr val="accent1"/>
              </a:solidFill>
            </a:endParaRPr>
          </a:p>
          <a:p>
            <a:pPr>
              <a:spcBef>
                <a:spcPct val="50000"/>
              </a:spcBef>
            </a:pPr>
            <a:r>
              <a:rPr lang="nl-NL" sz="1200" i="1">
                <a:solidFill>
                  <a:schemeClr val="accent1"/>
                </a:solidFill>
              </a:rPr>
              <a:t>June ‘12</a:t>
            </a:r>
            <a:endParaRPr lang="en-US" sz="1200" i="1">
              <a:solidFill>
                <a:schemeClr val="accent1"/>
              </a:solidFill>
            </a:endParaRPr>
          </a:p>
        </p:txBody>
      </p:sp>
      <p:sp>
        <p:nvSpPr>
          <p:cNvPr id="22539" name="Line 11"/>
          <p:cNvSpPr>
            <a:spLocks noChangeShapeType="1"/>
          </p:cNvSpPr>
          <p:nvPr/>
        </p:nvSpPr>
        <p:spPr bwMode="auto">
          <a:xfrm>
            <a:off x="4529331" y="2555875"/>
            <a:ext cx="0" cy="403225"/>
          </a:xfrm>
          <a:prstGeom prst="line">
            <a:avLst/>
          </a:prstGeom>
          <a:noFill/>
          <a:ln w="19050">
            <a:solidFill>
              <a:schemeClr val="accent1"/>
            </a:solidFill>
            <a:round/>
            <a:headEnd/>
            <a:tailEnd type="triangle" w="med" len="med"/>
          </a:ln>
          <a:effectLst/>
        </p:spPr>
        <p:txBody>
          <a:bodyPr wrap="none">
            <a:spAutoFit/>
          </a:bodyPr>
          <a:lstStyle/>
          <a:p>
            <a:endParaRPr lang="en-US"/>
          </a:p>
        </p:txBody>
      </p:sp>
      <p:pic>
        <p:nvPicPr>
          <p:cNvPr id="11" name="Picture 10"/>
          <p:cNvPicPr>
            <a:picLocks noChangeAspect="1"/>
          </p:cNvPicPr>
          <p:nvPr/>
        </p:nvPicPr>
        <p:blipFill>
          <a:blip r:embed="rId6" cstate="print"/>
          <a:srcRect/>
          <a:stretch>
            <a:fillRect/>
          </a:stretch>
        </p:blipFill>
        <p:spPr bwMode="auto">
          <a:xfrm>
            <a:off x="1433920" y="6341548"/>
            <a:ext cx="1773107" cy="5164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cs typeface="Calibri" pitchFamily="34" charset="0"/>
              </a:rPr>
              <a:t>Task 1 - National strategy </a:t>
            </a:r>
            <a:br>
              <a:rPr lang="en-US" i="1" dirty="0" smtClean="0">
                <a:cs typeface="Calibri" pitchFamily="34" charset="0"/>
              </a:rPr>
            </a:br>
            <a:r>
              <a:rPr lang="en-US" i="1" dirty="0" smtClean="0">
                <a:cs typeface="Calibri" pitchFamily="34" charset="0"/>
              </a:rPr>
              <a:t>(~10 minutes)</a:t>
            </a:r>
            <a:endParaRPr lang="en-US" dirty="0"/>
          </a:p>
        </p:txBody>
      </p:sp>
      <p:sp>
        <p:nvSpPr>
          <p:cNvPr id="3" name="Subtitle 2"/>
          <p:cNvSpPr>
            <a:spLocks noGrp="1"/>
          </p:cNvSpPr>
          <p:nvPr>
            <p:ph type="subTitle" idx="1"/>
          </p:nvPr>
        </p:nvSpPr>
        <p:spPr>
          <a:xfrm>
            <a:off x="1291984" y="2020663"/>
            <a:ext cx="7096642" cy="4212711"/>
          </a:xfrm>
        </p:spPr>
        <p:txBody>
          <a:bodyPr>
            <a:normAutofit fontScale="77500" lnSpcReduction="20000"/>
          </a:bodyPr>
          <a:lstStyle/>
          <a:p>
            <a:endParaRPr lang="en-US" b="1" i="1" dirty="0" smtClean="0">
              <a:solidFill>
                <a:srgbClr val="336699"/>
              </a:solidFill>
              <a:cs typeface="Calibri" pitchFamily="34" charset="0"/>
            </a:endParaRPr>
          </a:p>
          <a:p>
            <a:r>
              <a:rPr lang="en-US" sz="3600" i="1" dirty="0" smtClean="0">
                <a:solidFill>
                  <a:srgbClr val="FF9900"/>
                </a:solidFill>
                <a:effectLst>
                  <a:outerShdw blurRad="38100" dist="38100" dir="2700000" algn="tl">
                    <a:srgbClr val="000000">
                      <a:alpha val="43137"/>
                    </a:srgbClr>
                  </a:outerShdw>
                </a:effectLst>
                <a:cs typeface="Calibri" pitchFamily="34" charset="0"/>
              </a:rPr>
              <a:t>&gt;&gt; Please fill out the fields 1 and 2.</a:t>
            </a:r>
          </a:p>
          <a:p>
            <a:r>
              <a:rPr lang="en-US" sz="3600" i="1" dirty="0" smtClean="0">
                <a:solidFill>
                  <a:srgbClr val="FF0000"/>
                </a:solidFill>
                <a:effectLst>
                  <a:outerShdw blurRad="38100" dist="38100" dir="2700000" algn="tl">
                    <a:srgbClr val="000000">
                      <a:alpha val="43137"/>
                    </a:srgbClr>
                  </a:outerShdw>
                </a:effectLst>
                <a:cs typeface="Calibri" pitchFamily="34" charset="0"/>
              </a:rPr>
              <a:t>Please compile 1 document per country</a:t>
            </a:r>
          </a:p>
          <a:p>
            <a:endParaRPr lang="en-US" sz="3600" i="1" dirty="0" smtClean="0">
              <a:solidFill>
                <a:srgbClr val="FF9900"/>
              </a:solidFill>
              <a:effectLst>
                <a:outerShdw blurRad="38100" dist="38100" dir="2700000" algn="tl">
                  <a:srgbClr val="000000">
                    <a:alpha val="43137"/>
                  </a:srgbClr>
                </a:outerShdw>
              </a:effectLst>
              <a:cs typeface="Calibri" pitchFamily="34" charset="0"/>
            </a:endParaRPr>
          </a:p>
          <a:p>
            <a:r>
              <a:rPr lang="en-US" sz="3600" i="1" dirty="0" smtClean="0">
                <a:solidFill>
                  <a:srgbClr val="FF9900"/>
                </a:solidFill>
                <a:effectLst>
                  <a:outerShdw blurRad="38100" dist="38100" dir="2700000" algn="tl">
                    <a:srgbClr val="000000">
                      <a:alpha val="43137"/>
                    </a:srgbClr>
                  </a:outerShdw>
                </a:effectLst>
                <a:cs typeface="Calibri" pitchFamily="34" charset="0"/>
              </a:rPr>
              <a:t>1. Who are the actors in your country?</a:t>
            </a:r>
          </a:p>
          <a:p>
            <a:endParaRPr lang="en-US" sz="3600" i="1" dirty="0" smtClean="0">
              <a:solidFill>
                <a:srgbClr val="FF9900"/>
              </a:solidFill>
              <a:effectLst>
                <a:outerShdw blurRad="38100" dist="38100" dir="2700000" algn="tl">
                  <a:srgbClr val="000000">
                    <a:alpha val="43137"/>
                  </a:srgbClr>
                </a:outerShdw>
              </a:effectLst>
              <a:cs typeface="Calibri" pitchFamily="34" charset="0"/>
            </a:endParaRPr>
          </a:p>
          <a:p>
            <a:pPr marL="457200" indent="-457200"/>
            <a:r>
              <a:rPr lang="en-US" sz="3600" i="1" dirty="0" smtClean="0">
                <a:solidFill>
                  <a:srgbClr val="FF9900"/>
                </a:solidFill>
                <a:effectLst>
                  <a:outerShdw blurRad="38100" dist="38100" dir="2700000" algn="tl">
                    <a:srgbClr val="000000">
                      <a:alpha val="43137"/>
                    </a:srgbClr>
                  </a:outerShdw>
                </a:effectLst>
                <a:cs typeface="Calibri" pitchFamily="34" charset="0"/>
              </a:rPr>
              <a:t>2. Who is in a position to take the lead on this initiative and bring these actors together in your country?</a:t>
            </a:r>
          </a:p>
          <a:p>
            <a:endParaRPr lang="en-US" sz="3600" i="1" dirty="0" smtClean="0">
              <a:solidFill>
                <a:srgbClr val="FF9900"/>
              </a:solidFill>
              <a:effectLst>
                <a:outerShdw blurRad="38100" dist="38100" dir="2700000" algn="tl">
                  <a:srgbClr val="000000">
                    <a:alpha val="43137"/>
                  </a:srgbClr>
                </a:outerShdw>
              </a:effectLst>
              <a:cs typeface="Calibri" pitchFamily="34" charset="0"/>
            </a:endParaRPr>
          </a:p>
          <a:p>
            <a:endParaRPr lang="en-US" sz="3600" i="1" dirty="0" smtClean="0">
              <a:solidFill>
                <a:srgbClr val="FF9900"/>
              </a:solidFill>
              <a:effectLst>
                <a:outerShdw blurRad="38100" dist="38100" dir="2700000" algn="tl">
                  <a:srgbClr val="000000">
                    <a:alpha val="43137"/>
                  </a:srgbClr>
                </a:outerShdw>
              </a:effectLst>
              <a:cs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on Capacity Development </a:t>
            </a:r>
            <a:endParaRPr lang="en-US" dirty="0"/>
          </a:p>
        </p:txBody>
      </p:sp>
      <p:sp>
        <p:nvSpPr>
          <p:cNvPr id="3" name="Subtitle 2"/>
          <p:cNvSpPr>
            <a:spLocks noGrp="1"/>
          </p:cNvSpPr>
          <p:nvPr>
            <p:ph type="subTitle" idx="1"/>
          </p:nvPr>
        </p:nvSpPr>
        <p:spPr>
          <a:xfrm>
            <a:off x="1291983" y="2020663"/>
            <a:ext cx="7136399" cy="4212711"/>
          </a:xfrm>
        </p:spPr>
        <p:txBody>
          <a:bodyPr>
            <a:normAutofit/>
          </a:bodyPr>
          <a:lstStyle/>
          <a:p>
            <a:r>
              <a:rPr lang="en-US" dirty="0" smtClean="0"/>
              <a:t>Capacity development action plan with a dissemination strategy:</a:t>
            </a:r>
          </a:p>
          <a:p>
            <a:endParaRPr lang="en-US" sz="2000" dirty="0" smtClean="0">
              <a:effectLst>
                <a:outerShdw blurRad="38100" dist="38100" dir="2700000" algn="tl">
                  <a:srgbClr val="000000">
                    <a:alpha val="43137"/>
                  </a:srgbClr>
                </a:outerShdw>
              </a:effectLst>
            </a:endParaRPr>
          </a:p>
          <a:p>
            <a:pPr lvl="1" algn="l">
              <a:buFont typeface="Arial" pitchFamily="34" charset="0"/>
              <a:buChar char="•"/>
            </a:pPr>
            <a:r>
              <a:rPr lang="en-US" sz="2400" dirty="0" smtClean="0">
                <a:solidFill>
                  <a:srgbClr val="336699"/>
                </a:solidFill>
              </a:rPr>
              <a:t> (Scope)</a:t>
            </a:r>
          </a:p>
          <a:p>
            <a:pPr lvl="1" algn="l">
              <a:buFont typeface="Arial" pitchFamily="34" charset="0"/>
              <a:buChar char="•"/>
            </a:pPr>
            <a:r>
              <a:rPr lang="en-US" sz="2400" dirty="0" smtClean="0">
                <a:solidFill>
                  <a:srgbClr val="336699"/>
                </a:solidFill>
              </a:rPr>
              <a:t> To whom?</a:t>
            </a:r>
          </a:p>
          <a:p>
            <a:pPr lvl="2" algn="l">
              <a:buFont typeface="Arial" pitchFamily="34" charset="0"/>
              <a:buChar char="•"/>
            </a:pPr>
            <a:r>
              <a:rPr lang="en-US" sz="2000" dirty="0" smtClean="0">
                <a:solidFill>
                  <a:srgbClr val="336699"/>
                </a:solidFill>
              </a:rPr>
              <a:t> Who are the actors?</a:t>
            </a:r>
          </a:p>
          <a:p>
            <a:pPr lvl="2" algn="l">
              <a:buFont typeface="Arial" pitchFamily="34" charset="0"/>
              <a:buChar char="•"/>
            </a:pPr>
            <a:r>
              <a:rPr lang="en-US" sz="2000" dirty="0" smtClean="0">
                <a:solidFill>
                  <a:srgbClr val="336699"/>
                </a:solidFill>
              </a:rPr>
              <a:t> Who can lead and integrate others?</a:t>
            </a:r>
          </a:p>
          <a:p>
            <a:pPr lvl="1" algn="l">
              <a:buFont typeface="Arial" pitchFamily="34" charset="0"/>
              <a:buChar char="•"/>
            </a:pPr>
            <a:r>
              <a:rPr lang="en-US" sz="2400" dirty="0" smtClean="0">
                <a:solidFill>
                  <a:srgbClr val="336699"/>
                </a:solidFill>
              </a:rPr>
              <a:t> Which materials or training at which level?</a:t>
            </a:r>
          </a:p>
          <a:p>
            <a:pPr lvl="1" algn="l">
              <a:buFont typeface="Arial" pitchFamily="34" charset="0"/>
              <a:buChar char="•"/>
            </a:pPr>
            <a:r>
              <a:rPr lang="en-US" sz="2400" dirty="0" smtClean="0">
                <a:solidFill>
                  <a:srgbClr val="336699"/>
                </a:solidFill>
              </a:rPr>
              <a:t> In what form of delivery?</a:t>
            </a:r>
            <a:endParaRPr lang="en-US" sz="2400" dirty="0">
              <a:solidFill>
                <a:srgbClr val="336699"/>
              </a:solidFill>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materials?</a:t>
            </a:r>
            <a:endParaRPr lang="en-US" dirty="0"/>
          </a:p>
        </p:txBody>
      </p:sp>
      <p:sp>
        <p:nvSpPr>
          <p:cNvPr id="3" name="Subtitle 2"/>
          <p:cNvSpPr>
            <a:spLocks noGrp="1"/>
          </p:cNvSpPr>
          <p:nvPr>
            <p:ph type="subTitle" idx="1"/>
          </p:nvPr>
        </p:nvSpPr>
        <p:spPr/>
        <p:txBody>
          <a:bodyPr/>
          <a:lstStyle/>
          <a:p>
            <a:r>
              <a:rPr lang="en-US" dirty="0" smtClean="0"/>
              <a:t>Materials presented yesterday and today, e.g.</a:t>
            </a:r>
          </a:p>
          <a:p>
            <a:endParaRPr lang="en-US" sz="1600" dirty="0" smtClean="0"/>
          </a:p>
          <a:p>
            <a:r>
              <a:rPr lang="en-US" dirty="0" smtClean="0"/>
              <a:t>WHO Guidelines</a:t>
            </a:r>
          </a:p>
          <a:p>
            <a:r>
              <a:rPr lang="en-US" dirty="0" smtClean="0"/>
              <a:t>Wealth of Waste and Posters (FAO)</a:t>
            </a:r>
          </a:p>
          <a:p>
            <a:r>
              <a:rPr lang="en-US" dirty="0" smtClean="0"/>
              <a:t>Sick water report (UNEP)</a:t>
            </a:r>
          </a:p>
          <a:p>
            <a:r>
              <a:rPr lang="en-US" dirty="0" smtClean="0"/>
              <a:t>Wastewater Irrigation and Health</a:t>
            </a:r>
          </a:p>
        </p:txBody>
      </p:sp>
      <p:pic>
        <p:nvPicPr>
          <p:cNvPr id="1026" name="Picture 2"/>
          <p:cNvPicPr>
            <a:picLocks noChangeAspect="1" noChangeArrowheads="1"/>
          </p:cNvPicPr>
          <p:nvPr/>
        </p:nvPicPr>
        <p:blipFill>
          <a:blip r:embed="rId2" cstate="print"/>
          <a:srcRect/>
          <a:stretch>
            <a:fillRect/>
          </a:stretch>
        </p:blipFill>
        <p:spPr bwMode="auto">
          <a:xfrm>
            <a:off x="6546159" y="2663684"/>
            <a:ext cx="1559250" cy="2160000"/>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7346767" y="3603365"/>
            <a:ext cx="1558694" cy="2160000"/>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7054506" y="3299789"/>
            <a:ext cx="1555875" cy="2160000"/>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6793190" y="2983007"/>
            <a:ext cx="1552919" cy="2160000"/>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a:off x="4546949" y="4698000"/>
            <a:ext cx="1459185" cy="2160000"/>
          </a:xfrm>
          <a:prstGeom prst="rect">
            <a:avLst/>
          </a:prstGeom>
          <a:noFill/>
          <a:ln w="9525">
            <a:noFill/>
            <a:miter lim="800000"/>
            <a:headEnd/>
            <a:tailEnd/>
          </a:ln>
        </p:spPr>
      </p:pic>
      <p:pic>
        <p:nvPicPr>
          <p:cNvPr id="1031" name="Picture 7"/>
          <p:cNvPicPr>
            <a:picLocks noChangeAspect="1" noChangeArrowheads="1"/>
          </p:cNvPicPr>
          <p:nvPr/>
        </p:nvPicPr>
        <p:blipFill>
          <a:blip r:embed="rId7" cstate="print"/>
          <a:srcRect/>
          <a:stretch>
            <a:fillRect/>
          </a:stretch>
        </p:blipFill>
        <p:spPr bwMode="auto">
          <a:xfrm>
            <a:off x="2246657" y="4698000"/>
            <a:ext cx="1435240" cy="2160000"/>
          </a:xfrm>
          <a:prstGeom prst="rect">
            <a:avLst/>
          </a:prstGeom>
          <a:noFill/>
          <a:ln w="9525">
            <a:noFill/>
            <a:miter lim="800000"/>
            <a:headEnd/>
            <a:tailEnd/>
          </a:ln>
        </p:spPr>
      </p:pic>
      <p:sp>
        <p:nvSpPr>
          <p:cNvPr id="12" name="Rounded Rectangle 11"/>
          <p:cNvSpPr/>
          <p:nvPr/>
        </p:nvSpPr>
        <p:spPr>
          <a:xfrm>
            <a:off x="1378226" y="4691269"/>
            <a:ext cx="4598505" cy="13914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FF9900"/>
                </a:solidFill>
                <a:effectLst>
                  <a:outerShdw blurRad="38100" dist="38100" dir="2700000" algn="tl">
                    <a:srgbClr val="000000">
                      <a:alpha val="43137"/>
                    </a:srgbClr>
                  </a:outerShdw>
                </a:effectLst>
              </a:rPr>
              <a:t>+ your own material</a:t>
            </a:r>
            <a:endParaRPr lang="en-US" sz="3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what form of delivery?</a:t>
            </a:r>
            <a:endParaRPr lang="en-US" dirty="0"/>
          </a:p>
        </p:txBody>
      </p:sp>
      <p:sp>
        <p:nvSpPr>
          <p:cNvPr id="3" name="Subtitle 2"/>
          <p:cNvSpPr>
            <a:spLocks noGrp="1"/>
          </p:cNvSpPr>
          <p:nvPr>
            <p:ph type="subTitle" idx="1"/>
          </p:nvPr>
        </p:nvSpPr>
        <p:spPr/>
        <p:txBody>
          <a:bodyPr/>
          <a:lstStyle/>
          <a:p>
            <a:pPr marL="457200" indent="-457200">
              <a:buFont typeface="Arial" pitchFamily="34" charset="0"/>
              <a:buChar char="•"/>
            </a:pPr>
            <a:r>
              <a:rPr lang="en-US" dirty="0" smtClean="0"/>
              <a:t>Training of trainers</a:t>
            </a:r>
          </a:p>
          <a:p>
            <a:pPr marL="457200" indent="-457200">
              <a:buFont typeface="Arial" pitchFamily="34" charset="0"/>
              <a:buChar char="•"/>
            </a:pPr>
            <a:r>
              <a:rPr lang="en-US" dirty="0" smtClean="0"/>
              <a:t>Distribution of materials and guidelines (international and national)</a:t>
            </a:r>
          </a:p>
          <a:p>
            <a:pPr marL="457200" indent="-457200">
              <a:buFont typeface="Arial" pitchFamily="34" charset="0"/>
              <a:buChar char="•"/>
            </a:pPr>
            <a:r>
              <a:rPr lang="en-US" dirty="0" smtClean="0"/>
              <a:t>Identify and work with early adopters (showcasing, incentives)</a:t>
            </a:r>
          </a:p>
          <a:p>
            <a:pPr marL="457200" indent="-457200">
              <a:buFont typeface="Arial" pitchFamily="34" charset="0"/>
              <a:buChar char="•"/>
            </a:pPr>
            <a:r>
              <a:rPr lang="en-US" dirty="0" smtClean="0"/>
              <a:t>Workshops</a:t>
            </a:r>
          </a:p>
          <a:p>
            <a:pPr marL="457200" indent="-457200">
              <a:buFont typeface="Arial" pitchFamily="34" charset="0"/>
              <a:buChar char="•"/>
            </a:pPr>
            <a:r>
              <a:rPr lang="en-US" dirty="0" smtClean="0"/>
              <a:t>…</a:t>
            </a:r>
          </a:p>
          <a:p>
            <a:pPr marL="457200" indent="-457200">
              <a:buFont typeface="Arial" pitchFamily="34" charset="0"/>
              <a:buChar char="•"/>
            </a:pPr>
            <a:endParaRPr lang="en-US" dirty="0" smtClean="0"/>
          </a:p>
          <a:p>
            <a:pPr marL="457200" indent="-457200"/>
            <a:r>
              <a:rPr lang="en-US" dirty="0" smtClean="0"/>
              <a:t>What worked well in your experience?</a:t>
            </a:r>
          </a:p>
          <a:p>
            <a:pPr marL="457200" indent="-457200">
              <a:buFont typeface="Arial" pitchFamily="34" charset="0"/>
              <a:buChar char="•"/>
            </a:pPr>
            <a:endParaRPr lang="en-US" dirty="0" smtClean="0"/>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cs typeface="Calibri" pitchFamily="34" charset="0"/>
              </a:rPr>
              <a:t>Task 2 - National strategy </a:t>
            </a:r>
            <a:br>
              <a:rPr lang="en-US" i="1" dirty="0" smtClean="0">
                <a:cs typeface="Calibri" pitchFamily="34" charset="0"/>
              </a:rPr>
            </a:br>
            <a:r>
              <a:rPr lang="en-US" i="1" dirty="0" smtClean="0">
                <a:cs typeface="Calibri" pitchFamily="34" charset="0"/>
              </a:rPr>
              <a:t>(20 minutes)</a:t>
            </a:r>
            <a:br>
              <a:rPr lang="en-US" i="1" dirty="0" smtClean="0">
                <a:cs typeface="Calibri" pitchFamily="34" charset="0"/>
              </a:rPr>
            </a:br>
            <a:endParaRPr lang="en-US" dirty="0"/>
          </a:p>
        </p:txBody>
      </p:sp>
      <p:sp>
        <p:nvSpPr>
          <p:cNvPr id="3" name="Subtitle 2"/>
          <p:cNvSpPr>
            <a:spLocks noGrp="1"/>
          </p:cNvSpPr>
          <p:nvPr>
            <p:ph type="subTitle" idx="1"/>
          </p:nvPr>
        </p:nvSpPr>
        <p:spPr>
          <a:xfrm>
            <a:off x="1291984" y="1901395"/>
            <a:ext cx="7096642" cy="4850589"/>
          </a:xfrm>
        </p:spPr>
        <p:txBody>
          <a:bodyPr>
            <a:normAutofit lnSpcReduction="10000"/>
          </a:bodyPr>
          <a:lstStyle/>
          <a:p>
            <a:r>
              <a:rPr lang="en-US" sz="3200" i="1" dirty="0" smtClean="0">
                <a:solidFill>
                  <a:srgbClr val="FF9900"/>
                </a:solidFill>
                <a:effectLst>
                  <a:outerShdw blurRad="38100" dist="38100" dir="2700000" algn="tl">
                    <a:srgbClr val="000000">
                      <a:alpha val="43137"/>
                    </a:srgbClr>
                  </a:outerShdw>
                </a:effectLst>
                <a:cs typeface="Calibri" pitchFamily="34" charset="0"/>
              </a:rPr>
              <a:t>Scope</a:t>
            </a:r>
          </a:p>
          <a:p>
            <a:endParaRPr lang="en-US" sz="3200" i="1" dirty="0" smtClean="0">
              <a:solidFill>
                <a:srgbClr val="FF9900"/>
              </a:solidFill>
              <a:effectLst>
                <a:outerShdw blurRad="38100" dist="38100" dir="2700000" algn="tl">
                  <a:srgbClr val="000000">
                    <a:alpha val="43137"/>
                  </a:srgbClr>
                </a:outerShdw>
              </a:effectLst>
              <a:cs typeface="Calibri" pitchFamily="34" charset="0"/>
            </a:endParaRPr>
          </a:p>
          <a:p>
            <a:r>
              <a:rPr lang="en-US" sz="3200" i="1" dirty="0" smtClean="0">
                <a:solidFill>
                  <a:srgbClr val="FF9900"/>
                </a:solidFill>
                <a:effectLst>
                  <a:outerShdw blurRad="38100" dist="38100" dir="2700000" algn="tl">
                    <a:srgbClr val="000000">
                      <a:alpha val="43137"/>
                    </a:srgbClr>
                  </a:outerShdw>
                </a:effectLst>
                <a:cs typeface="Calibri" pitchFamily="34" charset="0"/>
              </a:rPr>
              <a:t>Which materials?</a:t>
            </a:r>
          </a:p>
          <a:p>
            <a:endParaRPr lang="en-US" i="1" dirty="0" smtClean="0">
              <a:solidFill>
                <a:srgbClr val="FF9900"/>
              </a:solidFill>
              <a:effectLst>
                <a:outerShdw blurRad="38100" dist="38100" dir="2700000" algn="tl">
                  <a:srgbClr val="000000">
                    <a:alpha val="43137"/>
                  </a:srgbClr>
                </a:outerShdw>
              </a:effectLst>
              <a:cs typeface="Calibri" pitchFamily="34" charset="0"/>
            </a:endParaRPr>
          </a:p>
          <a:p>
            <a:r>
              <a:rPr lang="en-US" sz="3200" i="1" dirty="0" smtClean="0">
                <a:solidFill>
                  <a:srgbClr val="FF9900"/>
                </a:solidFill>
                <a:effectLst>
                  <a:outerShdw blurRad="38100" dist="38100" dir="2700000" algn="tl">
                    <a:srgbClr val="000000">
                      <a:alpha val="43137"/>
                    </a:srgbClr>
                  </a:outerShdw>
                </a:effectLst>
                <a:cs typeface="Calibri" pitchFamily="34" charset="0"/>
              </a:rPr>
              <a:t>What form of delivery?</a:t>
            </a:r>
          </a:p>
          <a:p>
            <a:endParaRPr lang="en-US" i="1" dirty="0" smtClean="0">
              <a:solidFill>
                <a:srgbClr val="FF9900"/>
              </a:solidFill>
              <a:effectLst>
                <a:outerShdw blurRad="38100" dist="38100" dir="2700000" algn="tl">
                  <a:srgbClr val="000000">
                    <a:alpha val="43137"/>
                  </a:srgbClr>
                </a:outerShdw>
              </a:effectLst>
              <a:cs typeface="Calibri" pitchFamily="34" charset="0"/>
            </a:endParaRPr>
          </a:p>
          <a:p>
            <a:r>
              <a:rPr lang="en-US" sz="3200" i="1" dirty="0" smtClean="0">
                <a:solidFill>
                  <a:srgbClr val="FF9900"/>
                </a:solidFill>
                <a:effectLst>
                  <a:outerShdw blurRad="38100" dist="38100" dir="2700000" algn="tl">
                    <a:srgbClr val="000000">
                      <a:alpha val="43137"/>
                    </a:srgbClr>
                  </a:outerShdw>
                </a:effectLst>
                <a:cs typeface="Calibri" pitchFamily="34" charset="0"/>
              </a:rPr>
              <a:t>&gt;&gt; Please fill out the matrix 3.</a:t>
            </a:r>
          </a:p>
          <a:p>
            <a:r>
              <a:rPr lang="en-US" sz="3200" i="1" dirty="0" smtClean="0">
                <a:solidFill>
                  <a:srgbClr val="FF0000"/>
                </a:solidFill>
                <a:effectLst>
                  <a:outerShdw blurRad="38100" dist="38100" dir="2700000" algn="tl">
                    <a:srgbClr val="000000">
                      <a:alpha val="43137"/>
                    </a:srgbClr>
                  </a:outerShdw>
                </a:effectLst>
                <a:cs typeface="Calibri" pitchFamily="34" charset="0"/>
              </a:rPr>
              <a:t>Please compile 1 document per country</a:t>
            </a:r>
          </a:p>
          <a:p>
            <a:endParaRPr lang="en-US" sz="3200" i="1" dirty="0" smtClean="0">
              <a:solidFill>
                <a:srgbClr val="FF0000"/>
              </a:solidFill>
              <a:effectLst>
                <a:outerShdw blurRad="38100" dist="38100" dir="2700000" algn="tl">
                  <a:srgbClr val="000000">
                    <a:alpha val="43137"/>
                  </a:srgbClr>
                </a:outerShdw>
              </a:effectLst>
              <a:cs typeface="Calibri" pitchFamily="34" charset="0"/>
            </a:endParaRPr>
          </a:p>
          <a:p>
            <a:endParaRPr lang="en-US" sz="3200" i="1" dirty="0" smtClean="0">
              <a:solidFill>
                <a:srgbClr val="FF9900"/>
              </a:solidFill>
              <a:effectLst>
                <a:outerShdw blurRad="38100" dist="38100" dir="2700000" algn="tl">
                  <a:srgbClr val="000000">
                    <a:alpha val="43137"/>
                  </a:srgbClr>
                </a:outerShdw>
              </a:effectLst>
              <a:cs typeface="Calibri" pitchFamily="34" charset="0"/>
            </a:endParaRPr>
          </a:p>
          <a:p>
            <a:endParaRPr lang="en-US" sz="3200" i="1" dirty="0" smtClean="0">
              <a:solidFill>
                <a:srgbClr val="FF9900"/>
              </a:solidFill>
              <a:effectLst>
                <a:outerShdw blurRad="38100" dist="38100" dir="2700000" algn="tl">
                  <a:srgbClr val="000000">
                    <a:alpha val="43137"/>
                  </a:srgbClr>
                </a:outerShdw>
              </a:effectLst>
              <a:cs typeface="Calibri" pitchFamily="34" charset="0"/>
            </a:endParaRPr>
          </a:p>
          <a:p>
            <a:endParaRPr lang="en-US" sz="3200" i="1" dirty="0" smtClean="0">
              <a:solidFill>
                <a:srgbClr val="FF9900"/>
              </a:solidFill>
              <a:effectLst>
                <a:outerShdw blurRad="38100" dist="38100" dir="2700000" algn="tl">
                  <a:srgbClr val="000000">
                    <a:alpha val="43137"/>
                  </a:srgbClr>
                </a:outerShdw>
              </a:effectLst>
              <a:cs typeface="Calibri"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Survey: </a:t>
            </a:r>
            <a:r>
              <a:rPr lang="fr-FR" sz="1800" dirty="0" smtClean="0"/>
              <a:t>Ce qui est nécessaire dans votre pays pour élaborer une stratégie nationale pour l'utilisation sécuritaire des eaux usées dans l'agriculture? (</a:t>
            </a:r>
            <a:r>
              <a:rPr lang="en-US" sz="1800" dirty="0" smtClean="0"/>
              <a:t>What is needed in your country to develop a national strategy for the safe use of wastewater in agriculture?)</a:t>
            </a:r>
            <a:endParaRPr lang="en-US" sz="1800" dirty="0"/>
          </a:p>
        </p:txBody>
      </p:sp>
      <p:sp>
        <p:nvSpPr>
          <p:cNvPr id="3" name="Subtitle 2"/>
          <p:cNvSpPr>
            <a:spLocks noGrp="1"/>
          </p:cNvSpPr>
          <p:nvPr>
            <p:ph type="subTitle" idx="1"/>
          </p:nvPr>
        </p:nvSpPr>
        <p:spPr/>
        <p:txBody>
          <a:bodyPr/>
          <a:lstStyle/>
          <a:p>
            <a:r>
              <a:rPr lang="en-US" dirty="0" smtClean="0">
                <a:effectLst>
                  <a:outerShdw blurRad="38100" dist="38100" dir="2700000" algn="tl">
                    <a:srgbClr val="000000">
                      <a:alpha val="43137"/>
                    </a:srgbClr>
                  </a:outerShdw>
                </a:effectLst>
              </a:rPr>
              <a:t>“ </a:t>
            </a:r>
            <a:r>
              <a:rPr lang="en-US" b="0" dirty="0" smtClean="0"/>
              <a:t>strategy is already in place regarding the regulation, standards .... what is necessary to take good care of it is good practice to use the treated wastewater.</a:t>
            </a:r>
            <a:r>
              <a:rPr lang="en-US" dirty="0" smtClean="0"/>
              <a:t>”</a:t>
            </a:r>
          </a:p>
          <a:p>
            <a:endParaRPr lang="en-US" dirty="0" smtClean="0"/>
          </a:p>
          <a:p>
            <a:r>
              <a:rPr lang="en-US" dirty="0" smtClean="0">
                <a:effectLst>
                  <a:outerShdw blurRad="38100" dist="38100" dir="2700000" algn="tl">
                    <a:srgbClr val="000000">
                      <a:alpha val="43137"/>
                    </a:srgbClr>
                  </a:outerShdw>
                </a:effectLst>
              </a:rPr>
              <a:t>“ </a:t>
            </a:r>
            <a:r>
              <a:rPr lang="en-US" b="0" dirty="0" smtClean="0"/>
              <a:t>Establishment of an urgent consultative committee between state authorities and stakeholders for a better understanding and awareness of the importance of safe use of wastewater.”</a:t>
            </a:r>
            <a:endParaRPr lang="de-DE" b="0" dirty="0" smtClean="0"/>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Survey: </a:t>
            </a:r>
            <a:r>
              <a:rPr lang="fr-FR" sz="1800" dirty="0" smtClean="0"/>
              <a:t>Ce qui est nécessaire dans votre pays pour élaborer une stratégie nationale pour l'utilisation sécuritaire des eaux usées dans l'agriculture? (</a:t>
            </a:r>
            <a:r>
              <a:rPr lang="en-US" sz="1800" dirty="0" smtClean="0"/>
              <a:t>What is needed in your country to develop a national strategy for the safe use of wastewater in agriculture?)</a:t>
            </a:r>
            <a:endParaRPr lang="en-US" sz="1800" dirty="0"/>
          </a:p>
        </p:txBody>
      </p:sp>
      <p:sp>
        <p:nvSpPr>
          <p:cNvPr id="3" name="Subtitle 2"/>
          <p:cNvSpPr>
            <a:spLocks noGrp="1"/>
          </p:cNvSpPr>
          <p:nvPr>
            <p:ph type="subTitle" idx="1"/>
          </p:nvPr>
        </p:nvSpPr>
        <p:spPr/>
        <p:txBody>
          <a:bodyPr>
            <a:normAutofit/>
          </a:bodyPr>
          <a:lstStyle/>
          <a:p>
            <a:r>
              <a:rPr lang="en-US" dirty="0" smtClean="0">
                <a:effectLst>
                  <a:outerShdw blurRad="38100" dist="38100" dir="2700000" algn="tl">
                    <a:srgbClr val="000000">
                      <a:alpha val="43137"/>
                    </a:srgbClr>
                  </a:outerShdw>
                </a:effectLst>
              </a:rPr>
              <a:t>“</a:t>
            </a:r>
            <a:r>
              <a:rPr lang="en-US" b="0" dirty="0" smtClean="0"/>
              <a:t>…financial means to build modern treatment stations and reinforcement of capacities of technicians, …</a:t>
            </a:r>
            <a:r>
              <a:rPr lang="en-US" dirty="0" smtClean="0"/>
              <a:t>”</a:t>
            </a:r>
          </a:p>
          <a:p>
            <a:endParaRPr lang="en-US" dirty="0" smtClean="0"/>
          </a:p>
          <a:p>
            <a:r>
              <a:rPr lang="en-US" dirty="0" smtClean="0">
                <a:effectLst>
                  <a:outerShdw blurRad="38100" dist="38100" dir="2700000" algn="tl">
                    <a:srgbClr val="000000">
                      <a:alpha val="43137"/>
                    </a:srgbClr>
                  </a:outerShdw>
                </a:effectLst>
              </a:rPr>
              <a:t>“</a:t>
            </a:r>
            <a:r>
              <a:rPr lang="en-US" b="0" dirty="0" smtClean="0"/>
              <a:t>A </a:t>
            </a:r>
            <a:r>
              <a:rPr lang="en-US" dirty="0" smtClean="0"/>
              <a:t>strong political will </a:t>
            </a:r>
            <a:r>
              <a:rPr lang="en-US" b="0" dirty="0" smtClean="0"/>
              <a:t>and a </a:t>
            </a:r>
            <a:r>
              <a:rPr lang="en-US" dirty="0" smtClean="0"/>
              <a:t>collective awareness</a:t>
            </a:r>
            <a:r>
              <a:rPr lang="en-US" b="0" dirty="0" smtClean="0"/>
              <a:t> of the importance of wastewater use in agriculture and the </a:t>
            </a:r>
            <a:r>
              <a:rPr lang="en-US" dirty="0" smtClean="0"/>
              <a:t>creation of a permanent group of experts</a:t>
            </a:r>
            <a:r>
              <a:rPr lang="en-US" b="0" dirty="0" smtClean="0"/>
              <a:t> in this field.”</a:t>
            </a:r>
            <a:endParaRPr lang="de-DE" b="0"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Subtitle 2"/>
          <p:cNvSpPr>
            <a:spLocks noGrp="1"/>
          </p:cNvSpPr>
          <p:nvPr>
            <p:ph type="subTitle" idx="1"/>
          </p:nvPr>
        </p:nvSpPr>
        <p:spPr>
          <a:xfrm>
            <a:off x="1291984" y="2020663"/>
            <a:ext cx="6836016" cy="3717527"/>
          </a:xfrm>
        </p:spPr>
        <p:txBody>
          <a:bodyPr>
            <a:normAutofit lnSpcReduction="10000"/>
          </a:bodyPr>
          <a:lstStyle/>
          <a:p>
            <a:r>
              <a:rPr lang="en-US" b="0" dirty="0" smtClean="0">
                <a:latin typeface="+mn-lt"/>
              </a:rPr>
              <a:t>… from the concept note:</a:t>
            </a:r>
          </a:p>
          <a:p>
            <a:endParaRPr lang="en-US" b="0" dirty="0" smtClean="0">
              <a:latin typeface="+mn-lt"/>
            </a:endParaRPr>
          </a:p>
          <a:p>
            <a:r>
              <a:rPr lang="en-US" b="0" dirty="0" smtClean="0">
                <a:latin typeface="+mn-lt"/>
              </a:rPr>
              <a:t>An important output from these regional workshops would be a </a:t>
            </a:r>
            <a:r>
              <a:rPr lang="en-US" dirty="0" smtClean="0">
                <a:effectLst>
                  <a:outerShdw blurRad="38100" dist="38100" dir="2700000" algn="tl">
                    <a:srgbClr val="000000">
                      <a:alpha val="43137"/>
                    </a:srgbClr>
                  </a:outerShdw>
                </a:effectLst>
                <a:latin typeface="+mn-lt"/>
              </a:rPr>
              <a:t>capacity development action plan.</a:t>
            </a:r>
          </a:p>
          <a:p>
            <a:endParaRPr lang="en-US" dirty="0" smtClean="0">
              <a:effectLst>
                <a:outerShdw blurRad="38100" dist="38100" dir="2700000" algn="tl">
                  <a:srgbClr val="000000">
                    <a:alpha val="43137"/>
                  </a:srgbClr>
                </a:outerShdw>
              </a:effectLst>
              <a:latin typeface="+mn-lt"/>
            </a:endParaRPr>
          </a:p>
          <a:p>
            <a:r>
              <a:rPr lang="en-US" b="0" dirty="0" smtClean="0">
                <a:latin typeface="+mn-lt"/>
              </a:rPr>
              <a:t>It should describe </a:t>
            </a:r>
            <a:r>
              <a:rPr lang="en-US" dirty="0" smtClean="0">
                <a:effectLst>
                  <a:outerShdw blurRad="38100" dist="38100" dir="2700000" algn="tl">
                    <a:srgbClr val="000000">
                      <a:alpha val="43137"/>
                    </a:srgbClr>
                  </a:outerShdw>
                </a:effectLst>
                <a:latin typeface="+mn-lt"/>
              </a:rPr>
              <a:t>how the training material and learning methods should be disseminated at country level in the relevant organizations.</a:t>
            </a:r>
            <a:endParaRPr lang="en-US" dirty="0">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Survey: </a:t>
            </a:r>
            <a:r>
              <a:rPr lang="fr-FR" sz="1800" dirty="0" smtClean="0"/>
              <a:t>Ce qui est nécessaire dans votre pays pour élaborer une stratégie nationale pour l'utilisation sécuritaire des eaux usées dans l'agriculture? (</a:t>
            </a:r>
            <a:r>
              <a:rPr lang="en-US" sz="1800" dirty="0" smtClean="0"/>
              <a:t>What is needed in your country to develop a national strategy for the safe use of wastewater in agriculture?)</a:t>
            </a:r>
            <a:endParaRPr lang="en-US" sz="1800" dirty="0"/>
          </a:p>
        </p:txBody>
      </p:sp>
      <p:sp>
        <p:nvSpPr>
          <p:cNvPr id="3" name="Subtitle 2"/>
          <p:cNvSpPr>
            <a:spLocks noGrp="1"/>
          </p:cNvSpPr>
          <p:nvPr>
            <p:ph type="subTitle" idx="1"/>
          </p:nvPr>
        </p:nvSpPr>
        <p:spPr/>
        <p:txBody>
          <a:bodyPr>
            <a:normAutofit fontScale="77500" lnSpcReduction="20000"/>
          </a:bodyPr>
          <a:lstStyle/>
          <a:p>
            <a:r>
              <a:rPr lang="en-US" dirty="0" smtClean="0">
                <a:effectLst>
                  <a:outerShdw blurRad="38100" dist="38100" dir="2700000" algn="tl">
                    <a:srgbClr val="000000">
                      <a:alpha val="43137"/>
                    </a:srgbClr>
                  </a:outerShdw>
                </a:effectLst>
              </a:rPr>
              <a:t>“</a:t>
            </a:r>
            <a:r>
              <a:rPr lang="en-US" b="0" dirty="0" smtClean="0"/>
              <a:t>…</a:t>
            </a:r>
            <a:r>
              <a:rPr lang="en-US" dirty="0" smtClean="0"/>
              <a:t>revision of standards for reuse</a:t>
            </a:r>
            <a:r>
              <a:rPr lang="en-US" b="0" dirty="0" smtClean="0"/>
              <a:t>. Strengthening support</a:t>
            </a:r>
            <a:br>
              <a:rPr lang="en-US" b="0" dirty="0" smtClean="0"/>
            </a:br>
            <a:r>
              <a:rPr lang="en-US" b="0" dirty="0" smtClean="0"/>
              <a:t>      measures is necessary and certain actions must be</a:t>
            </a:r>
            <a:br>
              <a:rPr lang="en-US" b="0" dirty="0" smtClean="0"/>
            </a:br>
            <a:r>
              <a:rPr lang="en-US" b="0" dirty="0" smtClean="0"/>
              <a:t>     strengthened including: </a:t>
            </a:r>
          </a:p>
          <a:p>
            <a:pPr marL="324000" indent="-324000">
              <a:buFont typeface="Arial" pitchFamily="34" charset="0"/>
              <a:buChar char="•"/>
            </a:pPr>
            <a:r>
              <a:rPr lang="en-US" b="0" dirty="0" smtClean="0"/>
              <a:t>Improving the quality of treated wastewater complementary treatments (tertiary if necessary) upstream.</a:t>
            </a:r>
          </a:p>
          <a:p>
            <a:pPr marL="324000" indent="-324000">
              <a:buFont typeface="Arial" pitchFamily="34" charset="0"/>
              <a:buChar char="•"/>
            </a:pPr>
            <a:r>
              <a:rPr lang="en-US" b="0" dirty="0" smtClean="0"/>
              <a:t>Adaptation of uses for produced water qualities (different classes of water for different uses). </a:t>
            </a:r>
          </a:p>
          <a:p>
            <a:pPr marL="324000" indent="-324000">
              <a:buFont typeface="Arial" pitchFamily="34" charset="0"/>
              <a:buChar char="•"/>
            </a:pPr>
            <a:r>
              <a:rPr lang="en-US" b="0" dirty="0" smtClean="0"/>
              <a:t>The proposed solutions to improve water quality and access to water in except during the irrigation season (long-term storage and inter-seasonal). </a:t>
            </a:r>
          </a:p>
          <a:p>
            <a:pPr marL="324000" indent="-324000">
              <a:buFont typeface="Arial" pitchFamily="34" charset="0"/>
              <a:buChar char="•"/>
            </a:pPr>
            <a:r>
              <a:rPr lang="en-US" b="0" dirty="0" smtClean="0"/>
              <a:t>Strengthening of enforcement to prevent the fraudulent use of water for irrigation of other crops </a:t>
            </a:r>
          </a:p>
          <a:p>
            <a:pPr marL="324000" indent="-324000">
              <a:buFont typeface="Arial" pitchFamily="34" charset="0"/>
              <a:buChar char="•"/>
            </a:pPr>
            <a:r>
              <a:rPr lang="en-US" b="0" dirty="0" smtClean="0"/>
              <a:t>The adoption of marketing patterns of treated wastewater more attractive. </a:t>
            </a:r>
          </a:p>
          <a:p>
            <a:pPr marL="324000" indent="-324000">
              <a:buFont typeface="Arial" pitchFamily="34" charset="0"/>
              <a:buChar char="•"/>
            </a:pPr>
            <a:r>
              <a:rPr lang="en-US" b="0" dirty="0" smtClean="0"/>
              <a:t>The implementation of awareness campaigns for farmers. </a:t>
            </a:r>
          </a:p>
          <a:p>
            <a:pPr marL="324000" indent="-324000">
              <a:buFont typeface="Arial" pitchFamily="34" charset="0"/>
              <a:buChar char="•"/>
            </a:pPr>
            <a:r>
              <a:rPr lang="en-US" b="0" dirty="0" smtClean="0"/>
              <a:t>The creation of irrigated areas near water production”</a:t>
            </a:r>
            <a:endParaRPr lang="de-DE" b="0" dirty="0" smtClean="0"/>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291984" y="2020663"/>
            <a:ext cx="6846176" cy="4212711"/>
          </a:xfrm>
          <a:prstGeom prst="rect">
            <a:avLst/>
          </a:prstGeom>
          <a:ln>
            <a:noFill/>
          </a:ln>
        </p:spPr>
        <p:txBody>
          <a:bodyPr>
            <a:normAutofit/>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endParaRPr kumimoji="0" lang="en-US" sz="3600" b="1" i="1" u="none" strike="noStrike" kern="1200" cap="none" spc="0" normalizeH="0" baseline="0" noProof="0" dirty="0" smtClean="0">
              <a:ln>
                <a:noFill/>
              </a:ln>
              <a:solidFill>
                <a:srgbClr val="FF9900"/>
              </a:solidFill>
              <a:effectLst>
                <a:outerShdw blurRad="38100" dist="38100" dir="2700000" algn="tl">
                  <a:srgbClr val="000000">
                    <a:alpha val="43137"/>
                  </a:srgbClr>
                </a:outerShdw>
              </a:effectLst>
              <a:uLnTx/>
              <a:uFillTx/>
              <a:latin typeface="+mn-lt"/>
              <a:ea typeface="+mn-ea"/>
              <a:cs typeface="Calibri" pitchFamily="34" charset="0"/>
            </a:endParaRPr>
          </a:p>
        </p:txBody>
      </p:sp>
      <p:sp>
        <p:nvSpPr>
          <p:cNvPr id="2" name="Title 1"/>
          <p:cNvSpPr>
            <a:spLocks noGrp="1"/>
          </p:cNvSpPr>
          <p:nvPr>
            <p:ph type="title"/>
          </p:nvPr>
        </p:nvSpPr>
        <p:spPr>
          <a:prstGeom prst="rect">
            <a:avLst/>
          </a:prstGeom>
        </p:spPr>
        <p:txBody>
          <a:bodyPr/>
          <a:lstStyle/>
          <a:p>
            <a:r>
              <a:rPr lang="de-DE" dirty="0" smtClean="0">
                <a:solidFill>
                  <a:schemeClr val="bg1"/>
                </a:solidFill>
              </a:rPr>
              <a:t>National Strategies</a:t>
            </a:r>
            <a:endParaRPr lang="en-US" dirty="0">
              <a:solidFill>
                <a:schemeClr val="bg1"/>
              </a:solidFill>
            </a:endParaRPr>
          </a:p>
        </p:txBody>
      </p:sp>
      <p:sp>
        <p:nvSpPr>
          <p:cNvPr id="4" name="Subtitle 3"/>
          <p:cNvSpPr>
            <a:spLocks noGrp="1"/>
          </p:cNvSpPr>
          <p:nvPr>
            <p:ph type="subTitle" idx="1"/>
          </p:nvPr>
        </p:nvSpPr>
        <p:spPr>
          <a:xfrm>
            <a:off x="1291983" y="2020664"/>
            <a:ext cx="7003878" cy="4837336"/>
          </a:xfrm>
          <a:noFill/>
        </p:spPr>
        <p:txBody>
          <a:bodyPr>
            <a:noAutofit/>
          </a:bodyPr>
          <a:lstStyle/>
          <a:p>
            <a:pPr lvl="0">
              <a:defRPr/>
            </a:pPr>
            <a:r>
              <a:rPr lang="en-US" sz="3200" i="1" dirty="0" smtClean="0">
                <a:solidFill>
                  <a:srgbClr val="FF9900"/>
                </a:solidFill>
                <a:effectLst>
                  <a:outerShdw blurRad="38100" dist="38100" dir="2700000" algn="tl">
                    <a:srgbClr val="000000">
                      <a:alpha val="43137"/>
                    </a:srgbClr>
                  </a:outerShdw>
                </a:effectLst>
                <a:cs typeface="Calibri" pitchFamily="34" charset="0"/>
              </a:rPr>
              <a:t>&gt;&gt; Discussion</a:t>
            </a:r>
          </a:p>
          <a:p>
            <a:pPr lvl="0">
              <a:defRPr/>
            </a:pPr>
            <a:endParaRPr lang="en-US" sz="1800" i="1" dirty="0" smtClean="0">
              <a:solidFill>
                <a:srgbClr val="FF9900"/>
              </a:solidFill>
              <a:effectLst>
                <a:outerShdw blurRad="38100" dist="38100" dir="2700000" algn="tl">
                  <a:srgbClr val="000000">
                    <a:alpha val="43137"/>
                  </a:srgbClr>
                </a:outerShdw>
              </a:effectLst>
              <a:cs typeface="Calibri" pitchFamily="34" charset="0"/>
            </a:endParaRPr>
          </a:p>
          <a:p>
            <a:pPr lvl="0">
              <a:defRPr/>
            </a:pPr>
            <a:endParaRPr lang="en-US" sz="2800" dirty="0" smtClean="0"/>
          </a:p>
          <a:p>
            <a:pPr lvl="0">
              <a:defRPr/>
            </a:pPr>
            <a:r>
              <a:rPr lang="en-US" sz="2800" dirty="0" smtClean="0"/>
              <a:t>What is needed in your country to develop a national strategy for the safe use of wastewater in agriculture?</a:t>
            </a:r>
          </a:p>
          <a:p>
            <a:pPr lvl="0">
              <a:defRPr/>
            </a:pPr>
            <a:endParaRPr lang="en-US" sz="1600" i="1" dirty="0" smtClean="0">
              <a:solidFill>
                <a:srgbClr val="FF9900"/>
              </a:solidFill>
              <a:effectLst>
                <a:outerShdw blurRad="38100" dist="38100" dir="2700000" algn="tl">
                  <a:srgbClr val="000000">
                    <a:alpha val="43137"/>
                  </a:srgbClr>
                </a:outerShdw>
              </a:effectLst>
              <a:cs typeface="Calibri" pitchFamily="34" charset="0"/>
            </a:endParaRPr>
          </a:p>
          <a:p>
            <a:pPr lvl="0">
              <a:defRPr/>
            </a:pPr>
            <a:r>
              <a:rPr lang="en-US" sz="2800" dirty="0" smtClean="0"/>
              <a:t>What goals do you want to achieve in 1 year, 5 years, 10 years?</a:t>
            </a:r>
            <a:endParaRPr lang="en-US" sz="2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128861" y="1542156"/>
            <a:ext cx="6862200" cy="5183324"/>
          </a:xfrm>
          <a:prstGeom prst="rect">
            <a:avLst/>
          </a:prstGeom>
          <a:noFill/>
          <a:ln w="9525">
            <a:noFill/>
            <a:miter lim="800000"/>
            <a:headEnd/>
            <a:tailEnd/>
          </a:ln>
        </p:spPr>
      </p:pic>
      <p:sp>
        <p:nvSpPr>
          <p:cNvPr id="5" name="Rectangle 4"/>
          <p:cNvSpPr/>
          <p:nvPr/>
        </p:nvSpPr>
        <p:spPr>
          <a:xfrm>
            <a:off x="4618383" y="6550223"/>
            <a:ext cx="2736574" cy="307777"/>
          </a:xfrm>
          <a:prstGeom prst="rect">
            <a:avLst/>
          </a:prstGeom>
        </p:spPr>
        <p:txBody>
          <a:bodyPr wrap="square">
            <a:spAutoFit/>
          </a:bodyPr>
          <a:lstStyle/>
          <a:p>
            <a:r>
              <a:rPr lang="de-DE" sz="1400" dirty="0" smtClean="0"/>
              <a:t>(</a:t>
            </a:r>
            <a:r>
              <a:rPr lang="de-DE" sz="1400" dirty="0" smtClean="0">
                <a:hlinkClick r:id="rId3"/>
              </a:rPr>
              <a:t>http://www.lesoir-echos.com/</a:t>
            </a:r>
            <a:r>
              <a:rPr lang="de-DE" sz="1400" dirty="0" smtClean="0"/>
              <a:t>)</a:t>
            </a:r>
            <a:endParaRPr lang="en-US" sz="1400" dirty="0"/>
          </a:p>
        </p:txBody>
      </p:sp>
      <p:sp>
        <p:nvSpPr>
          <p:cNvPr id="4" name="Title 3"/>
          <p:cNvSpPr>
            <a:spLocks noGrp="1"/>
          </p:cNvSpPr>
          <p:nvPr>
            <p:ph type="title"/>
          </p:nvPr>
        </p:nvSpPr>
        <p:spPr/>
        <p:txBody>
          <a:bodyPr/>
          <a:lstStyle/>
          <a:p>
            <a:r>
              <a:rPr lang="en-US" dirty="0" smtClean="0"/>
              <a:t>National Strategy, </a:t>
            </a:r>
            <a:br>
              <a:rPr lang="en-US" dirty="0" smtClean="0"/>
            </a:br>
            <a:r>
              <a:rPr lang="en-US" dirty="0" smtClean="0"/>
              <a:t>Example Morocco</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5400" b="0" dirty="0" smtClean="0"/>
              <a:t>UNW</a:t>
            </a:r>
            <a:r>
              <a:rPr lang="de-DE" sz="5400" b="0" dirty="0" smtClean="0">
                <a:solidFill>
                  <a:srgbClr val="FF9900"/>
                </a:solidFill>
              </a:rPr>
              <a:t>AIS+</a:t>
            </a:r>
            <a:r>
              <a:rPr lang="de-DE" sz="5400" dirty="0" smtClean="0">
                <a:solidFill>
                  <a:srgbClr val="FF9900"/>
                </a:solidFill>
              </a:rPr>
              <a:t>  </a:t>
            </a:r>
            <a:endParaRPr lang="de-DE" sz="5400" dirty="0">
              <a:solidFill>
                <a:srgbClr val="FF9900"/>
              </a:solidFill>
            </a:endParaRPr>
          </a:p>
        </p:txBody>
      </p:sp>
      <p:pic>
        <p:nvPicPr>
          <p:cNvPr id="4" name="Content Placeholder 3" descr="IMG_9572.JPG"/>
          <p:cNvPicPr>
            <a:picLocks noGrp="1" noChangeAspect="1"/>
          </p:cNvPicPr>
          <p:nvPr>
            <p:ph idx="1"/>
          </p:nvPr>
        </p:nvPicPr>
        <p:blipFill>
          <a:blip r:embed="rId2" cstate="print"/>
          <a:srcRect l="8815" t="117" r="10803" b="22593"/>
          <a:stretch>
            <a:fillRect/>
          </a:stretch>
        </p:blipFill>
        <p:spPr>
          <a:xfrm>
            <a:off x="850603" y="1541720"/>
            <a:ext cx="8293397" cy="5316279"/>
          </a:xfrm>
        </p:spPr>
      </p:pic>
      <p:sp>
        <p:nvSpPr>
          <p:cNvPr id="5" name="TextBox 4"/>
          <p:cNvSpPr txBox="1"/>
          <p:nvPr/>
        </p:nvSpPr>
        <p:spPr>
          <a:xfrm>
            <a:off x="4670854" y="741407"/>
            <a:ext cx="4053016" cy="400110"/>
          </a:xfrm>
          <a:prstGeom prst="rect">
            <a:avLst/>
          </a:prstGeom>
          <a:noFill/>
        </p:spPr>
        <p:txBody>
          <a:bodyPr wrap="square" rtlCol="0">
            <a:spAutoFit/>
          </a:bodyPr>
          <a:lstStyle/>
          <a:p>
            <a:r>
              <a:rPr lang="de-DE" sz="2000" b="1" dirty="0" smtClean="0">
                <a:solidFill>
                  <a:schemeClr val="bg1"/>
                </a:solidFill>
              </a:rPr>
              <a:t>Discover, learn, and share!</a:t>
            </a:r>
            <a:endParaRPr lang="de-DE" sz="2000" b="1" dirty="0">
              <a:solidFill>
                <a:schemeClr val="bg1"/>
              </a:solidFill>
            </a:endParaRPr>
          </a:p>
        </p:txBody>
      </p:sp>
      <p:sp>
        <p:nvSpPr>
          <p:cNvPr id="6" name="TextBox 5"/>
          <p:cNvSpPr txBox="1"/>
          <p:nvPr/>
        </p:nvSpPr>
        <p:spPr>
          <a:xfrm>
            <a:off x="885824" y="1623770"/>
            <a:ext cx="4743451" cy="2009061"/>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de-DE" sz="2800" b="1" dirty="0" smtClean="0">
                <a:solidFill>
                  <a:srgbClr val="FF9900"/>
                </a:solidFill>
                <a:effectLst>
                  <a:glow rad="63500">
                    <a:schemeClr val="accent1">
                      <a:satMod val="175000"/>
                      <a:alpha val="40000"/>
                    </a:schemeClr>
                  </a:glow>
                  <a:outerShdw blurRad="38100" dist="38100" dir="2700000" algn="tl">
                    <a:srgbClr val="000000">
                      <a:alpha val="43137"/>
                    </a:srgbClr>
                  </a:outerShdw>
                </a:effectLst>
                <a:latin typeface="+mj-lt"/>
              </a:rPr>
              <a:t>Launched by </a:t>
            </a:r>
          </a:p>
          <a:p>
            <a:r>
              <a:rPr lang="de-DE" sz="2800" b="1" dirty="0" smtClean="0">
                <a:solidFill>
                  <a:srgbClr val="FF9900"/>
                </a:solidFill>
                <a:effectLst>
                  <a:glow rad="63500">
                    <a:schemeClr val="accent1">
                      <a:satMod val="175000"/>
                      <a:alpha val="40000"/>
                    </a:schemeClr>
                  </a:glow>
                  <a:outerShdw blurRad="38100" dist="38100" dir="2700000" algn="tl">
                    <a:srgbClr val="000000">
                      <a:alpha val="43137"/>
                    </a:srgbClr>
                  </a:outerShdw>
                </a:effectLst>
                <a:latin typeface="+mj-lt"/>
              </a:rPr>
              <a:t>Dr. Zafar Adeel</a:t>
            </a:r>
          </a:p>
          <a:p>
            <a:r>
              <a:rPr lang="de-DE" sz="2800" b="1" dirty="0" smtClean="0">
                <a:solidFill>
                  <a:srgbClr val="FF9900"/>
                </a:solidFill>
                <a:effectLst>
                  <a:glow rad="63500">
                    <a:schemeClr val="accent1">
                      <a:satMod val="175000"/>
                      <a:alpha val="40000"/>
                    </a:schemeClr>
                  </a:glow>
                  <a:outerShdw blurRad="38100" dist="38100" dir="2700000" algn="tl">
                    <a:srgbClr val="000000">
                      <a:alpha val="43137"/>
                    </a:srgbClr>
                  </a:outerShdw>
                </a:effectLst>
                <a:latin typeface="+mj-lt"/>
              </a:rPr>
              <a:t>Chair of UN-Water, </a:t>
            </a:r>
          </a:p>
          <a:p>
            <a:r>
              <a:rPr lang="de-DE" sz="2800" b="1" dirty="0" smtClean="0">
                <a:solidFill>
                  <a:srgbClr val="FF9900"/>
                </a:solidFill>
                <a:effectLst>
                  <a:glow rad="63500">
                    <a:schemeClr val="accent1">
                      <a:satMod val="175000"/>
                      <a:alpha val="40000"/>
                    </a:schemeClr>
                  </a:glow>
                  <a:outerShdw blurRad="38100" dist="38100" dir="2700000" algn="tl">
                    <a:srgbClr val="000000">
                      <a:alpha val="43137"/>
                    </a:srgbClr>
                  </a:outerShdw>
                </a:effectLst>
                <a:latin typeface="+mj-lt"/>
              </a:rPr>
              <a:t>Director of UNU-INWEH</a:t>
            </a:r>
            <a:endParaRPr lang="de-DE" sz="2400" b="1" dirty="0">
              <a:solidFill>
                <a:srgbClr val="FF9900"/>
              </a:solidFill>
              <a:effectLst>
                <a:glow rad="63500">
                  <a:schemeClr val="accent1">
                    <a:satMod val="175000"/>
                    <a:alpha val="40000"/>
                  </a:schemeClr>
                </a:glow>
                <a:outerShdw blurRad="38100" dist="38100" dir="2700000" algn="tl">
                  <a:srgbClr val="000000">
                    <a:alpha val="43137"/>
                  </a:srgbClr>
                </a:outerShdw>
              </a:effectLst>
              <a:latin typeface="+mj-lt"/>
            </a:endParaRPr>
          </a:p>
        </p:txBody>
      </p:sp>
      <p:sp>
        <p:nvSpPr>
          <p:cNvPr id="7" name="TextBox 6"/>
          <p:cNvSpPr txBox="1"/>
          <p:nvPr/>
        </p:nvSpPr>
        <p:spPr>
          <a:xfrm>
            <a:off x="5367336" y="5990983"/>
            <a:ext cx="3576639" cy="578882"/>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de-DE" sz="2800" b="1" dirty="0" smtClean="0">
                <a:solidFill>
                  <a:srgbClr val="FF9900"/>
                </a:solidFill>
                <a:effectLst>
                  <a:glow rad="63500">
                    <a:schemeClr val="accent1">
                      <a:satMod val="175000"/>
                      <a:alpha val="40000"/>
                    </a:schemeClr>
                  </a:glow>
                  <a:outerShdw blurRad="38100" dist="38100" dir="2700000" algn="tl">
                    <a:srgbClr val="000000">
                      <a:alpha val="43137"/>
                    </a:srgbClr>
                  </a:outerShdw>
                </a:effectLst>
                <a:latin typeface="+mj-lt"/>
              </a:rPr>
              <a:t>November 14, 2011</a:t>
            </a:r>
            <a:endParaRPr lang="de-DE" sz="2400" b="1" dirty="0">
              <a:solidFill>
                <a:srgbClr val="FF9900"/>
              </a:solidFill>
              <a:effectLst>
                <a:glow rad="63500">
                  <a:schemeClr val="accent1">
                    <a:satMod val="175000"/>
                    <a:alpha val="40000"/>
                  </a:schemeClr>
                </a:glow>
                <a:outerShdw blurRad="38100" dist="38100" dir="2700000" algn="tl">
                  <a:srgbClr val="000000">
                    <a:alpha val="43137"/>
                  </a:srgbClr>
                </a:outerShdw>
              </a:effectLst>
              <a:latin typeface="+mj-l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3847" r="5304" b="17714"/>
          <a:stretch>
            <a:fillRect/>
          </a:stretch>
        </p:blipFill>
        <p:spPr bwMode="auto">
          <a:xfrm>
            <a:off x="974725" y="1546225"/>
            <a:ext cx="7943850" cy="5311775"/>
          </a:xfrm>
          <a:prstGeom prst="rect">
            <a:avLst/>
          </a:prstGeom>
          <a:gradFill flip="none" rotWithShape="1">
            <a:gsLst>
              <a:gs pos="58000">
                <a:schemeClr val="bg1"/>
              </a:gs>
              <a:gs pos="30000">
                <a:srgbClr val="66008F"/>
              </a:gs>
              <a:gs pos="64999">
                <a:srgbClr val="BA0066"/>
              </a:gs>
              <a:gs pos="89999">
                <a:srgbClr val="FF0000"/>
              </a:gs>
              <a:gs pos="100000">
                <a:srgbClr val="FF8200"/>
              </a:gs>
            </a:gsLst>
            <a:lin ang="16200000" scaled="1"/>
            <a:tileRect/>
          </a:gradFill>
          <a:ln w="9525">
            <a:noFill/>
            <a:miter lim="800000"/>
            <a:headEnd/>
            <a:tailEnd/>
          </a:ln>
        </p:spPr>
      </p:pic>
      <p:sp>
        <p:nvSpPr>
          <p:cNvPr id="5" name="Rounded Rectangle 4"/>
          <p:cNvSpPr/>
          <p:nvPr/>
        </p:nvSpPr>
        <p:spPr>
          <a:xfrm>
            <a:off x="2255838" y="2557463"/>
            <a:ext cx="5246687" cy="244475"/>
          </a:xfrm>
          <a:prstGeom prst="round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6" name="Picture 5"/>
          <p:cNvPicPr>
            <a:picLocks noChangeAspect="1" noChangeArrowheads="1"/>
          </p:cNvPicPr>
          <p:nvPr/>
        </p:nvPicPr>
        <p:blipFill>
          <a:blip r:embed="rId3" cstate="print"/>
          <a:srcRect t="4743" r="640"/>
          <a:stretch>
            <a:fillRect/>
          </a:stretch>
        </p:blipFill>
        <p:spPr bwMode="auto">
          <a:xfrm>
            <a:off x="755576" y="2532868"/>
            <a:ext cx="8402750" cy="352440"/>
          </a:xfrm>
          <a:prstGeom prst="roundRect">
            <a:avLst>
              <a:gd name="adj" fmla="val 8594"/>
            </a:avLst>
          </a:prstGeom>
          <a:solidFill>
            <a:srgbClr val="FFFFFF">
              <a:shade val="85000"/>
            </a:srgbClr>
          </a:solidFill>
          <a:ln w="25400">
            <a:solidFill>
              <a:srgbClr val="FF0000"/>
            </a:solidFill>
          </a:ln>
          <a:effectLst>
            <a:reflection blurRad="12700" stA="38000" endPos="28000" dist="5000" dir="5400000" sy="-100000" algn="bl" rotWithShape="0"/>
          </a:effectLst>
        </p:spPr>
      </p:pic>
      <p:sp>
        <p:nvSpPr>
          <p:cNvPr id="7" name="Title 1"/>
          <p:cNvSpPr txBox="1">
            <a:spLocks/>
          </p:cNvSpPr>
          <p:nvPr/>
        </p:nvSpPr>
        <p:spPr bwMode="auto">
          <a:xfrm>
            <a:off x="1285852" y="274638"/>
            <a:ext cx="740094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defRPr/>
            </a:pPr>
            <a:r>
              <a:rPr lang="en-US" sz="4400" u="sng" dirty="0" smtClean="0">
                <a:hlinkClick r:id="rId4"/>
              </a:rPr>
              <a:t>http://www.ais.unwater.org/</a:t>
            </a:r>
            <a:endParaRPr kumimoji="0" lang="de-DE" sz="4400" b="1" i="0" u="none" strike="noStrike" kern="1200" cap="none" spc="0" normalizeH="0" baseline="0" noProof="0" dirty="0">
              <a:ln>
                <a:noFill/>
              </a:ln>
              <a:solidFill>
                <a:srgbClr val="FF9900"/>
              </a:solidFill>
              <a:effectLst/>
              <a:uLnTx/>
              <a:uFillTx/>
              <a:latin typeface="+mj-lt"/>
              <a:ea typeface="+mn-ea"/>
              <a:cs typeface="+mn-cs"/>
            </a:endParaRPr>
          </a:p>
        </p:txBody>
      </p:sp>
      <p:sp>
        <p:nvSpPr>
          <p:cNvPr id="8" name="TextBox 7"/>
          <p:cNvSpPr txBox="1"/>
          <p:nvPr/>
        </p:nvSpPr>
        <p:spPr>
          <a:xfrm>
            <a:off x="4670854" y="1119791"/>
            <a:ext cx="4053016" cy="400110"/>
          </a:xfrm>
          <a:prstGeom prst="rect">
            <a:avLst/>
          </a:prstGeom>
          <a:noFill/>
        </p:spPr>
        <p:txBody>
          <a:bodyPr wrap="square" rtlCol="0">
            <a:spAutoFit/>
          </a:bodyPr>
          <a:lstStyle/>
          <a:p>
            <a:r>
              <a:rPr lang="de-DE" sz="2000" b="1" dirty="0" smtClean="0">
                <a:solidFill>
                  <a:schemeClr val="bg1"/>
                </a:solidFill>
              </a:rPr>
              <a:t>Discover, learn, and share!</a:t>
            </a:r>
            <a:endParaRPr lang="de-DE" sz="2000" b="1" dirty="0">
              <a:solidFill>
                <a:schemeClr val="bg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5"/>
          <p:cNvSpPr>
            <a:spLocks noChangeArrowheads="1"/>
          </p:cNvSpPr>
          <p:nvPr/>
        </p:nvSpPr>
        <p:spPr bwMode="auto">
          <a:xfrm>
            <a:off x="1042988" y="2039488"/>
            <a:ext cx="7777484" cy="4093428"/>
          </a:xfrm>
          <a:prstGeom prst="rect">
            <a:avLst/>
          </a:prstGeom>
          <a:noFill/>
          <a:ln w="9525">
            <a:noFill/>
            <a:miter lim="800000"/>
            <a:headEnd/>
            <a:tailEnd/>
          </a:ln>
        </p:spPr>
        <p:txBody>
          <a:bodyPr wrap="square">
            <a:spAutoFit/>
          </a:bodyPr>
          <a:lstStyle/>
          <a:p>
            <a:r>
              <a:rPr lang="en-US" sz="2000" dirty="0" smtClean="0">
                <a:solidFill>
                  <a:srgbClr val="FF9900"/>
                </a:solidFill>
              </a:rPr>
              <a:t>+</a:t>
            </a:r>
            <a:r>
              <a:rPr lang="en-US" sz="2000" dirty="0" smtClean="0">
                <a:solidFill>
                  <a:srgbClr val="336699"/>
                </a:solidFill>
              </a:rPr>
              <a:t> Single </a:t>
            </a:r>
            <a:r>
              <a:rPr lang="en-US" sz="2000" dirty="0">
                <a:solidFill>
                  <a:srgbClr val="336699"/>
                </a:solidFill>
              </a:rPr>
              <a:t>entry point of access</a:t>
            </a:r>
            <a:r>
              <a:rPr lang="en-US" sz="2000" b="1" dirty="0">
                <a:solidFill>
                  <a:srgbClr val="336699"/>
                </a:solidFill>
              </a:rPr>
              <a:t> </a:t>
            </a:r>
            <a:r>
              <a:rPr lang="en-US" sz="2000" dirty="0">
                <a:solidFill>
                  <a:srgbClr val="336699"/>
                </a:solidFill>
              </a:rPr>
              <a:t>to </a:t>
            </a:r>
            <a:r>
              <a:rPr lang="en-US" sz="2000" dirty="0" smtClean="0">
                <a:solidFill>
                  <a:srgbClr val="336699"/>
                </a:solidFill>
              </a:rPr>
              <a:t>information.</a:t>
            </a:r>
          </a:p>
          <a:p>
            <a:endParaRPr lang="en-US" sz="2000" dirty="0" smtClean="0">
              <a:solidFill>
                <a:srgbClr val="336699"/>
              </a:solidFill>
            </a:endParaRPr>
          </a:p>
          <a:p>
            <a:r>
              <a:rPr lang="en-US" sz="2000" dirty="0" smtClean="0">
                <a:solidFill>
                  <a:srgbClr val="FF9900"/>
                </a:solidFill>
              </a:rPr>
              <a:t>+</a:t>
            </a:r>
            <a:r>
              <a:rPr lang="en-US" sz="2000" dirty="0" smtClean="0">
                <a:solidFill>
                  <a:srgbClr val="336699"/>
                </a:solidFill>
              </a:rPr>
              <a:t> Storing, updating, sharing and analysis of information.</a:t>
            </a:r>
          </a:p>
          <a:p>
            <a:endParaRPr lang="en-US" sz="2000" dirty="0" smtClean="0">
              <a:solidFill>
                <a:srgbClr val="336699"/>
              </a:solidFill>
            </a:endParaRPr>
          </a:p>
          <a:p>
            <a:r>
              <a:rPr lang="en-US" sz="2000" dirty="0" smtClean="0">
                <a:solidFill>
                  <a:srgbClr val="FF9900"/>
                </a:solidFill>
              </a:rPr>
              <a:t>+</a:t>
            </a:r>
            <a:r>
              <a:rPr lang="en-US" sz="2000" dirty="0" smtClean="0">
                <a:solidFill>
                  <a:srgbClr val="336699"/>
                </a:solidFill>
              </a:rPr>
              <a:t> Handling metadata, web-based content, documents</a:t>
            </a:r>
            <a:br>
              <a:rPr lang="en-US" sz="2000" dirty="0" smtClean="0">
                <a:solidFill>
                  <a:srgbClr val="336699"/>
                </a:solidFill>
              </a:rPr>
            </a:br>
            <a:r>
              <a:rPr lang="en-US" sz="2000" dirty="0" smtClean="0">
                <a:solidFill>
                  <a:srgbClr val="336699"/>
                </a:solidFill>
              </a:rPr>
              <a:t>   or multimedia.</a:t>
            </a:r>
          </a:p>
          <a:p>
            <a:endParaRPr lang="en-US" sz="2000" dirty="0" smtClean="0">
              <a:solidFill>
                <a:srgbClr val="336699"/>
              </a:solidFill>
            </a:endParaRPr>
          </a:p>
          <a:p>
            <a:r>
              <a:rPr lang="en-US" sz="2000" dirty="0" smtClean="0">
                <a:solidFill>
                  <a:srgbClr val="FF9900"/>
                </a:solidFill>
              </a:rPr>
              <a:t>+</a:t>
            </a:r>
            <a:r>
              <a:rPr lang="en-US" sz="2000" dirty="0" smtClean="0">
                <a:solidFill>
                  <a:srgbClr val="336699"/>
                </a:solidFill>
              </a:rPr>
              <a:t> Project data selection, geographic search, document search.</a:t>
            </a:r>
          </a:p>
          <a:p>
            <a:endParaRPr lang="en-US" sz="2000" dirty="0" smtClean="0">
              <a:solidFill>
                <a:srgbClr val="336699"/>
              </a:solidFill>
            </a:endParaRPr>
          </a:p>
          <a:p>
            <a:r>
              <a:rPr lang="en-US" sz="2000" dirty="0" smtClean="0">
                <a:solidFill>
                  <a:srgbClr val="FF9900"/>
                </a:solidFill>
              </a:rPr>
              <a:t>+</a:t>
            </a:r>
            <a:r>
              <a:rPr lang="en-US" sz="2000" dirty="0" smtClean="0">
                <a:solidFill>
                  <a:srgbClr val="336699"/>
                </a:solidFill>
              </a:rPr>
              <a:t> Facilitates organization of events and interaction with </a:t>
            </a:r>
            <a:br>
              <a:rPr lang="en-US" sz="2000" dirty="0" smtClean="0">
                <a:solidFill>
                  <a:srgbClr val="336699"/>
                </a:solidFill>
              </a:rPr>
            </a:br>
            <a:r>
              <a:rPr lang="en-US" sz="2000" dirty="0" smtClean="0">
                <a:solidFill>
                  <a:srgbClr val="336699"/>
                </a:solidFill>
              </a:rPr>
              <a:t>   participants.</a:t>
            </a:r>
          </a:p>
          <a:p>
            <a:endParaRPr lang="en-US" sz="2000" dirty="0" smtClean="0">
              <a:solidFill>
                <a:srgbClr val="336699"/>
              </a:solidFill>
            </a:endParaRPr>
          </a:p>
          <a:p>
            <a:r>
              <a:rPr lang="en-US" sz="2000" dirty="0" smtClean="0">
                <a:solidFill>
                  <a:srgbClr val="FF9900"/>
                </a:solidFill>
              </a:rPr>
              <a:t>+</a:t>
            </a:r>
            <a:r>
              <a:rPr lang="en-US" sz="2000" dirty="0" smtClean="0">
                <a:solidFill>
                  <a:srgbClr val="336699"/>
                </a:solidFill>
              </a:rPr>
              <a:t> Social networking, groups, discussion forums and e-learning.</a:t>
            </a:r>
            <a:endParaRPr lang="en-US" sz="2000" dirty="0">
              <a:solidFill>
                <a:srgbClr val="336699"/>
              </a:solidFill>
            </a:endParaRPr>
          </a:p>
        </p:txBody>
      </p:sp>
      <p:sp>
        <p:nvSpPr>
          <p:cNvPr id="7" name="Title 6"/>
          <p:cNvSpPr>
            <a:spLocks noGrp="1"/>
          </p:cNvSpPr>
          <p:nvPr>
            <p:ph type="title"/>
          </p:nvPr>
        </p:nvSpPr>
        <p:spPr/>
        <p:txBody>
          <a:bodyPr/>
          <a:lstStyle/>
          <a:p>
            <a:r>
              <a:rPr lang="en-US" sz="3600" dirty="0" smtClean="0"/>
              <a:t>UNW-AIS+: Scope and Capabilities</a:t>
            </a:r>
            <a:br>
              <a:rPr lang="en-US" sz="3600" dirty="0" smtClean="0"/>
            </a:br>
            <a:endParaRPr lang="en-US" sz="3600" dirty="0"/>
          </a:p>
        </p:txBody>
      </p:sp>
      <p:pic>
        <p:nvPicPr>
          <p:cNvPr id="6" name="Picture 5" descr="AIS-Plus-logo-no-bkgrd.eps"/>
          <p:cNvPicPr>
            <a:picLocks noChangeAspect="1"/>
          </p:cNvPicPr>
          <p:nvPr/>
        </p:nvPicPr>
        <p:blipFill>
          <a:blip r:embed="rId3" cstate="print"/>
          <a:srcRect l="65016"/>
          <a:stretch>
            <a:fillRect/>
          </a:stretch>
        </p:blipFill>
        <p:spPr>
          <a:xfrm>
            <a:off x="7236296" y="1556792"/>
            <a:ext cx="1762778" cy="1600200"/>
          </a:xfrm>
          <a:prstGeom prst="rect">
            <a:avLst/>
          </a:prstGeom>
        </p:spPr>
      </p:pic>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1285875" y="274638"/>
            <a:ext cx="7400925" cy="1143000"/>
          </a:xfrm>
          <a:prstGeom prst="rect">
            <a:avLst/>
          </a:prstGeom>
        </p:spPr>
        <p:txBody>
          <a:bodyPr/>
          <a:lstStyle/>
          <a:p>
            <a:pPr algn="ctr"/>
            <a:r>
              <a:rPr smtClean="0"/>
              <a:t>Thank you!</a:t>
            </a:r>
          </a:p>
        </p:txBody>
      </p:sp>
      <p:sp>
        <p:nvSpPr>
          <p:cNvPr id="4" name="Rectangle 13"/>
          <p:cNvSpPr>
            <a:spLocks noChangeArrowheads="1"/>
          </p:cNvSpPr>
          <p:nvPr/>
        </p:nvSpPr>
        <p:spPr bwMode="auto">
          <a:xfrm>
            <a:off x="3367088" y="2505075"/>
            <a:ext cx="2919412" cy="3440113"/>
          </a:xfrm>
          <a:prstGeom prst="rect">
            <a:avLst/>
          </a:prstGeom>
          <a:noFill/>
          <a:ln w="9525">
            <a:noFill/>
            <a:miter lim="800000"/>
            <a:headEnd/>
            <a:tailEnd/>
          </a:ln>
        </p:spPr>
        <p:txBody>
          <a:bodyPr/>
          <a:lstStyle/>
          <a:p>
            <a:pPr>
              <a:spcBef>
                <a:spcPct val="20000"/>
              </a:spcBef>
              <a:defRPr/>
            </a:pPr>
            <a:r>
              <a:rPr lang="en-GB" sz="1400" b="1" dirty="0">
                <a:solidFill>
                  <a:srgbClr val="336699"/>
                </a:solidFill>
              </a:rPr>
              <a:t>UN-Water Decade Programme on Capacity Development</a:t>
            </a:r>
            <a:br>
              <a:rPr lang="en-GB" sz="1400" b="1" dirty="0">
                <a:solidFill>
                  <a:srgbClr val="336699"/>
                </a:solidFill>
              </a:rPr>
            </a:br>
            <a:r>
              <a:rPr lang="en-GB" sz="1400" b="1" dirty="0">
                <a:solidFill>
                  <a:srgbClr val="336699"/>
                </a:solidFill>
              </a:rPr>
              <a:t>(UNW-DPC)</a:t>
            </a:r>
          </a:p>
          <a:p>
            <a:pPr marL="342900" indent="-342900">
              <a:spcBef>
                <a:spcPct val="20000"/>
              </a:spcBef>
              <a:defRPr/>
            </a:pPr>
            <a:endParaRPr lang="en-GB" sz="1400" b="1" dirty="0">
              <a:solidFill>
                <a:srgbClr val="336699"/>
              </a:solidFill>
            </a:endParaRPr>
          </a:p>
          <a:p>
            <a:pPr marL="342900" indent="-342900">
              <a:spcBef>
                <a:spcPct val="20000"/>
              </a:spcBef>
              <a:defRPr/>
            </a:pPr>
            <a:r>
              <a:rPr lang="en-GB" sz="1400" b="1" dirty="0">
                <a:solidFill>
                  <a:srgbClr val="336699"/>
                </a:solidFill>
              </a:rPr>
              <a:t>UNITED NATIONS UNIVERSITY</a:t>
            </a:r>
          </a:p>
          <a:p>
            <a:pPr marL="342900" indent="-342900">
              <a:spcBef>
                <a:spcPct val="20000"/>
              </a:spcBef>
              <a:defRPr/>
            </a:pPr>
            <a:endParaRPr lang="en-GB" sz="1400" b="1" dirty="0">
              <a:solidFill>
                <a:srgbClr val="336699"/>
              </a:solidFill>
            </a:endParaRPr>
          </a:p>
          <a:p>
            <a:pPr marL="342900" indent="-342900">
              <a:spcBef>
                <a:spcPct val="20000"/>
              </a:spcBef>
              <a:defRPr/>
            </a:pPr>
            <a:r>
              <a:rPr lang="en-GB" sz="1400" b="1" dirty="0">
                <a:solidFill>
                  <a:srgbClr val="336699"/>
                </a:solidFill>
              </a:rPr>
              <a:t>UN Campus</a:t>
            </a:r>
          </a:p>
          <a:p>
            <a:pPr marL="342900" indent="-342900">
              <a:spcBef>
                <a:spcPct val="20000"/>
              </a:spcBef>
              <a:defRPr/>
            </a:pPr>
            <a:r>
              <a:rPr lang="en-GB" sz="1400" b="1" dirty="0">
                <a:solidFill>
                  <a:srgbClr val="336699"/>
                </a:solidFill>
              </a:rPr>
              <a:t>Hermann-Ehlers-Str. 10</a:t>
            </a:r>
          </a:p>
          <a:p>
            <a:pPr marL="342900" indent="-342900">
              <a:spcBef>
                <a:spcPct val="20000"/>
              </a:spcBef>
              <a:defRPr/>
            </a:pPr>
            <a:r>
              <a:rPr lang="en-GB" sz="1400" b="1" dirty="0">
                <a:solidFill>
                  <a:srgbClr val="336699"/>
                </a:solidFill>
              </a:rPr>
              <a:t>D-53113 Bonn, Germany</a:t>
            </a:r>
          </a:p>
          <a:p>
            <a:pPr marL="342900" indent="-342900">
              <a:spcBef>
                <a:spcPct val="20000"/>
              </a:spcBef>
              <a:defRPr/>
            </a:pPr>
            <a:r>
              <a:rPr lang="en-GB" sz="1400" b="1" dirty="0">
                <a:solidFill>
                  <a:srgbClr val="336699"/>
                </a:solidFill>
              </a:rPr>
              <a:t>Phone:  + 49 (0) 228 815-0652</a:t>
            </a:r>
          </a:p>
          <a:p>
            <a:pPr marL="342900" indent="-342900">
              <a:spcBef>
                <a:spcPct val="20000"/>
              </a:spcBef>
              <a:defRPr/>
            </a:pPr>
            <a:r>
              <a:rPr lang="en-GB" sz="1400" b="1" dirty="0">
                <a:solidFill>
                  <a:srgbClr val="336699"/>
                </a:solidFill>
              </a:rPr>
              <a:t>Fax:      + 49 (0) 228 815-0655</a:t>
            </a:r>
            <a:endParaRPr lang="de-DE" sz="1400" b="1" dirty="0">
              <a:solidFill>
                <a:srgbClr val="336699"/>
              </a:solidFill>
            </a:endParaRPr>
          </a:p>
          <a:p>
            <a:pPr marL="342900" indent="-342900">
              <a:spcBef>
                <a:spcPct val="20000"/>
              </a:spcBef>
              <a:defRPr/>
            </a:pPr>
            <a:r>
              <a:rPr lang="de-DE" sz="1400" b="1" dirty="0">
                <a:solidFill>
                  <a:srgbClr val="336699"/>
                </a:solidFill>
              </a:rPr>
              <a:t>E-Mail: info@unwater.unu.edu</a:t>
            </a:r>
          </a:p>
          <a:p>
            <a:pPr marL="342900" indent="-342900">
              <a:spcBef>
                <a:spcPct val="20000"/>
              </a:spcBef>
              <a:defRPr/>
            </a:pPr>
            <a:r>
              <a:rPr lang="de-DE" sz="1400" b="1" dirty="0">
                <a:solidFill>
                  <a:srgbClr val="336699"/>
                </a:solidFill>
              </a:rPr>
              <a:t>www.unwater.unu.edu</a:t>
            </a:r>
            <a:endParaRPr lang="en-US" sz="1400" b="1" dirty="0">
              <a:solidFill>
                <a:srgbClr val="336699"/>
              </a:solidFill>
            </a:endParaRPr>
          </a:p>
        </p:txBody>
      </p:sp>
      <p:pic>
        <p:nvPicPr>
          <p:cNvPr id="35843" name="Picture 14" descr="UN Building Bonn"/>
          <p:cNvPicPr>
            <a:picLocks noChangeArrowheads="1"/>
          </p:cNvPicPr>
          <p:nvPr/>
        </p:nvPicPr>
        <p:blipFill>
          <a:blip r:embed="rId2" cstate="print"/>
          <a:srcRect/>
          <a:stretch>
            <a:fillRect/>
          </a:stretch>
        </p:blipFill>
        <p:spPr bwMode="auto">
          <a:xfrm>
            <a:off x="1171575" y="2505075"/>
            <a:ext cx="1814513" cy="3311525"/>
          </a:xfrm>
          <a:prstGeom prst="rect">
            <a:avLst/>
          </a:prstGeom>
          <a:noFill/>
          <a:ln w="9525">
            <a:solidFill>
              <a:srgbClr val="FFFFFF"/>
            </a:solidFill>
            <a:miter lim="800000"/>
            <a:headEnd/>
            <a:tailEnd/>
          </a:ln>
        </p:spPr>
      </p:pic>
      <p:pic>
        <p:nvPicPr>
          <p:cNvPr id="35844" name="Picture 5" descr="unw-dpc-logo-4c.png"/>
          <p:cNvPicPr>
            <a:picLocks noChangeAspect="1"/>
          </p:cNvPicPr>
          <p:nvPr/>
        </p:nvPicPr>
        <p:blipFill>
          <a:blip r:embed="rId3" cstate="print"/>
          <a:srcRect/>
          <a:stretch>
            <a:fillRect/>
          </a:stretch>
        </p:blipFill>
        <p:spPr bwMode="auto">
          <a:xfrm>
            <a:off x="6429375" y="2505075"/>
            <a:ext cx="2333625" cy="331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73627" y="315460"/>
            <a:ext cx="7168007" cy="884690"/>
          </a:xfrm>
        </p:spPr>
        <p:txBody>
          <a:bodyPr/>
          <a:lstStyle/>
          <a:p>
            <a:pPr lvl="0">
              <a:defRPr/>
            </a:pPr>
            <a:r>
              <a:rPr lang="en-US" dirty="0" smtClean="0"/>
              <a:t>Public awareness and acceptance</a:t>
            </a:r>
            <a:endParaRPr lang="en-US" dirty="0"/>
          </a:p>
        </p:txBody>
      </p:sp>
      <p:sp>
        <p:nvSpPr>
          <p:cNvPr id="3" name="Content Placeholder 2"/>
          <p:cNvSpPr>
            <a:spLocks noGrp="1"/>
          </p:cNvSpPr>
          <p:nvPr>
            <p:ph idx="4294967295"/>
          </p:nvPr>
        </p:nvSpPr>
        <p:spPr>
          <a:xfrm>
            <a:off x="1319011" y="1806575"/>
            <a:ext cx="7400925" cy="4352925"/>
          </a:xfrm>
          <a:prstGeom prst="rect">
            <a:avLst/>
          </a:prstGeom>
        </p:spPr>
        <p:txBody>
          <a:bodyPr/>
          <a:lstStyle/>
          <a:p>
            <a:pPr>
              <a:buNone/>
            </a:pPr>
            <a:r>
              <a:rPr lang="en-US" dirty="0" smtClean="0">
                <a:latin typeface="+mn-lt"/>
                <a:cs typeface="Calibri" pitchFamily="34" charset="0"/>
              </a:rPr>
              <a:t>Raising awareness at different levels</a:t>
            </a:r>
          </a:p>
          <a:p>
            <a:pPr lvl="1"/>
            <a:r>
              <a:rPr lang="en-US" dirty="0" smtClean="0">
                <a:cs typeface="Calibri" pitchFamily="34" charset="0"/>
              </a:rPr>
              <a:t>Awareness at national policy domain</a:t>
            </a:r>
            <a:br>
              <a:rPr lang="en-US" dirty="0" smtClean="0">
                <a:cs typeface="Calibri" pitchFamily="34" charset="0"/>
              </a:rPr>
            </a:br>
            <a:r>
              <a:rPr lang="en-US" dirty="0" smtClean="0">
                <a:cs typeface="Calibri" pitchFamily="34" charset="0"/>
              </a:rPr>
              <a:t>(supply and waste management, resources management and planning, health sector)</a:t>
            </a:r>
          </a:p>
          <a:p>
            <a:pPr lvl="1"/>
            <a:r>
              <a:rPr lang="en-US" dirty="0" smtClean="0">
                <a:cs typeface="Calibri" pitchFamily="34" charset="0"/>
              </a:rPr>
              <a:t>Users and handlers</a:t>
            </a:r>
          </a:p>
          <a:p>
            <a:pPr lvl="1"/>
            <a:r>
              <a:rPr lang="en-US" dirty="0" smtClean="0">
                <a:cs typeface="Calibri" pitchFamily="34" charset="0"/>
              </a:rPr>
              <a:t>Public awareness of consumers &amp; acceptance</a:t>
            </a:r>
            <a:endParaRPr lang="en-US" dirty="0">
              <a:cs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Key elements for acceptance </a:t>
            </a:r>
            <a:endParaRPr lang="en-US" dirty="0"/>
          </a:p>
        </p:txBody>
      </p:sp>
      <p:sp>
        <p:nvSpPr>
          <p:cNvPr id="4" name="Subtitle 3"/>
          <p:cNvSpPr>
            <a:spLocks noGrp="1"/>
          </p:cNvSpPr>
          <p:nvPr>
            <p:ph type="subTitle" idx="1"/>
          </p:nvPr>
        </p:nvSpPr>
        <p:spPr/>
        <p:txBody>
          <a:bodyPr>
            <a:normAutofit fontScale="92500"/>
          </a:bodyPr>
          <a:lstStyle/>
          <a:p>
            <a:r>
              <a:rPr lang="en-US" u="sng" dirty="0" smtClean="0"/>
              <a:t>Critical:</a:t>
            </a:r>
            <a:r>
              <a:rPr lang="en-US" dirty="0" smtClean="0"/>
              <a:t> Involvement of the public from early on 	  </a:t>
            </a:r>
            <a:r>
              <a:rPr lang="en-US" b="0" dirty="0" smtClean="0"/>
              <a:t>(planning, implementation, use)</a:t>
            </a:r>
            <a:r>
              <a:rPr lang="en-US" dirty="0" smtClean="0"/>
              <a:t>.</a:t>
            </a:r>
          </a:p>
          <a:p>
            <a:endParaRPr lang="en-US" dirty="0" smtClean="0"/>
          </a:p>
          <a:p>
            <a:r>
              <a:rPr lang="en-US" dirty="0" smtClean="0"/>
              <a:t>Requirements</a:t>
            </a:r>
          </a:p>
          <a:p>
            <a:pPr marL="457200" indent="-457200">
              <a:buFont typeface="Arial" pitchFamily="34" charset="0"/>
              <a:buChar char="•"/>
            </a:pPr>
            <a:r>
              <a:rPr lang="en-US" b="0" dirty="0" smtClean="0"/>
              <a:t>Identification of users and consumers</a:t>
            </a:r>
          </a:p>
          <a:p>
            <a:pPr marL="457200" indent="-457200">
              <a:buFont typeface="Arial" pitchFamily="34" charset="0"/>
              <a:buChar char="•"/>
            </a:pPr>
            <a:r>
              <a:rPr lang="en-US" b="0" dirty="0" smtClean="0"/>
              <a:t>Exchange of information between authorities and public representatives to ensure that WW use addresses a real community need (incl. reduction of competition for other water sources)</a:t>
            </a:r>
          </a:p>
          <a:p>
            <a:pPr marL="457200" indent="-457200">
              <a:buFont typeface="Arial" pitchFamily="34" charset="0"/>
              <a:buChar char="•"/>
            </a:pPr>
            <a:r>
              <a:rPr lang="en-US" b="0" dirty="0" smtClean="0"/>
              <a:t>Addressing peoples health concerns and confidence in food safety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Key elements for acceptance </a:t>
            </a:r>
            <a:endParaRPr lang="en-US" dirty="0"/>
          </a:p>
        </p:txBody>
      </p:sp>
      <p:sp>
        <p:nvSpPr>
          <p:cNvPr id="4" name="Subtitle 3"/>
          <p:cNvSpPr>
            <a:spLocks noGrp="1"/>
          </p:cNvSpPr>
          <p:nvPr>
            <p:ph type="subTitle" idx="1"/>
          </p:nvPr>
        </p:nvSpPr>
        <p:spPr/>
        <p:txBody>
          <a:bodyPr>
            <a:normAutofit lnSpcReduction="10000"/>
          </a:bodyPr>
          <a:lstStyle/>
          <a:p>
            <a:r>
              <a:rPr lang="en-US" dirty="0" smtClean="0"/>
              <a:t>Public acceptance is commonly higher</a:t>
            </a:r>
          </a:p>
          <a:p>
            <a:pPr marL="457200" indent="-457200">
              <a:buFont typeface="Arial" pitchFamily="34" charset="0"/>
              <a:buChar char="•"/>
            </a:pPr>
            <a:r>
              <a:rPr lang="en-US" sz="2200" b="0" dirty="0" smtClean="0"/>
              <a:t>when the community is aware of water scarcity, and the need to preserve high-quality water for domestic use.</a:t>
            </a:r>
          </a:p>
          <a:p>
            <a:pPr marL="457200" indent="-457200">
              <a:buFont typeface="Arial" pitchFamily="34" charset="0"/>
              <a:buChar char="•"/>
            </a:pPr>
            <a:endParaRPr lang="en-US" sz="2200" b="0" dirty="0" smtClean="0"/>
          </a:p>
          <a:p>
            <a:pPr marL="457200" indent="-457200">
              <a:buFont typeface="Arial" pitchFamily="34" charset="0"/>
              <a:buChar char="•"/>
            </a:pPr>
            <a:r>
              <a:rPr lang="en-US" sz="2200" b="0" dirty="0" smtClean="0"/>
              <a:t>Use of WW in Agriculture is then seen as a solution to a real problem, instead of a problem in itself.</a:t>
            </a:r>
          </a:p>
          <a:p>
            <a:endParaRPr lang="en-US" dirty="0" smtClean="0"/>
          </a:p>
          <a:p>
            <a:r>
              <a:rPr lang="en-US" dirty="0" smtClean="0"/>
              <a:t>Bear in mind: Public acceptance is different for different uses (influences success, failure)</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865278" y="2093843"/>
            <a:ext cx="8278721" cy="3797322"/>
          </a:xfrm>
          <a:prstGeom prst="rect">
            <a:avLst/>
          </a:prstGeom>
          <a:noFill/>
          <a:ln w="9525">
            <a:noFill/>
            <a:miter lim="800000"/>
            <a:headEnd/>
            <a:tailEnd/>
          </a:ln>
        </p:spPr>
      </p:pic>
      <p:sp>
        <p:nvSpPr>
          <p:cNvPr id="5" name="TextBox 4"/>
          <p:cNvSpPr txBox="1"/>
          <p:nvPr/>
        </p:nvSpPr>
        <p:spPr>
          <a:xfrm>
            <a:off x="7086600" y="6485467"/>
            <a:ext cx="2057400" cy="338554"/>
          </a:xfrm>
          <a:prstGeom prst="rect">
            <a:avLst/>
          </a:prstGeom>
          <a:noFill/>
        </p:spPr>
        <p:txBody>
          <a:bodyPr wrap="square" rtlCol="0">
            <a:spAutoFit/>
          </a:bodyPr>
          <a:lstStyle/>
          <a:p>
            <a:pPr algn="r"/>
            <a:r>
              <a:rPr lang="en-US" sz="1600" dirty="0" smtClean="0">
                <a:latin typeface="Arial Narrow" pitchFamily="34" charset="0"/>
              </a:rPr>
              <a:t>(WHO Guidelines 2006)</a:t>
            </a:r>
            <a:endParaRPr lang="en-US" sz="1600" dirty="0">
              <a:latin typeface="Arial Narrow" pitchFamily="34" charset="0"/>
            </a:endParaRPr>
          </a:p>
        </p:txBody>
      </p:sp>
      <p:sp>
        <p:nvSpPr>
          <p:cNvPr id="6" name="Title 5"/>
          <p:cNvSpPr>
            <a:spLocks noGrp="1"/>
          </p:cNvSpPr>
          <p:nvPr>
            <p:ph type="title"/>
          </p:nvPr>
        </p:nvSpPr>
        <p:spPr>
          <a:xfrm>
            <a:off x="1273628" y="315460"/>
            <a:ext cx="7300530" cy="884690"/>
          </a:xfrm>
        </p:spPr>
        <p:txBody>
          <a:bodyPr/>
          <a:lstStyle/>
          <a:p>
            <a:r>
              <a:rPr lang="de-DE" dirty="0" smtClean="0">
                <a:latin typeface="Arial Narrow" pitchFamily="34" charset="0"/>
              </a:rPr>
              <a:t>Attitudes towards wastewater use options</a:t>
            </a:r>
            <a:endParaRPr lang="en-US" dirty="0"/>
          </a:p>
        </p:txBody>
      </p:sp>
      <p:sp>
        <p:nvSpPr>
          <p:cNvPr id="7" name="TextBox 6"/>
          <p:cNvSpPr txBox="1"/>
          <p:nvPr/>
        </p:nvSpPr>
        <p:spPr>
          <a:xfrm>
            <a:off x="1563757" y="5830959"/>
            <a:ext cx="6718852" cy="646331"/>
          </a:xfrm>
          <a:prstGeom prst="rect">
            <a:avLst/>
          </a:prstGeom>
        </p:spPr>
        <p:txBody>
          <a:bodyPr wrap="square" rtlCol="0">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3600" b="1" i="0" u="none" strike="noStrike" kern="1200" cap="none" spc="0" normalizeH="0" baseline="0" noProof="0" dirty="0" smtClean="0">
                <a:ln>
                  <a:noFill/>
                </a:ln>
                <a:solidFill>
                  <a:srgbClr val="336699"/>
                </a:solidFill>
                <a:effectLst/>
                <a:uLnTx/>
                <a:uFillTx/>
                <a:latin typeface="+mj-lt"/>
                <a:ea typeface="+mn-ea"/>
                <a:cs typeface="+mn-cs"/>
              </a:rPr>
              <a:t>Less contact  -  greater acceptance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861391" y="2481144"/>
            <a:ext cx="8282609" cy="2559031"/>
          </a:xfrm>
          <a:prstGeom prst="rect">
            <a:avLst/>
          </a:prstGeom>
          <a:noFill/>
          <a:ln w="9525">
            <a:noFill/>
            <a:miter lim="800000"/>
            <a:headEnd/>
            <a:tailEnd/>
          </a:ln>
        </p:spPr>
      </p:pic>
      <p:sp>
        <p:nvSpPr>
          <p:cNvPr id="5" name="TextBox 4"/>
          <p:cNvSpPr txBox="1"/>
          <p:nvPr/>
        </p:nvSpPr>
        <p:spPr>
          <a:xfrm>
            <a:off x="7086600" y="6485467"/>
            <a:ext cx="2057400" cy="338554"/>
          </a:xfrm>
          <a:prstGeom prst="rect">
            <a:avLst/>
          </a:prstGeom>
          <a:noFill/>
        </p:spPr>
        <p:txBody>
          <a:bodyPr wrap="square" rtlCol="0">
            <a:spAutoFit/>
          </a:bodyPr>
          <a:lstStyle/>
          <a:p>
            <a:pPr algn="r"/>
            <a:r>
              <a:rPr lang="en-US" sz="1600" dirty="0" smtClean="0">
                <a:latin typeface="Arial Narrow" pitchFamily="34" charset="0"/>
              </a:rPr>
              <a:t>(WHO Guidelines 2006)</a:t>
            </a:r>
            <a:endParaRPr lang="en-US" sz="1600" dirty="0">
              <a:latin typeface="Arial Narrow" pitchFamily="34" charset="0"/>
            </a:endParaRPr>
          </a:p>
        </p:txBody>
      </p:sp>
      <p:sp>
        <p:nvSpPr>
          <p:cNvPr id="6" name="Title 5"/>
          <p:cNvSpPr>
            <a:spLocks noGrp="1"/>
          </p:cNvSpPr>
          <p:nvPr>
            <p:ph type="title"/>
          </p:nvPr>
        </p:nvSpPr>
        <p:spPr>
          <a:xfrm>
            <a:off x="1273628" y="315460"/>
            <a:ext cx="7711346" cy="884690"/>
          </a:xfrm>
        </p:spPr>
        <p:txBody>
          <a:bodyPr/>
          <a:lstStyle/>
          <a:p>
            <a:r>
              <a:rPr lang="de-DE" dirty="0" smtClean="0">
                <a:latin typeface="Arial Narrow" pitchFamily="34" charset="0"/>
              </a:rPr>
              <a:t>Tools to increase public participation</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Survey: </a:t>
            </a:r>
            <a:r>
              <a:rPr lang="fr-FR" sz="3200" dirty="0" smtClean="0"/>
              <a:t>Sensibilisation du public/</a:t>
            </a:r>
            <a:r>
              <a:rPr lang="fr-FR" sz="3200" i="1" dirty="0" smtClean="0"/>
              <a:t/>
            </a:r>
            <a:br>
              <a:rPr lang="fr-FR" sz="3200" i="1" dirty="0" smtClean="0"/>
            </a:br>
            <a:r>
              <a:rPr lang="fr-FR" sz="3200" i="1" dirty="0" smtClean="0"/>
              <a:t>	    </a:t>
            </a:r>
            <a:r>
              <a:rPr lang="en-US" sz="3200" i="1" dirty="0" smtClean="0"/>
              <a:t>Public Awareness</a:t>
            </a:r>
            <a:endParaRPr lang="en-US" sz="3200" dirty="0"/>
          </a:p>
        </p:txBody>
      </p:sp>
      <p:sp>
        <p:nvSpPr>
          <p:cNvPr id="3" name="Subtitle 2"/>
          <p:cNvSpPr>
            <a:spLocks noGrp="1"/>
          </p:cNvSpPr>
          <p:nvPr>
            <p:ph type="subTitle" idx="1"/>
          </p:nvPr>
        </p:nvSpPr>
        <p:spPr>
          <a:xfrm>
            <a:off x="1291984" y="2020663"/>
            <a:ext cx="6846176" cy="3220203"/>
          </a:xfrm>
        </p:spPr>
        <p:txBody>
          <a:bodyPr>
            <a:normAutofit fontScale="92500" lnSpcReduction="10000"/>
          </a:bodyPr>
          <a:lstStyle/>
          <a:p>
            <a:r>
              <a:rPr lang="fr-FR" dirty="0" smtClean="0"/>
              <a:t>« Sensibilisation du public » est une partie importante de toute stratégie nationale. Quels sont vos groupes cibles les plus importantes et les défis pour atteindre chacun d'entre eux? </a:t>
            </a:r>
          </a:p>
          <a:p>
            <a:endParaRPr lang="fr-FR" dirty="0" smtClean="0"/>
          </a:p>
          <a:p>
            <a:r>
              <a:rPr lang="en-US" i="1" dirty="0" smtClean="0"/>
              <a:t>"Public Awareness" is an important part of any national strategy. What are your most important target groups and the challenges to reach each of them?</a:t>
            </a:r>
            <a:endParaRPr lang="en-US" i="1"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0650&quot;&gt;&lt;/object&gt;&lt;object type=&quot;2&quot; unique_id=&quot;10651&quot;&gt;&lt;object type=&quot;3&quot; unique_id=&quot;10652&quot;&gt;&lt;property id=&quot;20148&quot; value=&quot;5&quot;/&gt;&lt;property id=&quot;20300&quot; value=&quot;Folie 1 - &amp;quot;The history and future of &amp;#x0D;&amp;#x0A;UNW-AIS+&amp;quot;&quot;/&gt;&lt;property id=&quot;20307&quot; value=&quot;356&quot;/&gt;&lt;/object&gt;&lt;object type=&quot;3&quot; unique_id=&quot;10653&quot;&gt;&lt;property id=&quot;20148&quot; value=&quot;5&quot;/&gt;&lt;property id=&quot;20300&quot; value=&quot;Folie 2 - &amp;quot;UN-Water: Strengthening the UN System&amp;quot;&quot;/&gt;&lt;property id=&quot;20307&quot; value=&quot;506&quot;/&gt;&lt;/object&gt;&lt;object type=&quot;3&quot; unique_id=&quot;10654&quot;&gt;&lt;property id=&quot;20148&quot; value=&quot;5&quot;/&gt;&lt;property id=&quot;20300&quot; value=&quot;Folie 3&quot;/&gt;&lt;property id=&quot;20307&quot; value=&quot;498&quot;/&gt;&lt;/object&gt;&lt;object type=&quot;3&quot; unique_id=&quot;10655&quot;&gt;&lt;property id=&quot;20148&quot; value=&quot;5&quot;/&gt;&lt;property id=&quot;20300&quot; value=&quot;Folie 4 - &amp;quot;Developing Information Systems&amp;quot;&quot;/&gt;&lt;property id=&quot;20307&quot; value=&quot;507&quot;/&gt;&lt;/object&gt;&lt;object type=&quot;3&quot; unique_id=&quot;10656&quot;&gt;&lt;property id=&quot;20148&quot; value=&quot;5&quot;/&gt;&lt;property id=&quot;20300&quot; value=&quot;Folie 5 - &amp;quot;UNW-DPC First Work-Plan&amp;quot;&quot;/&gt;&lt;property id=&quot;20307&quot; value=&quot;509&quot;/&gt;&lt;/object&gt;&lt;object type=&quot;3&quot; unique_id=&quot;10657&quot;&gt;&lt;property id=&quot;20148&quot; value=&quot;5&quot;/&gt;&lt;property id=&quot;20300&quot; value=&quot;Folie 6 - &amp;quot;UNW-DPC First Work-Plan&amp;quot;&quot;/&gt;&lt;property id=&quot;20307&quot; value=&quot;516&quot;/&gt;&lt;/object&gt;&lt;object type=&quot;3&quot; unique_id=&quot;10659&quot;&gt;&lt;property id=&quot;20148&quot; value=&quot;5&quot;/&gt;&lt;property id=&quot;20300&quot; value=&quot;Folie 8 - &amp;quot;UNW-DPC First Work-Plan&amp;quot;&quot;/&gt;&lt;property id=&quot;20307&quot; value=&quot;511&quot;/&gt;&lt;/object&gt;&lt;object type=&quot;3&quot; unique_id=&quot;10660&quot;&gt;&lt;property id=&quot;20148&quot; value=&quot;5&quot;/&gt;&lt;property id=&quot;20300&quot; value=&quot;Folie 9 - &amp;quot;Presenting the CDIS&amp;quot;&quot;/&gt;&lt;property id=&quot;20307&quot; value=&quot;518&quot;/&gt;&lt;/object&gt;&lt;object type=&quot;3&quot; unique_id=&quot;10661&quot;&gt;&lt;property id=&quot;20148&quot; value=&quot;5&quot;/&gt;&lt;property id=&quot;20300&quot; value=&quot;Folie 10 - &amp;quot;CDIS: The SQL Database&amp;quot;&quot;/&gt;&lt;property id=&quot;20307&quot; value=&quot;517&quot;/&gt;&lt;/object&gt;&lt;object type=&quot;3&quot; unique_id=&quot;10663&quot;&gt;&lt;property id=&quot;20148&quot; value=&quot;5&quot;/&gt;&lt;property id=&quot;20300&quot; value=&quot;Folie 11 - &amp;quot;CDIS: Online Geo-based, searching by navigating a map&amp;quot;&quot;/&gt;&lt;property id=&quot;20307&quot; value=&quot;519&quot;/&gt;&lt;/object&gt;&lt;object type=&quot;3&quot; unique_id=&quot;10664&quot;&gt;&lt;property id=&quot;20148&quot; value=&quot;5&quot;/&gt;&lt;property id=&quot;20300&quot; value=&quot;Folie 13 - &amp;quot;Launching the New Version of UNW-AIS&amp;quot;&quot;/&gt;&lt;property id=&quot;20307&quot; value=&quot;524&quot;/&gt;&lt;/object&gt;&lt;object type=&quot;3&quot; unique_id=&quot;10665&quot;&gt;&lt;property id=&quot;20148&quot; value=&quot;5&quot;/&gt;&lt;property id=&quot;20300&quot; value=&quot;Folie 12&quot;/&gt;&lt;property id=&quot;20307&quot; value=&quot;525&quot;/&gt;&lt;/object&gt;&lt;object type=&quot;3&quot; unique_id=&quot;10666&quot;&gt;&lt;property id=&quot;20148&quot; value=&quot;5&quot;/&gt;&lt;property id=&quot;20300&quot; value=&quot;Folie 14 - &amp;quot;UNW-DPC‘s second work plan&amp;quot;&quot;/&gt;&lt;property id=&quot;20307&quot; value=&quot;520&quot;/&gt;&lt;/object&gt;&lt;object type=&quot;3&quot; unique_id=&quot;10667&quot;&gt;&lt;property id=&quot;20148&quot; value=&quot;5&quot;/&gt;&lt;property id=&quot;20300&quot; value=&quot;Folie 15 - &amp;quot;Second UNW-DPC Work-Plan (2010-2013)&amp;quot;&quot;/&gt;&lt;property id=&quot;20307&quot; value=&quot;521&quot;/&gt;&lt;/object&gt;&lt;object type=&quot;3&quot; unique_id=&quot;10668&quot;&gt;&lt;property id=&quot;20148&quot; value=&quot;5&quot;/&gt;&lt;property id=&quot;20300&quot; value=&quot;Folie 17&quot;/&gt;&lt;property id=&quot;20307&quot; value=&quot;512&quot;/&gt;&lt;/object&gt;&lt;object type=&quot;3&quot; unique_id=&quot;10669&quot;&gt;&lt;property id=&quot;20148&quot; value=&quot;5&quot;/&gt;&lt;property id=&quot;20300&quot; value=&quot;Folie 19 - &amp;quot;Why eTraining/eLearning?&amp;quot;&quot;/&gt;&lt;property id=&quot;20307&quot; value=&quot;513&quot;/&gt;&lt;/object&gt;&lt;object type=&quot;3&quot; unique_id=&quot;10670&quot;&gt;&lt;property id=&quot;20148&quot; value=&quot;5&quot;/&gt;&lt;property id=&quot;20300&quot; value=&quot;Folie 23 - &amp;quot;UNW-AIS&amp;quot;&quot;/&gt;&lt;property id=&quot;20307&quot; value=&quot;514&quot;/&gt;&lt;/object&gt;&lt;object type=&quot;3&quot; unique_id=&quot;10671&quot;&gt;&lt;property id=&quot;20148&quot; value=&quot;5&quot;/&gt;&lt;property id=&quot;20300&quot; value=&quot;Folie 22 - &amp;quot;Next Steps of AIS Development&amp;quot;&quot;/&gt;&lt;property id=&quot;20307&quot; value=&quot;515&quot;/&gt;&lt;/object&gt;&lt;object type=&quot;3&quot; unique_id=&quot;10673&quot;&gt;&lt;property id=&quot;20148&quot; value=&quot;5&quot;/&gt;&lt;property id=&quot;20300&quot; value=&quot;Folie 24 - &amp;quot;Thank you!&amp;quot;&quot;/&gt;&lt;property id=&quot;20307&quot; value=&quot;490&quot;/&gt;&lt;/object&gt;&lt;object type=&quot;3&quot; unique_id=&quot;10842&quot;&gt;&lt;property id=&quot;20148&quot; value=&quot;5&quot;/&gt;&lt;property id=&quot;20300&quot; value=&quot;Folie 16 - &amp;quot;IW-Science&amp;quot;&quot;/&gt;&lt;property id=&quot;20307&quot; value=&quot;526&quot;/&gt;&lt;/object&gt;&lt;object type=&quot;3&quot; unique_id=&quot;10952&quot;&gt;&lt;property id=&quot;20148&quot; value=&quot;5&quot;/&gt;&lt;property id=&quot;20300&quot; value=&quot;Folie 7 - &amp;quot;Anlysis of UN-Water Members‘ and Partners‘ Activities&amp;quot;&quot;/&gt;&lt;property id=&quot;20307&quot; value=&quot;527&quot;/&gt;&lt;/object&gt;&lt;object type=&quot;3&quot; unique_id=&quot;11003&quot;&gt;&lt;property id=&quot;20148&quot; value=&quot;5&quot;/&gt;&lt;property id=&quot;20300&quot; value=&quot;Folie 20 - &amp;quot;UNW-AIS contains:&amp;quot;&quot;/&gt;&lt;property id=&quot;20307&quot; value=&quot;528&quot;/&gt;&lt;/object&gt;&lt;object type=&quot;3&quot; unique_id=&quot;11229&quot;&gt;&lt;property id=&quot;20148&quot; value=&quot;5&quot;/&gt;&lt;property id=&quot;20300&quot; value=&quot;Folie 21&quot;/&gt;&lt;property id=&quot;20307&quot; value=&quot;529&quot;/&gt;&lt;/object&gt;&lt;object type=&quot;3&quot; unique_id=&quot;11355&quot;&gt;&lt;property id=&quot;20148&quot; value=&quot;5&quot;/&gt;&lt;property id=&quot;20300&quot; value=&quot;Folie 18 - &amp;quot;+&amp;quot;&quot;/&gt;&lt;property id=&quot;20307&quot; value=&quot;530&quot;/&gt;&lt;/object&gt;&lt;/object&gt;&lt;/object&gt;&lt;/database&gt;"/>
  <p:tag name="SECTOMILLISECCONVERTED" val="1"/>
</p:tagLst>
</file>

<file path=ppt/theme/theme1.xml><?xml version="1.0" encoding="utf-8"?>
<a:theme xmlns:a="http://schemas.openxmlformats.org/drawingml/2006/main" name="UNW-DPC Design Master">
  <a:themeElements>
    <a:clrScheme name="UNW-DPC">
      <a:dk1>
        <a:sysClr val="windowText" lastClr="000000"/>
      </a:dk1>
      <a:lt1>
        <a:srgbClr val="FFFFFF"/>
      </a:lt1>
      <a:dk2>
        <a:srgbClr val="1F497D"/>
      </a:dk2>
      <a:lt2>
        <a:srgbClr val="FFFFFF"/>
      </a:lt2>
      <a:accent1>
        <a:srgbClr val="4F81BD"/>
      </a:accent1>
      <a:accent2>
        <a:srgbClr val="E36C09"/>
      </a:accent2>
      <a:accent3>
        <a:srgbClr val="9BBB59"/>
      </a:accent3>
      <a:accent4>
        <a:srgbClr val="4BACC6"/>
      </a:accent4>
      <a:accent5>
        <a:srgbClr val="4BACC6"/>
      </a:accent5>
      <a:accent6>
        <a:srgbClr val="E36C09"/>
      </a:accent6>
      <a:hlink>
        <a:srgbClr val="E36C09"/>
      </a:hlink>
      <a:folHlink>
        <a:srgbClr val="800080"/>
      </a:folHlink>
    </a:clrScheme>
    <a:fontScheme name="Custom 1">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marL="0" marR="0" indent="0" algn="l" defTabSz="914400" rtl="0" eaLnBrk="0" fontAlgn="base" latinLnBrk="0" hangingPunct="0">
          <a:lnSpc>
            <a:spcPct val="100000"/>
          </a:lnSpc>
          <a:spcBef>
            <a:spcPct val="0"/>
          </a:spcBef>
          <a:spcAft>
            <a:spcPct val="0"/>
          </a:spcAft>
          <a:buClrTx/>
          <a:buSzTx/>
          <a:buFontTx/>
          <a:buNone/>
          <a:tabLst/>
          <a:defRPr kumimoji="0" sz="3600" b="1" i="0" u="none" strike="noStrike" kern="1200" cap="none" spc="0" normalizeH="0" baseline="0" noProof="0" dirty="0" smtClean="0">
            <a:ln>
              <a:noFill/>
            </a:ln>
            <a:solidFill>
              <a:schemeClr val="bg1"/>
            </a:solidFill>
            <a:effectLst/>
            <a:uLnTx/>
            <a:uFillTx/>
            <a:latin typeface="+mj-lt"/>
            <a:ea typeface="+mn-ea"/>
            <a:cs typeface="+mn-cs"/>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TotalTime>
  <Words>1392</Words>
  <Application>Microsoft Office PowerPoint</Application>
  <PresentationFormat>On-screen Show (4:3)</PresentationFormat>
  <Paragraphs>272</Paragraphs>
  <Slides>36</Slides>
  <Notes>4</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Arial Narrow</vt:lpstr>
      <vt:lpstr>Calibri</vt:lpstr>
      <vt:lpstr>Times New Roman</vt:lpstr>
      <vt:lpstr>Wingdings</vt:lpstr>
      <vt:lpstr>Myriad Pro Cond</vt:lpstr>
      <vt:lpstr>UNW-DPC Design Master</vt:lpstr>
      <vt:lpstr>Awareness raising and national strategies for dissemination   &gt;&gt; Interactive session</vt:lpstr>
      <vt:lpstr>Program</vt:lpstr>
      <vt:lpstr>Background</vt:lpstr>
      <vt:lpstr>Public awareness and acceptance</vt:lpstr>
      <vt:lpstr>Key elements for acceptance </vt:lpstr>
      <vt:lpstr>Key elements for acceptance </vt:lpstr>
      <vt:lpstr>Attitudes towards wastewater use options</vt:lpstr>
      <vt:lpstr>Tools to increase public participation</vt:lpstr>
      <vt:lpstr>Survey: Sensibilisation du public/      Public Awareness</vt:lpstr>
      <vt:lpstr>Responses</vt:lpstr>
      <vt:lpstr>Responses</vt:lpstr>
      <vt:lpstr>Awareness raising </vt:lpstr>
      <vt:lpstr>National strategies for dissemination</vt:lpstr>
      <vt:lpstr>Capacity Development</vt:lpstr>
      <vt:lpstr>Capacity Development</vt:lpstr>
      <vt:lpstr>Levels and dimensions of capacity with respect to safe wastewater use in agriculture</vt:lpstr>
      <vt:lpstr>What is a dissemination strategy?</vt:lpstr>
      <vt:lpstr>Focus on Capacity Development </vt:lpstr>
      <vt:lpstr>Bonding &amp; Bridging in Capacity Development Networks  Mariëlle van der Zouwen &amp; Miranda Pieron</vt:lpstr>
      <vt:lpstr>Research on Capacity Development</vt:lpstr>
      <vt:lpstr>Expected Outcomes</vt:lpstr>
      <vt:lpstr>Participation</vt:lpstr>
      <vt:lpstr>Task 1 - National strategy  (~10 minutes)</vt:lpstr>
      <vt:lpstr>Focus on Capacity Development </vt:lpstr>
      <vt:lpstr>Which materials?</vt:lpstr>
      <vt:lpstr>In what form of delivery?</vt:lpstr>
      <vt:lpstr>Task 2 - National strategy  (20 minutes) </vt:lpstr>
      <vt:lpstr>Survey: Ce qui est nécessaire dans votre pays pour élaborer une stratégie nationale pour l'utilisation sécuritaire des eaux usées dans l'agriculture? (What is needed in your country to develop a national strategy for the safe use of wastewater in agriculture?)</vt:lpstr>
      <vt:lpstr>Survey: Ce qui est nécessaire dans votre pays pour élaborer une stratégie nationale pour l'utilisation sécuritaire des eaux usées dans l'agriculture? (What is needed in your country to develop a national strategy for the safe use of wastewater in agriculture?)</vt:lpstr>
      <vt:lpstr>Survey: Ce qui est nécessaire dans votre pays pour élaborer une stratégie nationale pour l'utilisation sécuritaire des eaux usées dans l'agriculture? (What is needed in your country to develop a national strategy for the safe use of wastewater in agriculture?)</vt:lpstr>
      <vt:lpstr>National Strategies</vt:lpstr>
      <vt:lpstr>National Strategy,  Example Morocco</vt:lpstr>
      <vt:lpstr>UNWAIS+  </vt:lpstr>
      <vt:lpstr>Slide 34</vt:lpstr>
      <vt:lpstr>UNW-AIS+: Scope and Capabilities </vt:lpstr>
      <vt:lpstr>Thank you!</vt:lpstr>
    </vt:vector>
  </TitlesOfParts>
  <Company>UNW-DPC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leentvaar</dc:creator>
  <cp:lastModifiedBy>Srikanth Reddy, Mudireddy</cp:lastModifiedBy>
  <cp:revision>1007</cp:revision>
  <dcterms:created xsi:type="dcterms:W3CDTF">2009-05-15T08:24:22Z</dcterms:created>
  <dcterms:modified xsi:type="dcterms:W3CDTF">2012-04-19T07:54:18Z</dcterms:modified>
</cp:coreProperties>
</file>