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8"/>
  </p:notesMasterIdLst>
  <p:handoutMasterIdLst>
    <p:handoutMasterId r:id="rId19"/>
  </p:handoutMasterIdLst>
  <p:sldIdLst>
    <p:sldId id="356" r:id="rId2"/>
    <p:sldId id="590" r:id="rId3"/>
    <p:sldId id="709" r:id="rId4"/>
    <p:sldId id="718" r:id="rId5"/>
    <p:sldId id="708" r:id="rId6"/>
    <p:sldId id="719" r:id="rId7"/>
    <p:sldId id="674" r:id="rId8"/>
    <p:sldId id="716" r:id="rId9"/>
    <p:sldId id="717" r:id="rId10"/>
    <p:sldId id="696" r:id="rId11"/>
    <p:sldId id="643" r:id="rId12"/>
    <p:sldId id="715" r:id="rId13"/>
    <p:sldId id="597" r:id="rId14"/>
    <p:sldId id="596" r:id="rId15"/>
    <p:sldId id="675" r:id="rId16"/>
    <p:sldId id="712" r:id="rId17"/>
  </p:sldIdLst>
  <p:sldSz cx="9144000" cy="6858000" type="screen4x3"/>
  <p:notesSz cx="6797675" cy="9926638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MS PGothic" pitchFamily="34" charset="-128"/>
      <p:regular r:id="rId36"/>
    </p:embeddedFont>
  </p:embeddedFontLst>
  <p:custDataLst>
    <p:tags r:id="rId3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9900"/>
    <a:srgbClr val="66FF33"/>
    <a:srgbClr val="FFFFFF"/>
    <a:srgbClr val="996633"/>
    <a:srgbClr val="FF33CC"/>
    <a:srgbClr val="9933FF"/>
    <a:srgbClr val="3366FF"/>
    <a:srgbClr val="018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94" autoAdjust="0"/>
    <p:restoredTop sz="82975" autoAdjust="0"/>
  </p:normalViewPr>
  <p:slideViewPr>
    <p:cSldViewPr snapToGrid="0"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8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eriku9:Desktop:Peru:Peru-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plotArea>
      <c:layout/>
      <c:barChart>
        <c:barDir val="col"/>
        <c:grouping val="stacked"/>
        <c:ser>
          <c:idx val="1"/>
          <c:order val="0"/>
          <c:tx>
            <c:strRef>
              <c:f>English!$M$3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English!$P$4:$P$12</c:f>
              <c:numCache>
                <c:formatCode>#,#00</c:formatCode>
                <c:ptCount val="9"/>
                <c:pt idx="0">
                  <c:v>64.705882352940847</c:v>
                </c:pt>
                <c:pt idx="1">
                  <c:v>58.823529411764568</c:v>
                </c:pt>
                <c:pt idx="2">
                  <c:v>47.058823529411754</c:v>
                </c:pt>
                <c:pt idx="3">
                  <c:v>29.411764705882391</c:v>
                </c:pt>
                <c:pt idx="4">
                  <c:v>76.470588235294088</c:v>
                </c:pt>
                <c:pt idx="5">
                  <c:v>58.823529411764568</c:v>
                </c:pt>
                <c:pt idx="6">
                  <c:v>82.352941176470154</c:v>
                </c:pt>
                <c:pt idx="7">
                  <c:v>64.705882352940847</c:v>
                </c:pt>
                <c:pt idx="8">
                  <c:v>35.294117647058975</c:v>
                </c:pt>
              </c:numCache>
            </c:numRef>
          </c:val>
        </c:ser>
        <c:ser>
          <c:idx val="2"/>
          <c:order val="1"/>
          <c:tx>
            <c:strRef>
              <c:f>English!$N$3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English!$O$4:$O$12</c:f>
              <c:numCache>
                <c:formatCode>#,#00</c:formatCode>
                <c:ptCount val="9"/>
                <c:pt idx="0">
                  <c:v>23.52941176470588</c:v>
                </c:pt>
                <c:pt idx="1">
                  <c:v>35.294117647058975</c:v>
                </c:pt>
                <c:pt idx="2">
                  <c:v>52.941176470588225</c:v>
                </c:pt>
                <c:pt idx="3">
                  <c:v>58.823529411764568</c:v>
                </c:pt>
                <c:pt idx="4">
                  <c:v>17.647058823529431</c:v>
                </c:pt>
                <c:pt idx="5">
                  <c:v>29.411764705882391</c:v>
                </c:pt>
                <c:pt idx="6">
                  <c:v>17.647058823529431</c:v>
                </c:pt>
                <c:pt idx="7">
                  <c:v>35.294117647058975</c:v>
                </c:pt>
                <c:pt idx="8">
                  <c:v>64.705882352940847</c:v>
                </c:pt>
              </c:numCache>
            </c:numRef>
          </c:val>
        </c:ser>
        <c:ser>
          <c:idx val="3"/>
          <c:order val="2"/>
          <c:tx>
            <c:strRef>
              <c:f>English!$O$3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English!$N$4:$N$12</c:f>
              <c:numCache>
                <c:formatCode>#,#00</c:formatCode>
                <c:ptCount val="9"/>
                <c:pt idx="0">
                  <c:v>11.76470588235294</c:v>
                </c:pt>
                <c:pt idx="1">
                  <c:v>5.8823529411764675</c:v>
                </c:pt>
                <c:pt idx="2">
                  <c:v>0</c:v>
                </c:pt>
                <c:pt idx="3">
                  <c:v>11.76470588235294</c:v>
                </c:pt>
                <c:pt idx="4">
                  <c:v>5.8823529411764675</c:v>
                </c:pt>
                <c:pt idx="5">
                  <c:v>11.76470588235294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4"/>
          <c:order val="3"/>
          <c:tx>
            <c:strRef>
              <c:f>English!$P$3</c:f>
              <c:strCache>
                <c:ptCount val="1"/>
                <c:pt idx="0">
                  <c:v>None</c:v>
                </c:pt>
              </c:strCache>
            </c:strRef>
          </c:tx>
          <c:cat>
            <c:strRef>
              <c:f>English!$K$4:$K$12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</c:v>
                </c:pt>
                <c:pt idx="3">
                  <c:v> Crop production aspect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 Policy aspects</c:v>
                </c:pt>
                <c:pt idx="8">
                  <c:v> Resource efficiency (water/nutrients</c:v>
                </c:pt>
              </c:strCache>
            </c:strRef>
          </c:cat>
          <c:val>
            <c:numRef>
              <c:f>English!$M$4:$M$12</c:f>
              <c:numCache>
                <c:formatCode>#,#00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overlap val="100"/>
        <c:axId val="60407808"/>
        <c:axId val="60557952"/>
      </c:barChart>
      <c:catAx>
        <c:axId val="6040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557952"/>
        <c:crosses val="autoZero"/>
        <c:auto val="1"/>
        <c:lblAlgn val="ctr"/>
        <c:lblOffset val="100"/>
      </c:catAx>
      <c:valAx>
        <c:axId val="60557952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de-DE" sz="1400" dirty="0" smtClean="0"/>
                  <a:t>% of participants</a:t>
                </a:r>
                <a:endParaRPr lang="de-DE" sz="1400" dirty="0"/>
              </a:p>
            </c:rich>
          </c:tx>
          <c:layout/>
        </c:title>
        <c:numFmt formatCode="#,##0" sourceLinked="0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0407808"/>
        <c:crosses val="autoZero"/>
        <c:crossBetween val="between"/>
        <c:majorUnit val="20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0.64421</cdr:x>
      <cdr:y>0.4987</cdr:y>
    </cdr:from>
    <cdr:to>
      <cdr:x>0.71309</cdr:x>
      <cdr:y>0.79592</cdr:y>
    </cdr:to>
    <cdr:sp macro="" textlink="">
      <cdr:nvSpPr>
        <cdr:cNvPr id="2" name="Oval 1"/>
        <cdr:cNvSpPr/>
      </cdr:nvSpPr>
      <cdr:spPr>
        <a:xfrm xmlns:a="http://schemas.openxmlformats.org/drawingml/2006/main" rot="2652988">
          <a:off x="5112832" y="2611410"/>
          <a:ext cx="546673" cy="15563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1750" cap="flat" cmpd="sng" algn="ctr">
          <a:solidFill>
            <a:srgbClr val="FF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7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7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7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7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2" y="4714121"/>
            <a:ext cx="5438775" cy="436810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60" r:id="rId3"/>
    <p:sldLayoutId id="214748395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0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s.unwater.org/" TargetMode="External"/><Relationship Id="rId4" Type="http://schemas.openxmlformats.org/officeDocument/2006/relationships/hyperlink" Target="http://www.ais.unwater.org/wastewat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7" name="Picture 6" descr="wastewaterworksh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364" y="2451656"/>
            <a:ext cx="7003392" cy="4008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2512" y="1682269"/>
            <a:ext cx="6679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Uso</a:t>
            </a:r>
            <a:r>
              <a:rPr lang="en-US" sz="2800" b="1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sz="2800" b="1" i="1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Seguro</a:t>
            </a:r>
            <a:r>
              <a:rPr lang="en-US" sz="2800" b="1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de </a:t>
            </a:r>
            <a:r>
              <a:rPr lang="en-US" sz="2800" b="1" i="1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Aguas</a:t>
            </a:r>
            <a:r>
              <a:rPr lang="en-US" sz="2800" b="1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en-US" sz="2800" b="1" i="1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Residuales</a:t>
            </a:r>
            <a:r>
              <a:rPr lang="en-US" sz="2800" b="1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en la </a:t>
            </a:r>
            <a:r>
              <a:rPr lang="en-US" sz="2800" b="1" i="1" dirty="0" err="1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Agricultura</a:t>
            </a:r>
            <a:endParaRPr lang="en-US" sz="2800" b="1" i="1" dirty="0" smtClean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0826" y="5644345"/>
            <a:ext cx="286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Jens Liebe, UNW-DPC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9373" y="3622390"/>
            <a:ext cx="422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Necesidad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capacidades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y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estrategia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nacional</a:t>
            </a:r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72807" cy="884690"/>
          </a:xfrm>
        </p:spPr>
        <p:txBody>
          <a:bodyPr/>
          <a:lstStyle/>
          <a:p>
            <a:r>
              <a:rPr lang="es-ES" sz="3200" dirty="0" smtClean="0"/>
              <a:t>Preguntas para la planeación de diseminación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4994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• ¿</a:t>
            </a:r>
            <a:r>
              <a:rPr lang="en-US" i="1" dirty="0" err="1"/>
              <a:t>Qué</a:t>
            </a:r>
            <a:r>
              <a:rPr lang="en-US" dirty="0"/>
              <a:t> </a:t>
            </a:r>
            <a:r>
              <a:rPr lang="en-US" b="0" dirty="0"/>
              <a:t>le </a:t>
            </a:r>
            <a:r>
              <a:rPr lang="en-US" b="0" dirty="0" err="1"/>
              <a:t>gustaría</a:t>
            </a:r>
            <a:r>
              <a:rPr lang="en-US" b="0" dirty="0"/>
              <a:t> </a:t>
            </a:r>
            <a:r>
              <a:rPr lang="en-US" b="0" dirty="0" err="1" smtClean="0"/>
              <a:t>diseminar</a:t>
            </a:r>
            <a:r>
              <a:rPr lang="en-US" b="0" dirty="0" smtClean="0"/>
              <a:t>?</a:t>
            </a:r>
            <a:endParaRPr lang="en-US" sz="2400" b="0" dirty="0" smtClean="0"/>
          </a:p>
          <a:p>
            <a:r>
              <a:rPr lang="en-US" sz="2400" dirty="0" smtClean="0"/>
              <a:t>• ¿</a:t>
            </a:r>
            <a:r>
              <a:rPr lang="en-US" sz="2400" i="1" dirty="0" err="1" smtClean="0"/>
              <a:t>Por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</a:t>
            </a:r>
            <a:r>
              <a:rPr lang="en-US" i="1" dirty="0" err="1" smtClean="0"/>
              <a:t>é</a:t>
            </a:r>
            <a:r>
              <a:rPr lang="en-US" b="0" dirty="0" smtClean="0"/>
              <a:t> le </a:t>
            </a:r>
            <a:r>
              <a:rPr lang="en-US" b="0" dirty="0" err="1" smtClean="0"/>
              <a:t>gustaría</a:t>
            </a:r>
            <a:r>
              <a:rPr lang="en-US" b="0" dirty="0" smtClean="0"/>
              <a:t> </a:t>
            </a:r>
            <a:r>
              <a:rPr lang="en-US" b="0" dirty="0" err="1" smtClean="0"/>
              <a:t>diseminarlo</a:t>
            </a:r>
            <a:r>
              <a:rPr lang="en-US" b="0" dirty="0" smtClean="0"/>
              <a:t>?</a:t>
            </a:r>
          </a:p>
          <a:p>
            <a:r>
              <a:rPr lang="en-US" sz="2400" dirty="0" smtClean="0"/>
              <a:t>•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Quién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público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b="0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dirty="0" smtClean="0"/>
              <a:t>¿</a:t>
            </a:r>
            <a:r>
              <a:rPr lang="en-US" i="1" dirty="0" err="1" smtClean="0"/>
              <a:t>Cómo</a:t>
            </a:r>
            <a:r>
              <a:rPr lang="en-US" i="1" dirty="0" smtClean="0"/>
              <a:t> </a:t>
            </a:r>
            <a:r>
              <a:rPr lang="en-US" b="0" dirty="0" smtClean="0"/>
              <a:t>lo </a:t>
            </a:r>
            <a:r>
              <a:rPr lang="en-US" b="0" dirty="0" err="1" smtClean="0"/>
              <a:t>hará</a:t>
            </a:r>
            <a:r>
              <a:rPr lang="en-US" b="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¿</a:t>
            </a:r>
            <a:r>
              <a:rPr lang="en-US" sz="2400" b="0" dirty="0" err="1" smtClean="0"/>
              <a:t>Cómo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podría</a:t>
            </a:r>
            <a:r>
              <a:rPr lang="en-US" sz="2400" b="0" dirty="0" smtClean="0"/>
              <a:t> </a:t>
            </a:r>
            <a:r>
              <a:rPr lang="en-US" i="1" dirty="0" err="1"/>
              <a:t>i</a:t>
            </a:r>
            <a:r>
              <a:rPr lang="en-US" sz="2400" i="1" dirty="0" err="1" smtClean="0"/>
              <a:t>nvolucrar</a:t>
            </a:r>
            <a:r>
              <a:rPr lang="en-US" sz="2400" b="0" dirty="0" smtClean="0"/>
              <a:t> a </a:t>
            </a:r>
            <a:r>
              <a:rPr lang="en-US" sz="2400" b="0" dirty="0" err="1" smtClean="0"/>
              <a:t>su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público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objetivo</a:t>
            </a:r>
            <a:r>
              <a:rPr lang="en-US" sz="2400" b="0" dirty="0" smtClean="0"/>
              <a:t> a lo largo del </a:t>
            </a:r>
            <a:r>
              <a:rPr lang="en-US" sz="2400" b="0" dirty="0" err="1" smtClean="0"/>
              <a:t>proceso</a:t>
            </a:r>
            <a:r>
              <a:rPr lang="en-US" sz="2400" b="0" dirty="0" smtClean="0"/>
              <a:t>? </a:t>
            </a:r>
            <a:endParaRPr lang="en-US" b="0" dirty="0"/>
          </a:p>
          <a:p>
            <a:pPr>
              <a:buNone/>
            </a:pPr>
            <a:r>
              <a:rPr lang="en-US" sz="2400" dirty="0" smtClean="0"/>
              <a:t>•</a:t>
            </a:r>
            <a:r>
              <a:rPr lang="en-US" sz="2400" b="0" dirty="0" smtClean="0"/>
              <a:t> ¿ Ha </a:t>
            </a:r>
            <a:r>
              <a:rPr lang="en-US" sz="2400" b="0" dirty="0" err="1" smtClean="0"/>
              <a:t>considerado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tiempo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para</a:t>
            </a:r>
            <a:r>
              <a:rPr lang="en-US" sz="2400" b="0" dirty="0" smtClean="0"/>
              <a:t> </a:t>
            </a:r>
            <a:r>
              <a:rPr lang="en-US" sz="2400" i="1" dirty="0" err="1" smtClean="0"/>
              <a:t>evaluación</a:t>
            </a:r>
            <a:r>
              <a:rPr lang="en-US" sz="2400" i="1" dirty="0" smtClean="0"/>
              <a:t>, </a:t>
            </a:r>
            <a:r>
              <a:rPr lang="en-US" sz="2400" b="0" dirty="0" err="1" smtClean="0"/>
              <a:t>reflezión</a:t>
            </a:r>
            <a:r>
              <a:rPr lang="en-US" sz="2400" b="0" dirty="0" smtClean="0"/>
              <a:t> y re-</a:t>
            </a:r>
            <a:r>
              <a:rPr lang="en-US" sz="2400" b="0" dirty="0" err="1" smtClean="0"/>
              <a:t>planeación</a:t>
            </a:r>
            <a:r>
              <a:rPr lang="en-US" sz="2400" b="0" dirty="0" smtClean="0"/>
              <a:t>? </a:t>
            </a:r>
          </a:p>
          <a:p>
            <a:pPr>
              <a:buNone/>
            </a:pPr>
            <a:r>
              <a:rPr lang="en-US" sz="2400" b="0" dirty="0" smtClean="0"/>
              <a:t>• </a:t>
            </a:r>
            <a:r>
              <a:rPr lang="en-US" b="0" dirty="0" smtClean="0"/>
              <a:t>¿</a:t>
            </a:r>
            <a:r>
              <a:rPr lang="en-US" b="0" dirty="0" err="1" smtClean="0"/>
              <a:t>Cómo</a:t>
            </a:r>
            <a:r>
              <a:rPr lang="en-US" b="0" dirty="0" smtClean="0"/>
              <a:t> </a:t>
            </a:r>
            <a:r>
              <a:rPr lang="en-US" b="0" dirty="0" err="1" smtClean="0"/>
              <a:t>sabrá</a:t>
            </a:r>
            <a:r>
              <a:rPr lang="en-US" b="0" dirty="0" smtClean="0"/>
              <a:t> </a:t>
            </a:r>
            <a:r>
              <a:rPr lang="en-US" b="0" dirty="0" err="1" smtClean="0"/>
              <a:t>si</a:t>
            </a:r>
            <a:r>
              <a:rPr lang="en-US" b="0" dirty="0" smtClean="0"/>
              <a:t> </a:t>
            </a:r>
            <a:r>
              <a:rPr lang="en-US" b="0" dirty="0" err="1" smtClean="0"/>
              <a:t>su</a:t>
            </a:r>
            <a:r>
              <a:rPr lang="en-US" b="0" dirty="0" smtClean="0"/>
              <a:t> </a:t>
            </a:r>
            <a:r>
              <a:rPr lang="en-US" b="0" dirty="0" err="1" smtClean="0"/>
              <a:t>diseminación</a:t>
            </a:r>
            <a:r>
              <a:rPr lang="en-US" b="0" dirty="0" smtClean="0"/>
              <a:t> ha </a:t>
            </a:r>
            <a:r>
              <a:rPr lang="en-US" b="0" dirty="0" err="1" smtClean="0"/>
              <a:t>sido</a:t>
            </a:r>
            <a:r>
              <a:rPr lang="en-US" b="0" dirty="0" smtClean="0"/>
              <a:t> </a:t>
            </a:r>
            <a:r>
              <a:rPr lang="en-US" i="1" dirty="0" err="1" smtClean="0"/>
              <a:t>exitosa</a:t>
            </a:r>
            <a:r>
              <a:rPr lang="en-US" b="0" dirty="0" smtClean="0"/>
              <a:t>?</a:t>
            </a:r>
            <a:endParaRPr lang="en-US" sz="1800" b="0" dirty="0" smtClean="0"/>
          </a:p>
          <a:p>
            <a:pPr algn="r">
              <a:buNone/>
            </a:pPr>
            <a:r>
              <a:rPr lang="en-US" sz="1800" b="0" dirty="0" smtClean="0"/>
              <a:t>(after King, 2003)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matariales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159" y="2663684"/>
            <a:ext cx="155925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767" y="3603365"/>
            <a:ext cx="155869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506" y="3299789"/>
            <a:ext cx="1555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3190" y="2983007"/>
            <a:ext cx="155291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949" y="4698000"/>
            <a:ext cx="14591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657" y="4698000"/>
            <a:ext cx="14352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378226" y="4691269"/>
            <a:ext cx="4598505" cy="1391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Su </a:t>
            </a:r>
            <a:r>
              <a:rPr lang="en-US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propio</a:t>
            </a:r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material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794" y="2020663"/>
            <a:ext cx="6846176" cy="4212711"/>
          </a:xfrm>
        </p:spPr>
        <p:txBody>
          <a:bodyPr/>
          <a:lstStyle/>
          <a:p>
            <a:r>
              <a:rPr lang="en-US" dirty="0" err="1" smtClean="0"/>
              <a:t>Materiales</a:t>
            </a:r>
            <a:r>
              <a:rPr lang="en-US" dirty="0" smtClean="0"/>
              <a:t> </a:t>
            </a:r>
            <a:r>
              <a:rPr lang="en-US" dirty="0" err="1" smtClean="0"/>
              <a:t>presentados</a:t>
            </a:r>
            <a:r>
              <a:rPr lang="en-US" dirty="0" smtClean="0"/>
              <a:t> </a:t>
            </a:r>
            <a:r>
              <a:rPr lang="en-US" dirty="0" err="1" smtClean="0"/>
              <a:t>ayer</a:t>
            </a:r>
            <a:r>
              <a:rPr lang="en-US" dirty="0" smtClean="0"/>
              <a:t> y hoy, </a:t>
            </a:r>
            <a:r>
              <a:rPr lang="en-US" dirty="0" err="1" smtClean="0"/>
              <a:t>e.g</a:t>
            </a:r>
            <a:endParaRPr lang="en-US" dirty="0" smtClean="0"/>
          </a:p>
          <a:p>
            <a:endParaRPr lang="en-US" sz="1600" dirty="0" smtClean="0"/>
          </a:p>
          <a:p>
            <a:r>
              <a:rPr lang="it-IT" dirty="0" err="1" smtClean="0"/>
              <a:t>Directrices</a:t>
            </a:r>
            <a:r>
              <a:rPr lang="it-IT" dirty="0" smtClean="0"/>
              <a:t> de la OMS</a:t>
            </a:r>
            <a:endParaRPr lang="en-US" dirty="0" smtClean="0"/>
          </a:p>
          <a:p>
            <a:r>
              <a:rPr lang="es-ES_tradnl" dirty="0"/>
              <a:t>La riqueza de los residuos</a:t>
            </a:r>
            <a:r>
              <a:rPr lang="en-US" dirty="0" smtClean="0"/>
              <a:t> (FAO)</a:t>
            </a:r>
          </a:p>
          <a:p>
            <a:r>
              <a:rPr lang="en-US" dirty="0" smtClean="0"/>
              <a:t>Sick water report (UNEP)</a:t>
            </a:r>
          </a:p>
          <a:p>
            <a:r>
              <a:rPr lang="en-US" dirty="0" err="1" smtClean="0"/>
              <a:t>Riego</a:t>
            </a:r>
            <a:r>
              <a:rPr lang="en-US" dirty="0" smtClean="0"/>
              <a:t> con </a:t>
            </a:r>
            <a:r>
              <a:rPr lang="en-US" dirty="0" err="1" smtClean="0"/>
              <a:t>aguas</a:t>
            </a:r>
            <a:r>
              <a:rPr lang="en-US" dirty="0" smtClean="0"/>
              <a:t> </a:t>
            </a:r>
            <a:r>
              <a:rPr lang="en-US" dirty="0" err="1" smtClean="0"/>
              <a:t>residuales</a:t>
            </a:r>
            <a:r>
              <a:rPr lang="en-US" dirty="0" smtClean="0"/>
              <a:t> y la </a:t>
            </a:r>
            <a:r>
              <a:rPr lang="en-US" dirty="0" err="1" smtClean="0"/>
              <a:t>salud</a:t>
            </a:r>
            <a:endParaRPr lang="en-US" dirty="0" smtClean="0"/>
          </a:p>
        </p:txBody>
      </p:sp>
      <p:pic>
        <p:nvPicPr>
          <p:cNvPr id="5" name="Picture 3" descr="E:\Safe use of Wastewater in Agriculture\4_1_Regional WS_AnglophoneAfrica\2_Workshop\Presentations\SUWW-cd-label-PRI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887" y="4601178"/>
            <a:ext cx="2292931" cy="225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dissemination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Trebuchet MS"/>
                <a:ea typeface="ＭＳ Ｐゴシック" pitchFamily="34" charset="-128"/>
              </a:rPr>
              <a:t>Possible steps:</a:t>
            </a:r>
          </a:p>
          <a:p>
            <a:pPr>
              <a:defRPr/>
            </a:pPr>
            <a:endParaRPr lang="en-US" dirty="0" smtClean="0"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arrangements/platform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wastewater reuse committee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meetings and workshops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web page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Linking to existing agriculture/health </a:t>
            </a:r>
            <a:r>
              <a:rPr lang="en-US" dirty="0" err="1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programmes</a:t>
            </a:r>
            <a:endParaRPr lang="en-US" dirty="0" smtClean="0">
              <a:solidFill>
                <a:srgbClr val="336699"/>
              </a:solidFill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Formulate a dissemination strategy at national level (identifying target audiences and materials/information)</a:t>
            </a:r>
          </a:p>
          <a:p>
            <a:endParaRPr lang="en-US" dirty="0"/>
          </a:p>
        </p:txBody>
      </p:sp>
      <p:pic>
        <p:nvPicPr>
          <p:cNvPr id="4" name="Picture 3" descr="ais-powerpoint-1024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386" y="0"/>
            <a:ext cx="9216632" cy="72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75494" y="5510049"/>
            <a:ext cx="7400948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3200" u="sng" dirty="0" smtClean="0">
                <a:hlinkClick r:id="rId4"/>
              </a:rPr>
              <a:t>http://www.ais.unwater.org/wastewater/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54" y="1119791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60469" cy="884690"/>
          </a:xfrm>
        </p:spPr>
        <p:txBody>
          <a:bodyPr/>
          <a:lstStyle/>
          <a:p>
            <a:r>
              <a:rPr lang="en-US" sz="3600" dirty="0" smtClean="0"/>
              <a:t>UN-Water Activity Information System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UNW-AIS</a:t>
            </a:r>
            <a:endParaRPr lang="en-US" sz="4400" dirty="0" smtClean="0">
              <a:solidFill>
                <a:srgbClr val="FF9900"/>
              </a:solidFill>
              <a:latin typeface="Arial" charset="0"/>
              <a:cs typeface="Arial" charset="0"/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1042988" y="2039488"/>
            <a:ext cx="77774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Single </a:t>
            </a:r>
            <a:r>
              <a:rPr lang="en-US" sz="2000" dirty="0">
                <a:solidFill>
                  <a:srgbClr val="336699"/>
                </a:solidFill>
              </a:rPr>
              <a:t>entry point of access</a:t>
            </a:r>
            <a:r>
              <a:rPr lang="en-US" sz="2000" b="1" dirty="0">
                <a:solidFill>
                  <a:srgbClr val="336699"/>
                </a:solidFill>
              </a:rPr>
              <a:t> </a:t>
            </a:r>
            <a:r>
              <a:rPr lang="en-US" sz="2000" dirty="0">
                <a:solidFill>
                  <a:srgbClr val="336699"/>
                </a:solidFill>
              </a:rPr>
              <a:t>to </a:t>
            </a:r>
            <a:r>
              <a:rPr lang="en-US" sz="2000" dirty="0" smtClean="0">
                <a:solidFill>
                  <a:srgbClr val="336699"/>
                </a:solidFill>
              </a:rPr>
              <a:t>information.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Storing, updating, sharing and analysis of information.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Handling metadata, web-based content, documents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or multimedia.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Project data selection, geographic search, document search.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Facilitates organization of events and interaction with 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participants.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Social networking, groups, discussion forums and e-learning.</a:t>
            </a:r>
            <a:endParaRPr lang="en-US" sz="2000" dirty="0">
              <a:solidFill>
                <a:srgbClr val="3366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UNW-AIS: Scope and Capabilities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 descr="AIS-Plus-logo-no-bkgrd.eps"/>
          <p:cNvPicPr>
            <a:picLocks noChangeAspect="1"/>
          </p:cNvPicPr>
          <p:nvPr/>
        </p:nvPicPr>
        <p:blipFill>
          <a:blip r:embed="rId3" cstate="print"/>
          <a:srcRect l="65016"/>
          <a:stretch>
            <a:fillRect/>
          </a:stretch>
        </p:blipFill>
        <p:spPr>
          <a:xfrm>
            <a:off x="7236296" y="1556792"/>
            <a:ext cx="1762778" cy="1600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2" y="2020664"/>
            <a:ext cx="7331755" cy="4332839"/>
          </a:xfrm>
          <a:noFill/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&gt;&gt; Group 1: </a:t>
            </a:r>
          </a:p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Capacity building requirements</a:t>
            </a:r>
          </a:p>
          <a:p>
            <a:pPr lvl="0">
              <a:defRPr/>
            </a:pPr>
            <a:endParaRPr lang="en-US" sz="1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Which experiences/capacities do you have and what is needed? 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Which actor/institutional arrangement can facilitate capacity development?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How should materials and methods be adapted to reach the target audiences more effectively?</a:t>
            </a:r>
          </a:p>
          <a:p>
            <a:pPr marL="252000" indent="-180000"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4"/>
            <a:ext cx="7003878" cy="4837336"/>
          </a:xfrm>
          <a:noFill/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&gt;&gt; Group 2: </a:t>
            </a:r>
          </a:p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National dissemination strategies</a:t>
            </a:r>
          </a:p>
          <a:p>
            <a:pPr lvl="0">
              <a:defRPr/>
            </a:pPr>
            <a:endParaRPr lang="en-US" sz="1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How are knowledge and guidelines disseminated in your country? What are your experiences?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Which could be the pertinent national dissemination strategies? 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Which institutional arrangements are best suited for the dissemination of information/knowledge and guidelines, and to coordinate policies and action on safe wastewater use (national wastewater reuse committee,  …)?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Antecedentes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36016" cy="3717527"/>
          </a:xfrm>
        </p:spPr>
        <p:txBody>
          <a:bodyPr>
            <a:normAutofit lnSpcReduction="10000"/>
          </a:bodyPr>
          <a:lstStyle/>
          <a:p>
            <a:r>
              <a:rPr lang="es-ES" b="0" dirty="0" smtClean="0"/>
              <a:t>...El documento de síntesis:</a:t>
            </a:r>
          </a:p>
          <a:p>
            <a:endParaRPr lang="es-ES" b="0" dirty="0" smtClean="0"/>
          </a:p>
          <a:p>
            <a:r>
              <a:rPr lang="es-ES" b="0" dirty="0" smtClean="0"/>
              <a:t>Un resultado importante de estos talleres regionales sería un plan de acción para el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capacidades</a:t>
            </a:r>
            <a:r>
              <a:rPr lang="es-ES" b="0" dirty="0" smtClean="0"/>
              <a:t>.</a:t>
            </a:r>
          </a:p>
          <a:p>
            <a:endParaRPr lang="es-ES" b="0" dirty="0" smtClean="0"/>
          </a:p>
          <a:p>
            <a:r>
              <a:rPr lang="es-ES" b="0" dirty="0" smtClean="0"/>
              <a:t>Debe describir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los métodos de entrenamiento y materiales de aprendizaje deben ser difundidos</a:t>
            </a:r>
            <a:r>
              <a:rPr lang="es-ES" b="0" dirty="0" smtClean="0"/>
              <a:t> a nivel nacional en las organizaciones.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de capacidades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</p:spPr>
        <p:txBody>
          <a:bodyPr/>
          <a:lstStyle/>
          <a:p>
            <a:r>
              <a:rPr lang="es-MX" dirty="0" smtClean="0"/>
              <a:t>¿Qué es el “Desarrollo de Capacidades”?</a:t>
            </a:r>
            <a:endParaRPr lang="en-US" dirty="0"/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291984" y="2639566"/>
            <a:ext cx="72771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dirty="0" smtClean="0">
                <a:solidFill>
                  <a:srgbClr val="336699"/>
                </a:solidFill>
              </a:rPr>
              <a:t>“El proceso de desarrollo y </a:t>
            </a:r>
            <a:r>
              <a:rPr lang="es-ES" sz="2000" b="1" dirty="0" smtClean="0">
                <a:solidFill>
                  <a:srgbClr val="336699"/>
                </a:solidFill>
              </a:rPr>
              <a:t>fortalecimiento de las capacidades, habilidades y recursos</a:t>
            </a:r>
            <a:r>
              <a:rPr lang="es-ES" sz="2000" dirty="0" smtClean="0">
                <a:solidFill>
                  <a:srgbClr val="336699"/>
                </a:solidFill>
              </a:rPr>
              <a:t> que las organizaciones y las comunidades necesitan para sobrevivir, adaptarse y prosperar en el mundo cambiante”. </a:t>
            </a:r>
            <a:r>
              <a:rPr lang="en-US" i="1" dirty="0" smtClean="0">
                <a:solidFill>
                  <a:srgbClr val="336699"/>
                </a:solidFill>
              </a:rPr>
              <a:t>(</a:t>
            </a:r>
            <a:r>
              <a:rPr lang="en-US" i="1" dirty="0" err="1" smtClean="0">
                <a:solidFill>
                  <a:srgbClr val="336699"/>
                </a:solidFill>
              </a:rPr>
              <a:t>Philbin</a:t>
            </a:r>
            <a:r>
              <a:rPr lang="en-US" i="1" dirty="0" smtClean="0">
                <a:solidFill>
                  <a:srgbClr val="336699"/>
                </a:solidFill>
              </a:rPr>
              <a:t>, 1996)</a:t>
            </a:r>
            <a:endParaRPr lang="en-US" i="1" dirty="0">
              <a:solidFill>
                <a:srgbClr val="336699"/>
              </a:solidFill>
            </a:endParaRPr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1291984" y="3887498"/>
            <a:ext cx="72786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es-ES" sz="2000" dirty="0" smtClean="0">
                <a:solidFill>
                  <a:srgbClr val="336699"/>
                </a:solidFill>
              </a:rPr>
              <a:t>“Un objetivo fundamental es </a:t>
            </a:r>
            <a:r>
              <a:rPr lang="es-ES" sz="2000" b="1" dirty="0" smtClean="0">
                <a:solidFill>
                  <a:srgbClr val="336699"/>
                </a:solidFill>
              </a:rPr>
              <a:t>mejorar la capacidad de evaluar y abordar cuestiones de crucial importancia relacionadas con las opciones de política y las modalidades de ejecución de las opciones de desarrollo</a:t>
            </a:r>
            <a:r>
              <a:rPr lang="es-ES" sz="2000" dirty="0" smtClean="0">
                <a:solidFill>
                  <a:srgbClr val="336699"/>
                </a:solidFill>
              </a:rPr>
              <a:t>, basado en la comprensión de los potenciales y límites del medio ambiente y de las necesidades percibidas por la población del país en cuestión</a:t>
            </a:r>
            <a:r>
              <a:rPr lang="en-US" sz="2000" dirty="0" smtClean="0">
                <a:solidFill>
                  <a:srgbClr val="336699"/>
                </a:solidFill>
              </a:rPr>
              <a:t>". </a:t>
            </a:r>
            <a:endParaRPr lang="en-US" dirty="0">
              <a:solidFill>
                <a:srgbClr val="336699"/>
              </a:solidFill>
            </a:endParaRPr>
          </a:p>
          <a:p>
            <a:pPr algn="r"/>
            <a:r>
              <a:rPr lang="en-US" i="1" dirty="0">
                <a:solidFill>
                  <a:srgbClr val="336699"/>
                </a:solidFill>
              </a:rPr>
              <a:t>(UNCED, 1992.)</a:t>
            </a:r>
            <a:endParaRPr lang="en-US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Meta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34470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Personal calificado </a:t>
            </a:r>
            <a:r>
              <a:rPr lang="es-ES" b="1" dirty="0" smtClean="0">
                <a:solidFill>
                  <a:srgbClr val="045B90"/>
                </a:solidFill>
                <a:latin typeface="+mj-lt"/>
              </a:rPr>
              <a:t>en</a:t>
            </a: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 organizaciones clave, para formular </a:t>
            </a:r>
            <a:r>
              <a:rPr lang="es-ES" b="1" dirty="0" smtClean="0">
                <a:solidFill>
                  <a:srgbClr val="045B90"/>
                </a:solidFill>
                <a:latin typeface="+mj-lt"/>
              </a:rPr>
              <a:t>las</a:t>
            </a: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 políticas indicadas </a:t>
            </a:r>
            <a:r>
              <a:rPr lang="es-ES" b="1" dirty="0" smtClean="0">
                <a:solidFill>
                  <a:srgbClr val="045B90"/>
                </a:solidFill>
                <a:latin typeface="+mj-lt"/>
              </a:rPr>
              <a:t>y</a:t>
            </a: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 poner </a:t>
            </a:r>
            <a:r>
              <a:rPr lang="es-ES" b="1" dirty="0" smtClean="0">
                <a:solidFill>
                  <a:srgbClr val="045B90"/>
                </a:solidFill>
                <a:latin typeface="+mj-lt"/>
              </a:rPr>
              <a:t>en</a:t>
            </a:r>
            <a:r>
              <a:rPr lang="es-ES" sz="3200" b="1" dirty="0" smtClean="0">
                <a:solidFill>
                  <a:srgbClr val="045B90"/>
                </a:solidFill>
                <a:latin typeface="+mj-lt"/>
              </a:rPr>
              <a:t> práctica el uso seguro de aguas residuales en la agricultura.</a:t>
            </a:r>
            <a:endParaRPr lang="en-US" dirty="0" smtClean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Materiales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y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Métodos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Estrategia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de </a:t>
            </a:r>
            <a:r>
              <a:rPr lang="en-US" sz="2400" dirty="0" err="1" smtClean="0">
                <a:solidFill>
                  <a:srgbClr val="045B90"/>
                </a:solidFill>
                <a:latin typeface="+mj-lt"/>
              </a:rPr>
              <a:t>diseminación</a:t>
            </a:r>
            <a:endParaRPr lang="en-US" sz="2400" dirty="0" smtClean="0">
              <a:solidFill>
                <a:srgbClr val="045B90"/>
              </a:solidFill>
              <a:latin typeface="+mj-lt"/>
            </a:endParaRPr>
          </a:p>
          <a:p>
            <a:pPr lvl="1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</a:t>
            </a:r>
            <a:r>
              <a:rPr lang="es-ES" sz="2400" dirty="0" smtClean="0">
                <a:solidFill>
                  <a:srgbClr val="045B90"/>
                </a:solidFill>
                <a:latin typeface="+mj-lt"/>
              </a:rPr>
              <a:t>Plan de acción para fortalecimiento de capacidades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66371" y="2646663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Sistemas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653733" y="2544937"/>
            <a:ext cx="2490274" cy="201075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603920" y="3583373"/>
              <a:ext cx="4585514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Organizaciones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Individuos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Evaluación</a:t>
            </a:r>
            <a:r>
              <a:rPr lang="en-US" sz="3000" dirty="0" smtClean="0"/>
              <a:t> de </a:t>
            </a:r>
            <a:r>
              <a:rPr lang="en-US" sz="3000" dirty="0" err="1" smtClean="0"/>
              <a:t>las</a:t>
            </a:r>
            <a:r>
              <a:rPr lang="en-US" sz="3000" dirty="0" smtClean="0"/>
              <a:t> </a:t>
            </a:r>
            <a:r>
              <a:rPr lang="en-US" sz="3000" dirty="0" err="1" smtClean="0"/>
              <a:t>necesidades</a:t>
            </a:r>
            <a:r>
              <a:rPr lang="en-US" sz="3000" dirty="0" smtClean="0"/>
              <a:t> de </a:t>
            </a:r>
            <a:r>
              <a:rPr lang="en-US" sz="3000" dirty="0" err="1" smtClean="0"/>
              <a:t>capacidad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ri Lanka_Annex II - Questionnaire (2)_Page_01.jpg"/>
          <p:cNvPicPr>
            <a:picLocks noChangeAspect="1"/>
          </p:cNvPicPr>
          <p:nvPr/>
        </p:nvPicPr>
        <p:blipFill>
          <a:blip r:embed="rId2" cstate="print"/>
          <a:srcRect b="10012"/>
          <a:stretch>
            <a:fillRect/>
          </a:stretch>
        </p:blipFill>
        <p:spPr>
          <a:xfrm rot="180000">
            <a:off x="1035938" y="1233999"/>
            <a:ext cx="5299364" cy="617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ri Lanka_Annex II - Questionnaire (2)_Page_02.jpg"/>
          <p:cNvPicPr>
            <a:picLocks noChangeAspect="1"/>
          </p:cNvPicPr>
          <p:nvPr/>
        </p:nvPicPr>
        <p:blipFill>
          <a:blip r:embed="rId3" cstate="print"/>
          <a:srcRect b="46768"/>
          <a:stretch>
            <a:fillRect/>
          </a:stretch>
        </p:blipFill>
        <p:spPr>
          <a:xfrm rot="180000">
            <a:off x="2981928" y="3490821"/>
            <a:ext cx="6028463" cy="4152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92317" y="2495487"/>
            <a:ext cx="6306207" cy="383181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s-ES" sz="2700" dirty="0" smtClean="0">
                <a:solidFill>
                  <a:srgbClr val="336699"/>
                </a:solidFill>
                <a:latin typeface="+mn-lt"/>
                <a:cs typeface="+mn-cs"/>
              </a:rPr>
              <a:t>Evaluación del riesgo para la salud</a:t>
            </a:r>
          </a:p>
          <a:p>
            <a:pPr marL="742950" lvl="0" indent="-742950">
              <a:buFont typeface="+mj-lt"/>
              <a:buAutoNum type="arabicPeriod"/>
            </a:pPr>
            <a:r>
              <a:rPr lang="es-ES" sz="2700" dirty="0" smtClean="0">
                <a:solidFill>
                  <a:srgbClr val="336699"/>
                </a:solidFill>
                <a:latin typeface="+mn-lt"/>
                <a:cs typeface="+mn-cs"/>
              </a:rPr>
              <a:t>Medidas de protección sanitaria</a:t>
            </a:r>
          </a:p>
          <a:p>
            <a:pPr marL="742950" lvl="0" indent="-742950">
              <a:buFont typeface="+mj-lt"/>
              <a:buAutoNum type="arabicPeriod"/>
            </a:pPr>
            <a:r>
              <a:rPr lang="es-ES" sz="2700" dirty="0" smtClean="0">
                <a:solidFill>
                  <a:srgbClr val="336699"/>
                </a:solidFill>
                <a:latin typeface="+mn-lt"/>
                <a:cs typeface="+mn-cs"/>
              </a:rPr>
              <a:t>Sistema de monitoreo y evaluación</a:t>
            </a:r>
          </a:p>
          <a:p>
            <a:pPr marL="742950" lvl="0" indent="-742950">
              <a:buFont typeface="+mj-lt"/>
              <a:buAutoNum type="arabicPeriod"/>
            </a:pPr>
            <a:r>
              <a:rPr lang="es-ES" sz="2700" dirty="0" smtClean="0">
                <a:solidFill>
                  <a:srgbClr val="336699"/>
                </a:solidFill>
                <a:latin typeface="+mn-lt"/>
                <a:cs typeface="+mn-cs"/>
              </a:rPr>
              <a:t>Aspectos de producción de cultivos</a:t>
            </a:r>
          </a:p>
          <a:p>
            <a:pPr marL="742950" lvl="0" indent="-742950">
              <a:buFont typeface="+mj-lt"/>
              <a:buAutoNum type="arabicPeriod"/>
            </a:pPr>
            <a:r>
              <a:rPr lang="es-ES" sz="2700" dirty="0" smtClean="0">
                <a:solidFill>
                  <a:srgbClr val="336699"/>
                </a:solidFill>
                <a:latin typeface="+mn-lt"/>
                <a:cs typeface="+mn-cs"/>
              </a:rPr>
              <a:t>Aspectos ambientales</a:t>
            </a:r>
          </a:p>
          <a:p>
            <a:pPr marL="742950" lvl="0" indent="-742950">
              <a:buFont typeface="+mj-lt"/>
              <a:buAutoNum type="arabicPeriod"/>
            </a:pPr>
            <a:r>
              <a:rPr lang="es-ES" sz="2700" dirty="0" smtClean="0">
                <a:solidFill>
                  <a:srgbClr val="336699"/>
                </a:solidFill>
                <a:latin typeface="+mn-lt"/>
                <a:cs typeface="+mn-cs"/>
              </a:rPr>
              <a:t>Aspectos socio-culturales</a:t>
            </a:r>
          </a:p>
          <a:p>
            <a:pPr marL="742950" lvl="0" indent="-742950">
              <a:buFont typeface="+mj-lt"/>
              <a:buAutoNum type="arabicPeriod"/>
            </a:pPr>
            <a:r>
              <a:rPr lang="es-ES" sz="2700" dirty="0" smtClean="0">
                <a:solidFill>
                  <a:srgbClr val="336699"/>
                </a:solidFill>
                <a:latin typeface="+mn-lt"/>
                <a:cs typeface="+mn-cs"/>
              </a:rPr>
              <a:t>Consideraciones económicas y financieras</a:t>
            </a:r>
          </a:p>
          <a:p>
            <a:pPr marL="742950" lvl="0" indent="-742950">
              <a:buFont typeface="+mj-lt"/>
              <a:buAutoNum type="arabicPeriod"/>
            </a:pPr>
            <a:r>
              <a:rPr lang="es-ES" sz="2700" dirty="0" smtClean="0">
                <a:solidFill>
                  <a:srgbClr val="336699"/>
                </a:solidFill>
                <a:latin typeface="+mn-lt"/>
                <a:cs typeface="+mn-cs"/>
              </a:rPr>
              <a:t>Aspectos de política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Necesidad</a:t>
            </a:r>
            <a:r>
              <a:rPr lang="en-US" sz="3600" dirty="0" smtClean="0"/>
              <a:t> de </a:t>
            </a:r>
            <a:r>
              <a:rPr lang="en-US" sz="3600" dirty="0" err="1" smtClean="0"/>
              <a:t>Capacidad</a:t>
            </a:r>
            <a:r>
              <a:rPr lang="en-US" sz="3600" dirty="0" smtClean="0"/>
              <a:t> en </a:t>
            </a:r>
            <a:br>
              <a:rPr lang="en-US" sz="3600" dirty="0" smtClean="0"/>
            </a:br>
            <a:r>
              <a:rPr lang="en-US" sz="3600" dirty="0" err="1" smtClean="0"/>
              <a:t>Latinoamerica</a:t>
            </a:r>
            <a:r>
              <a:rPr lang="en-US" sz="3600" dirty="0" smtClean="0"/>
              <a:t> y el </a:t>
            </a:r>
            <a:r>
              <a:rPr lang="en-US" sz="3600" dirty="0" err="1" smtClean="0"/>
              <a:t>Caribe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2089289"/>
              </p:ext>
            </p:extLst>
          </p:nvPr>
        </p:nvGraphicFramePr>
        <p:xfrm>
          <a:off x="1040860" y="1621575"/>
          <a:ext cx="7936601" cy="523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 rot="2652988">
            <a:off x="4871544" y="3914016"/>
            <a:ext cx="546655" cy="338245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652988">
            <a:off x="3994134" y="4159876"/>
            <a:ext cx="546655" cy="22479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3628" y="315460"/>
            <a:ext cx="7419798" cy="884690"/>
          </a:xfrm>
        </p:spPr>
        <p:txBody>
          <a:bodyPr/>
          <a:lstStyle/>
          <a:p>
            <a:r>
              <a:rPr lang="es-ES" sz="3600" dirty="0" smtClean="0"/>
              <a:t>¿Qué es la estrategia de diseminación?</a:t>
            </a:r>
            <a:br>
              <a:rPr lang="es-ES" sz="3600" dirty="0" smtClean="0"/>
            </a:b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3"/>
            <a:ext cx="7242417" cy="4565667"/>
          </a:xfrm>
        </p:spPr>
        <p:txBody>
          <a:bodyPr>
            <a:normAutofit fontScale="77500" lnSpcReduction="20000"/>
          </a:bodyPr>
          <a:lstStyle/>
          <a:p>
            <a:endParaRPr lang="es-ES" sz="2600" b="0" dirty="0" smtClean="0"/>
          </a:p>
          <a:p>
            <a:endParaRPr lang="es-ES" sz="2600" b="0" dirty="0" smtClean="0"/>
          </a:p>
          <a:p>
            <a:r>
              <a:rPr lang="es-ES" sz="2600" b="0" dirty="0" smtClean="0"/>
              <a:t>Un enfoque especialmente desarrollado para la diseminación incluye:</a:t>
            </a:r>
          </a:p>
          <a:p>
            <a:endParaRPr lang="es-ES" sz="2600" b="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ES" sz="2600" b="0" dirty="0" smtClean="0"/>
              <a:t>identificación de los adoptantes potenciales 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600" b="0" dirty="0" smtClean="0"/>
              <a:t>evaluación del grado de preparación para el cambio,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600" b="0" dirty="0" smtClean="0"/>
              <a:t>planificación de cómo generar compromiso, 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600" b="0" dirty="0" smtClean="0"/>
              <a:t>permitiendo la transferencia de conocimientos y materiales.</a:t>
            </a:r>
            <a:endParaRPr lang="en-US" sz="2600" b="0" dirty="0" smtClean="0"/>
          </a:p>
          <a:p>
            <a:pPr marL="457200" indent="-457200"/>
            <a:r>
              <a:rPr lang="en-US" sz="2600" b="0" dirty="0" smtClean="0"/>
              <a:t> </a:t>
            </a:r>
          </a:p>
          <a:p>
            <a:pPr algn="r"/>
            <a:endParaRPr lang="en-US" sz="1800" b="0" dirty="0" smtClean="0"/>
          </a:p>
          <a:p>
            <a:r>
              <a:rPr lang="en-US" sz="2600" dirty="0" smtClean="0"/>
              <a:t>Meta: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Utilización</a:t>
            </a:r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b="0" dirty="0" smtClean="0"/>
          </a:p>
          <a:p>
            <a:r>
              <a:rPr lang="en-US" sz="1600" b="0" dirty="0" smtClean="0"/>
              <a:t>(Hinton, T., </a:t>
            </a:r>
            <a:r>
              <a:rPr lang="en-US" sz="1600" b="0" dirty="0" err="1" smtClean="0"/>
              <a:t>Gannaway</a:t>
            </a:r>
            <a:r>
              <a:rPr lang="en-US" sz="1600" b="0" dirty="0" smtClean="0"/>
              <a:t>, D., Berry, B., &amp; Moore, K. (2011). The D-Cubed Guide: Planning for Effective Dissemination. Sydney: Australian Teaching and Learning Council.)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55" y="315460"/>
            <a:ext cx="7742613" cy="884690"/>
          </a:xfrm>
        </p:spPr>
        <p:txBody>
          <a:bodyPr/>
          <a:lstStyle/>
          <a:p>
            <a:r>
              <a:rPr lang="en-US" sz="3500" dirty="0" err="1" smtClean="0"/>
              <a:t>Necesidades</a:t>
            </a:r>
            <a:r>
              <a:rPr lang="en-US" sz="3500" dirty="0" smtClean="0"/>
              <a:t> </a:t>
            </a:r>
            <a:r>
              <a:rPr lang="en-US" sz="3500" dirty="0" err="1" smtClean="0"/>
              <a:t>para</a:t>
            </a:r>
            <a:r>
              <a:rPr lang="en-US" sz="3500" dirty="0" smtClean="0"/>
              <a:t> </a:t>
            </a:r>
            <a:r>
              <a:rPr lang="en-US" sz="3500" dirty="0" err="1" smtClean="0"/>
              <a:t>desarrollar</a:t>
            </a:r>
            <a:r>
              <a:rPr lang="en-US" sz="3500" dirty="0" smtClean="0"/>
              <a:t> </a:t>
            </a:r>
            <a:r>
              <a:rPr lang="en-US" sz="3500" dirty="0" err="1" smtClean="0"/>
              <a:t>una</a:t>
            </a:r>
            <a:r>
              <a:rPr lang="en-US" sz="3500" dirty="0" smtClean="0"/>
              <a:t> </a:t>
            </a:r>
            <a:r>
              <a:rPr lang="en-US" sz="3500" dirty="0" err="1" smtClean="0"/>
              <a:t>estrategia</a:t>
            </a:r>
            <a:r>
              <a:rPr lang="en-US" sz="3500" dirty="0" smtClean="0"/>
              <a:t> </a:t>
            </a:r>
            <a:r>
              <a:rPr lang="en-US" sz="3500" dirty="0" err="1" smtClean="0"/>
              <a:t>nacional</a:t>
            </a:r>
            <a:endParaRPr lang="en-US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1829709"/>
            <a:ext cx="75787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sz="2400" b="1" dirty="0" smtClean="0">
                <a:solidFill>
                  <a:schemeClr val="accent2"/>
                </a:solidFill>
                <a:latin typeface="+mn-lt"/>
                <a:cs typeface="+mn-cs"/>
              </a:rPr>
              <a:t>“La </a:t>
            </a:r>
            <a:r>
              <a:rPr lang="es-ES_tradnl" sz="2400" b="1" dirty="0">
                <a:solidFill>
                  <a:schemeClr val="accent2"/>
                </a:solidFill>
                <a:latin typeface="+mn-lt"/>
                <a:cs typeface="+mn-cs"/>
              </a:rPr>
              <a:t>promoción y el incentivo a nivel </a:t>
            </a:r>
            <a:r>
              <a:rPr lang="es-ES_tradnl" sz="2400" b="1" dirty="0" smtClean="0">
                <a:solidFill>
                  <a:schemeClr val="accent2"/>
                </a:solidFill>
                <a:latin typeface="+mn-lt"/>
                <a:cs typeface="+mn-cs"/>
              </a:rPr>
              <a:t>político”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11" y="2644762"/>
            <a:ext cx="805157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sz="2000" b="1" dirty="0" smtClean="0">
                <a:solidFill>
                  <a:srgbClr val="E36C09"/>
                </a:solidFill>
              </a:rPr>
              <a:t>“Difundir </a:t>
            </a:r>
            <a:r>
              <a:rPr lang="es-ES_tradnl" sz="2000" b="1" dirty="0">
                <a:solidFill>
                  <a:srgbClr val="E36C09"/>
                </a:solidFill>
              </a:rPr>
              <a:t>experiencias </a:t>
            </a:r>
            <a:r>
              <a:rPr lang="es-ES_tradnl" sz="2000" b="1" dirty="0" smtClean="0">
                <a:solidFill>
                  <a:srgbClr val="E36C09"/>
                </a:solidFill>
              </a:rPr>
              <a:t>exitosas”</a:t>
            </a:r>
            <a:r>
              <a:rPr sz="2000" b="1" dirty="0" smtClean="0">
                <a:solidFill>
                  <a:srgbClr val="E36C09"/>
                </a:solidFill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088" y="4674978"/>
            <a:ext cx="803791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“Implementar </a:t>
            </a:r>
            <a:r>
              <a:rPr lang="es-ES_tradnl" b="1" dirty="0">
                <a:solidFill>
                  <a:srgbClr val="1F497D"/>
                </a:solidFill>
                <a:latin typeface="+mn-lt"/>
                <a:cs typeface="+mn-cs"/>
              </a:rPr>
              <a:t>sistemas de tratamiento </a:t>
            </a:r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funcionales </a:t>
            </a:r>
            <a:r>
              <a:rPr lang="es-ES_tradnl" b="1" dirty="0">
                <a:solidFill>
                  <a:srgbClr val="1F497D"/>
                </a:solidFill>
                <a:latin typeface="+mn-lt"/>
                <a:cs typeface="+mn-cs"/>
              </a:rPr>
              <a:t>y de bajo costo de </a:t>
            </a:r>
            <a:r>
              <a:rPr lang="es-ES_tradnl" b="1" dirty="0" err="1" smtClean="0">
                <a:solidFill>
                  <a:srgbClr val="1F497D"/>
                </a:solidFill>
                <a:latin typeface="+mn-lt"/>
                <a:cs typeface="+mn-cs"/>
              </a:rPr>
              <a:t>operaci</a:t>
            </a:r>
            <a:r>
              <a:rPr lang="it-IT" b="1" dirty="0" smtClean="0">
                <a:solidFill>
                  <a:srgbClr val="1F497D"/>
                </a:solidFill>
                <a:latin typeface="+mn-lt"/>
                <a:cs typeface="+mn-cs"/>
              </a:rPr>
              <a:t>ó</a:t>
            </a:r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n”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2644" y="5674698"/>
            <a:ext cx="506615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“Voluntad </a:t>
            </a:r>
            <a:r>
              <a:rPr lang="es-ES_tradnl" b="1" dirty="0">
                <a:solidFill>
                  <a:srgbClr val="1F497D"/>
                </a:solidFill>
                <a:latin typeface="+mn-lt"/>
                <a:cs typeface="+mn-cs"/>
              </a:rPr>
              <a:t>política e información específica de tomadores de </a:t>
            </a:r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decisiones”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2560" y="3398260"/>
            <a:ext cx="6272944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“La coordinación </a:t>
            </a:r>
            <a:r>
              <a:rPr lang="es-ES_tradnl" b="1" dirty="0">
                <a:solidFill>
                  <a:srgbClr val="1F497D"/>
                </a:solidFill>
                <a:latin typeface="+mn-lt"/>
                <a:cs typeface="+mn-cs"/>
              </a:rPr>
              <a:t>de todos actores en el manejo seguro de aguas residuales, hasta hace poco tiempo se ha iniciado el </a:t>
            </a:r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proceso”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Obstáculos y barreras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9514" y="1829709"/>
            <a:ext cx="699110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chemeClr val="accent2"/>
                </a:solidFill>
                <a:ea typeface="Verdana"/>
                <a:cs typeface="Verdana"/>
              </a:rPr>
              <a:t>“</a:t>
            </a:r>
            <a:r>
              <a:rPr lang="en-US" sz="2400" b="1" dirty="0" err="1">
                <a:solidFill>
                  <a:schemeClr val="accent2"/>
                </a:solidFill>
                <a:ea typeface="Verdana"/>
                <a:cs typeface="Verdana"/>
              </a:rPr>
              <a:t>Carencia</a:t>
            </a:r>
            <a:r>
              <a:rPr lang="en-US" sz="2400" b="1" dirty="0">
                <a:solidFill>
                  <a:schemeClr val="accent2"/>
                </a:solidFill>
                <a:ea typeface="Verdana"/>
                <a:cs typeface="Verdana"/>
              </a:rPr>
              <a:t> de </a:t>
            </a:r>
            <a:r>
              <a:rPr lang="en-US" sz="2400" b="1" dirty="0" err="1">
                <a:solidFill>
                  <a:schemeClr val="accent2"/>
                </a:solidFill>
                <a:ea typeface="Verdana"/>
                <a:cs typeface="Verdana"/>
              </a:rPr>
              <a:t>política</a:t>
            </a:r>
            <a:r>
              <a:rPr lang="en-US" sz="2400" b="1" dirty="0">
                <a:solidFill>
                  <a:schemeClr val="accent2"/>
                </a:solidFill>
                <a:ea typeface="Verdana"/>
                <a:cs typeface="Verdana"/>
              </a:rPr>
              <a:t> y </a:t>
            </a:r>
            <a:r>
              <a:rPr lang="en-US" sz="2400" b="1" dirty="0" err="1">
                <a:solidFill>
                  <a:schemeClr val="accent2"/>
                </a:solidFill>
                <a:ea typeface="Verdana"/>
                <a:cs typeface="Verdana"/>
              </a:rPr>
              <a:t>estrategia</a:t>
            </a:r>
            <a:r>
              <a:rPr lang="en-US" sz="2400" b="1" dirty="0">
                <a:solidFill>
                  <a:schemeClr val="accent2"/>
                </a:solidFill>
                <a:ea typeface="Verdana"/>
                <a:cs typeface="Verdana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Verdana"/>
                <a:cs typeface="Verdana"/>
              </a:rPr>
              <a:t>para</a:t>
            </a:r>
            <a:r>
              <a:rPr lang="en-US" sz="2400" b="1" dirty="0">
                <a:solidFill>
                  <a:schemeClr val="accent2"/>
                </a:solidFill>
                <a:ea typeface="Verdana"/>
                <a:cs typeface="Verdana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Verdana"/>
                <a:cs typeface="Verdana"/>
              </a:rPr>
              <a:t>lidiar</a:t>
            </a:r>
            <a:r>
              <a:rPr lang="en-US" sz="2400" b="1" dirty="0">
                <a:solidFill>
                  <a:schemeClr val="accent2"/>
                </a:solidFill>
                <a:ea typeface="Verdana"/>
                <a:cs typeface="Verdana"/>
              </a:rPr>
              <a:t> con </a:t>
            </a:r>
            <a:r>
              <a:rPr lang="en-US" sz="2400" b="1" dirty="0" err="1">
                <a:solidFill>
                  <a:schemeClr val="accent2"/>
                </a:solidFill>
                <a:ea typeface="Verdana"/>
                <a:cs typeface="Verdana"/>
              </a:rPr>
              <a:t>las</a:t>
            </a:r>
            <a:r>
              <a:rPr lang="en-US" sz="2400" b="1" dirty="0">
                <a:solidFill>
                  <a:schemeClr val="accent2"/>
                </a:solidFill>
                <a:ea typeface="Verdana"/>
                <a:cs typeface="Verdana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a typeface="Verdana"/>
                <a:cs typeface="Verdana"/>
              </a:rPr>
              <a:t>aguas</a:t>
            </a:r>
            <a:r>
              <a:rPr lang="en-US" sz="2400" b="1" dirty="0">
                <a:solidFill>
                  <a:schemeClr val="accent2"/>
                </a:solidFill>
                <a:ea typeface="Verdana"/>
                <a:cs typeface="Verdana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ea typeface="Verdana"/>
                <a:cs typeface="Verdana"/>
              </a:rPr>
              <a:t>residuales</a:t>
            </a:r>
            <a:r>
              <a:rPr lang="en-US" sz="2400" b="1" dirty="0" smtClean="0">
                <a:solidFill>
                  <a:schemeClr val="accent2"/>
                </a:solidFill>
                <a:ea typeface="Verdana"/>
                <a:cs typeface="Verdana"/>
              </a:rPr>
              <a:t>”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2632" y="3212661"/>
            <a:ext cx="8051573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es-ES_tradnl" sz="2000" b="1" dirty="0">
                <a:solidFill>
                  <a:srgbClr val="E36C09"/>
                </a:solidFill>
                <a:latin typeface="+mn-lt"/>
                <a:cs typeface="+mn-cs"/>
              </a:rPr>
              <a:t>No existencia de cultura del tratamiento del agua, desde tiempos de la </a:t>
            </a:r>
            <a:r>
              <a:rPr lang="es-ES_tradnl" sz="2000" b="1" dirty="0" smtClean="0">
                <a:solidFill>
                  <a:srgbClr val="E36C09"/>
                </a:solidFill>
                <a:latin typeface="+mn-lt"/>
                <a:cs typeface="+mn-cs"/>
              </a:rPr>
              <a:t>Colonia”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9863" y="4472502"/>
            <a:ext cx="752354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b="1" dirty="0" smtClean="0">
                <a:solidFill>
                  <a:schemeClr val="tx2"/>
                </a:solidFill>
                <a:latin typeface="+mn-lt"/>
                <a:cs typeface="+mn-cs"/>
              </a:rPr>
              <a:t>“Poco </a:t>
            </a:r>
            <a:r>
              <a:rPr lang="es-ES_tradnl" b="1" dirty="0">
                <a:solidFill>
                  <a:schemeClr val="tx2"/>
                </a:solidFill>
                <a:latin typeface="+mn-lt"/>
                <a:cs typeface="+mn-cs"/>
              </a:rPr>
              <a:t>conocimiento en uso de aguas residuales en la producción </a:t>
            </a:r>
            <a:r>
              <a:rPr lang="es-ES_tradnl" b="1" dirty="0" smtClean="0">
                <a:solidFill>
                  <a:schemeClr val="tx2"/>
                </a:solidFill>
                <a:latin typeface="+mn-lt"/>
                <a:cs typeface="+mn-cs"/>
              </a:rPr>
              <a:t>agropecuaria”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2221" y="5670788"/>
            <a:ext cx="655898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“Conocimientos </a:t>
            </a:r>
            <a:r>
              <a:rPr lang="es-ES_tradnl" b="1" dirty="0">
                <a:solidFill>
                  <a:srgbClr val="1F497D"/>
                </a:solidFill>
                <a:latin typeface="+mn-lt"/>
                <a:cs typeface="+mn-cs"/>
              </a:rPr>
              <a:t>Generales en materia sobre el manejo de aguas </a:t>
            </a:r>
            <a:r>
              <a:rPr lang="es-ES_tradnl" b="1" dirty="0" smtClean="0">
                <a:solidFill>
                  <a:srgbClr val="1F497D"/>
                </a:solidFill>
                <a:latin typeface="+mn-lt"/>
                <a:cs typeface="+mn-cs"/>
              </a:rPr>
              <a:t>residuales”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797</Words>
  <Application>Microsoft Office PowerPoint</Application>
  <PresentationFormat>On-screen Show (4:3)</PresentationFormat>
  <Paragraphs>120</Paragraphs>
  <Slides>16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Arial Narrow</vt:lpstr>
      <vt:lpstr>Times New Roman</vt:lpstr>
      <vt:lpstr>Verdana</vt:lpstr>
      <vt:lpstr>Trebuchet MS</vt:lpstr>
      <vt:lpstr>MS PGothic</vt:lpstr>
      <vt:lpstr>Myriad Pro Cond</vt:lpstr>
      <vt:lpstr>UNW-DPC Design Master</vt:lpstr>
      <vt:lpstr>Slide 1</vt:lpstr>
      <vt:lpstr>Antecedentes</vt:lpstr>
      <vt:lpstr>Desarrollo de capacidades</vt:lpstr>
      <vt:lpstr>Meta</vt:lpstr>
      <vt:lpstr>Evaluación de las necesidades de capacidad</vt:lpstr>
      <vt:lpstr>Necesidad de Capacidad en  Latinoamerica y el Caribe </vt:lpstr>
      <vt:lpstr>¿Qué es la estrategia de diseminación? </vt:lpstr>
      <vt:lpstr>Necesidades para desarrollar una estrategia nacional</vt:lpstr>
      <vt:lpstr>Obstáculos y barreras</vt:lpstr>
      <vt:lpstr>Preguntas para la planeación de diseminación </vt:lpstr>
      <vt:lpstr>¿Qué matariales?</vt:lpstr>
      <vt:lpstr>Strategies for dissemination</vt:lpstr>
      <vt:lpstr>UN-Water Activity Information System UNW-AIS</vt:lpstr>
      <vt:lpstr>UNW-AIS: Scope and Capabilities </vt:lpstr>
      <vt:lpstr>Discussion</vt:lpstr>
      <vt:lpstr>Discussion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velazquez</cp:lastModifiedBy>
  <cp:revision>1149</cp:revision>
  <dcterms:created xsi:type="dcterms:W3CDTF">2009-05-15T08:24:22Z</dcterms:created>
  <dcterms:modified xsi:type="dcterms:W3CDTF">2012-12-18T14:59:43Z</dcterms:modified>
</cp:coreProperties>
</file>