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8"/>
  </p:notesMasterIdLst>
  <p:handoutMasterIdLst>
    <p:handoutMasterId r:id="rId19"/>
  </p:handoutMasterIdLst>
  <p:sldIdLst>
    <p:sldId id="356" r:id="rId2"/>
    <p:sldId id="590" r:id="rId3"/>
    <p:sldId id="709" r:id="rId4"/>
    <p:sldId id="714" r:id="rId5"/>
    <p:sldId id="708" r:id="rId6"/>
    <p:sldId id="718" r:id="rId7"/>
    <p:sldId id="674" r:id="rId8"/>
    <p:sldId id="716" r:id="rId9"/>
    <p:sldId id="717" r:id="rId10"/>
    <p:sldId id="696" r:id="rId11"/>
    <p:sldId id="643" r:id="rId12"/>
    <p:sldId id="715" r:id="rId13"/>
    <p:sldId id="597" r:id="rId14"/>
    <p:sldId id="596" r:id="rId15"/>
    <p:sldId id="675" r:id="rId16"/>
    <p:sldId id="712" r:id="rId17"/>
  </p:sldIdLst>
  <p:sldSz cx="9144000" cy="6858000" type="screen4x3"/>
  <p:notesSz cx="6797675" cy="9926638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ＭＳ Ｐゴシック" pitchFamily="34" charset="-128"/>
      <p:regular r:id="rId32"/>
    </p:embeddedFont>
  </p:embeddedFontLst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8" autoAdjust="0"/>
    <p:restoredTop sz="82975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eriku9:Desktop:Peru:Peru-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10"/>
  <c:chart>
    <c:plotArea>
      <c:layout/>
      <c:barChart>
        <c:barDir val="col"/>
        <c:grouping val="stacked"/>
        <c:ser>
          <c:idx val="1"/>
          <c:order val="0"/>
          <c:tx>
            <c:strRef>
              <c:f>English!$M$3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English!$P$4:$P$12</c:f>
              <c:numCache>
                <c:formatCode>#,#00</c:formatCode>
                <c:ptCount val="9"/>
                <c:pt idx="0">
                  <c:v>64.705882352940904</c:v>
                </c:pt>
                <c:pt idx="1">
                  <c:v>58.823529411764589</c:v>
                </c:pt>
                <c:pt idx="2">
                  <c:v>47.058823529411747</c:v>
                </c:pt>
                <c:pt idx="3">
                  <c:v>29.411764705882391</c:v>
                </c:pt>
                <c:pt idx="4">
                  <c:v>76.470588235294059</c:v>
                </c:pt>
                <c:pt idx="5">
                  <c:v>58.823529411764589</c:v>
                </c:pt>
                <c:pt idx="6">
                  <c:v>82.352941176470225</c:v>
                </c:pt>
                <c:pt idx="7">
                  <c:v>64.705882352940904</c:v>
                </c:pt>
                <c:pt idx="8">
                  <c:v>35.29411764705894</c:v>
                </c:pt>
              </c:numCache>
            </c:numRef>
          </c:val>
        </c:ser>
        <c:ser>
          <c:idx val="2"/>
          <c:order val="1"/>
          <c:tx>
            <c:strRef>
              <c:f>English!$N$3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English!$O$4:$O$12</c:f>
              <c:numCache>
                <c:formatCode>#,#00</c:formatCode>
                <c:ptCount val="9"/>
                <c:pt idx="0">
                  <c:v>23.52941176470588</c:v>
                </c:pt>
                <c:pt idx="1">
                  <c:v>35.29411764705894</c:v>
                </c:pt>
                <c:pt idx="2">
                  <c:v>52.941176470588204</c:v>
                </c:pt>
                <c:pt idx="3">
                  <c:v>58.823529411764589</c:v>
                </c:pt>
                <c:pt idx="4">
                  <c:v>17.647058823529431</c:v>
                </c:pt>
                <c:pt idx="5">
                  <c:v>29.411764705882391</c:v>
                </c:pt>
                <c:pt idx="6">
                  <c:v>17.647058823529431</c:v>
                </c:pt>
                <c:pt idx="7">
                  <c:v>35.29411764705894</c:v>
                </c:pt>
                <c:pt idx="8">
                  <c:v>64.705882352940904</c:v>
                </c:pt>
              </c:numCache>
            </c:numRef>
          </c:val>
        </c:ser>
        <c:ser>
          <c:idx val="3"/>
          <c:order val="2"/>
          <c:tx>
            <c:strRef>
              <c:f>English!$O$3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English!$N$4:$N$12</c:f>
              <c:numCache>
                <c:formatCode>#,#00</c:formatCode>
                <c:ptCount val="9"/>
                <c:pt idx="0">
                  <c:v>11.76470588235294</c:v>
                </c:pt>
                <c:pt idx="1">
                  <c:v>5.8823529411764666</c:v>
                </c:pt>
                <c:pt idx="2">
                  <c:v>0</c:v>
                </c:pt>
                <c:pt idx="3">
                  <c:v>11.76470588235294</c:v>
                </c:pt>
                <c:pt idx="4">
                  <c:v>5.8823529411764666</c:v>
                </c:pt>
                <c:pt idx="5">
                  <c:v>11.76470588235294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3"/>
          <c:tx>
            <c:strRef>
              <c:f>English!$P$3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English!$M$4:$M$12</c:f>
              <c:numCache>
                <c:formatCode>#,#00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126139392"/>
        <c:axId val="143741696"/>
      </c:barChart>
      <c:catAx>
        <c:axId val="126139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43741696"/>
        <c:crosses val="autoZero"/>
        <c:auto val="1"/>
        <c:lblAlgn val="ctr"/>
        <c:lblOffset val="100"/>
      </c:catAx>
      <c:valAx>
        <c:axId val="14374169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 smtClean="0"/>
                  <a:t>% of participants</a:t>
                </a:r>
                <a:endParaRPr lang="de-DE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26139392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0.64589</cdr:x>
      <cdr:y>0.48672</cdr:y>
    </cdr:from>
    <cdr:to>
      <cdr:x>0.71477</cdr:x>
      <cdr:y>0.7981</cdr:y>
    </cdr:to>
    <cdr:sp macro="" textlink="">
      <cdr:nvSpPr>
        <cdr:cNvPr id="2" name="Oval 1"/>
        <cdr:cNvSpPr/>
      </cdr:nvSpPr>
      <cdr:spPr>
        <a:xfrm xmlns:a="http://schemas.openxmlformats.org/drawingml/2006/main" rot="2652988">
          <a:off x="5126171" y="2548656"/>
          <a:ext cx="546673" cy="16305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121"/>
            <a:ext cx="5438775" cy="436810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.unwater.org/" TargetMode="External"/><Relationship Id="rId4" Type="http://schemas.openxmlformats.org/officeDocument/2006/relationships/hyperlink" Target="http://www.ais.unwater.org/wastewa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wastewaterworksh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364" y="2451656"/>
            <a:ext cx="7003392" cy="400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2512" y="1817741"/>
            <a:ext cx="66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Safe Use of Wastewater in Agriculture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0826" y="5644345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Jens Liebe, UNW-DPC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373" y="3622390"/>
            <a:ext cx="422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Capacity needs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national strategies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72807" cy="884690"/>
          </a:xfrm>
        </p:spPr>
        <p:txBody>
          <a:bodyPr/>
          <a:lstStyle/>
          <a:p>
            <a:r>
              <a:rPr lang="en-US" sz="3600" dirty="0" smtClean="0"/>
              <a:t>Questions for dissemination planning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4994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400" b="0" dirty="0" smtClean="0"/>
              <a:t> do you want to disseminate?</a:t>
            </a:r>
          </a:p>
          <a:p>
            <a:r>
              <a:rPr lang="en-US" sz="2400" dirty="0" smtClean="0"/>
              <a:t>•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</a:t>
            </a:r>
            <a:r>
              <a:rPr lang="en-US" b="0" dirty="0" smtClean="0"/>
              <a:t>do you want to disseminate? </a:t>
            </a:r>
          </a:p>
          <a:p>
            <a:r>
              <a:rPr lang="en-US" sz="2400" dirty="0" smtClean="0"/>
              <a:t>•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</a:t>
            </a:r>
            <a:r>
              <a:rPr lang="en-US" dirty="0" smtClean="0"/>
              <a:t> </a:t>
            </a:r>
            <a:r>
              <a:rPr lang="en-US" b="0" dirty="0" smtClean="0"/>
              <a:t>is your target audience?</a:t>
            </a:r>
            <a:endParaRPr lang="en-US" sz="2400" b="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400" dirty="0" smtClean="0"/>
              <a:t> </a:t>
            </a:r>
            <a:r>
              <a:rPr lang="en-US" sz="2400" b="0" dirty="0" smtClean="0"/>
              <a:t>are you going to do it?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might you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en-US" sz="2400" dirty="0" smtClean="0"/>
              <a:t> </a:t>
            </a:r>
            <a:r>
              <a:rPr lang="en-US" sz="2400" b="0" dirty="0" smtClean="0"/>
              <a:t>your target audience</a:t>
            </a:r>
            <a:br>
              <a:rPr lang="en-US" sz="2400" b="0" dirty="0" smtClean="0"/>
            </a:br>
            <a:r>
              <a:rPr lang="en-US" sz="2400" b="0" dirty="0" smtClean="0"/>
              <a:t>  throughout the process?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Have you allowed time for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en-US" sz="2400" dirty="0" smtClean="0"/>
              <a:t> </a:t>
            </a:r>
            <a:r>
              <a:rPr lang="en-US" sz="2400" b="0" dirty="0" smtClean="0"/>
              <a:t>and</a:t>
            </a:r>
            <a:r>
              <a:rPr lang="en-US" sz="2400" dirty="0" smtClean="0"/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re-planning</a:t>
            </a:r>
            <a:r>
              <a:rPr lang="en-US" sz="2400" b="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will you know that your dissemination has</a:t>
            </a:r>
            <a:br>
              <a:rPr lang="en-US" sz="2400" b="0" dirty="0" smtClean="0"/>
            </a:br>
            <a:r>
              <a:rPr lang="en-US" sz="2400" b="0" dirty="0" smtClean="0"/>
              <a:t>  been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</a:t>
            </a:r>
            <a:r>
              <a:rPr lang="en-US" sz="2400" b="0" dirty="0" smtClean="0"/>
              <a:t>?</a:t>
            </a:r>
          </a:p>
          <a:p>
            <a:pPr algn="r">
              <a:buNone/>
            </a:pPr>
            <a:endParaRPr lang="en-US" sz="1800" b="0" dirty="0" smtClean="0"/>
          </a:p>
          <a:p>
            <a:pPr algn="r">
              <a:buNone/>
            </a:pPr>
            <a:r>
              <a:rPr lang="en-US" sz="1800" b="0" dirty="0" smtClean="0"/>
              <a:t>(after King, 2003)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materials?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159" y="2663684"/>
            <a:ext cx="15592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767" y="3603365"/>
            <a:ext cx="1558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506" y="3299789"/>
            <a:ext cx="1555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190" y="2983007"/>
            <a:ext cx="15529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949" y="4698000"/>
            <a:ext cx="1459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657" y="4698000"/>
            <a:ext cx="14352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378226" y="4691269"/>
            <a:ext cx="4598505" cy="139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your own material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Materials presented yesterday and today, e.g.</a:t>
            </a:r>
          </a:p>
          <a:p>
            <a:endParaRPr lang="en-US" sz="1600" dirty="0" smtClean="0"/>
          </a:p>
          <a:p>
            <a:r>
              <a:rPr lang="en-US" dirty="0" smtClean="0"/>
              <a:t>WHO Guidelines</a:t>
            </a:r>
          </a:p>
          <a:p>
            <a:r>
              <a:rPr lang="en-US" dirty="0" smtClean="0"/>
              <a:t>Wealth of Waste and Posters (FAO)</a:t>
            </a:r>
          </a:p>
          <a:p>
            <a:r>
              <a:rPr lang="en-US" dirty="0" smtClean="0"/>
              <a:t>Sick water report (UNEP)</a:t>
            </a:r>
          </a:p>
          <a:p>
            <a:r>
              <a:rPr lang="en-US" dirty="0" smtClean="0"/>
              <a:t>Wastewater Irrigation and Health</a:t>
            </a:r>
          </a:p>
        </p:txBody>
      </p:sp>
      <p:pic>
        <p:nvPicPr>
          <p:cNvPr id="5" name="Picture 3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887" y="4601178"/>
            <a:ext cx="2292931" cy="2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rebuchet MS"/>
                <a:ea typeface="ＭＳ Ｐゴシック" pitchFamily="34" charset="-128"/>
              </a:rPr>
              <a:t>Possible steps:</a:t>
            </a:r>
          </a:p>
          <a:p>
            <a:pPr>
              <a:defRPr/>
            </a:pPr>
            <a:endParaRPr lang="en-US" dirty="0" smtClean="0"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arrangements/platform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wastewater reuse committee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meetings and workshops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web page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Linking to existing agriculture/health </a:t>
            </a:r>
            <a:r>
              <a:rPr lang="en-US" dirty="0" err="1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programmes</a:t>
            </a:r>
            <a:endParaRPr lang="en-US" dirty="0" smtClean="0">
              <a:solidFill>
                <a:srgbClr val="336699"/>
              </a:solidFill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Formulate a dissemination strategy at national level (identifying target audiences and materials/information)</a:t>
            </a:r>
          </a:p>
          <a:p>
            <a:endParaRPr lang="en-US" dirty="0"/>
          </a:p>
        </p:txBody>
      </p:sp>
      <p:pic>
        <p:nvPicPr>
          <p:cNvPr id="4" name="Picture 3" descr="ais-powerpoint-1024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386" y="0"/>
            <a:ext cx="9216632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1042988" y="2039488"/>
            <a:ext cx="77774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Single </a:t>
            </a:r>
            <a:r>
              <a:rPr lang="en-US" sz="2000" dirty="0">
                <a:solidFill>
                  <a:srgbClr val="336699"/>
                </a:solidFill>
              </a:rPr>
              <a:t>entry point of access</a:t>
            </a:r>
            <a:r>
              <a:rPr lang="en-US" sz="2000" b="1" dirty="0">
                <a:solidFill>
                  <a:srgbClr val="336699"/>
                </a:solidFill>
              </a:rPr>
              <a:t> </a:t>
            </a:r>
            <a:r>
              <a:rPr lang="en-US" sz="2000" dirty="0">
                <a:solidFill>
                  <a:srgbClr val="336699"/>
                </a:solidFill>
              </a:rPr>
              <a:t>to </a:t>
            </a:r>
            <a:r>
              <a:rPr lang="en-US" sz="2000" dirty="0" smtClean="0">
                <a:solidFill>
                  <a:srgbClr val="336699"/>
                </a:solidFill>
              </a:rPr>
              <a:t>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Storing, updating, sharing and analysis of 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Handling metadata, web-based content, documents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or multimedia.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Project data selection, geographic search, document search.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Facilitates organization of events and interaction with 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participants.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Social networking, groups, discussion forums and e-learning.</a:t>
            </a:r>
            <a:endParaRPr lang="en-US" sz="2000" dirty="0">
              <a:solidFill>
                <a:srgbClr val="3366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UNW-AIS: Scope and Capabilities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 descr="AIS-Plus-logo-no-bkgrd.eps"/>
          <p:cNvPicPr>
            <a:picLocks noChangeAspect="1"/>
          </p:cNvPicPr>
          <p:nvPr/>
        </p:nvPicPr>
        <p:blipFill>
          <a:blip r:embed="rId3" cstate="print"/>
          <a:srcRect l="65016"/>
          <a:stretch>
            <a:fillRect/>
          </a:stretch>
        </p:blipFill>
        <p:spPr>
          <a:xfrm>
            <a:off x="7236296" y="1556792"/>
            <a:ext cx="1762778" cy="160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2" y="2020664"/>
            <a:ext cx="7331755" cy="4332839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1: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Capacity building requirements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experiences/capacities do you have and what is needed?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actor/institutional arrangement can facilitate capacity development?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How should materials and methods be adapted to reach the target audiences more effectively?</a:t>
            </a:r>
          </a:p>
          <a:p>
            <a:pPr marL="252000" indent="-180000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4"/>
            <a:ext cx="7003878" cy="4837336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2: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National dissemination strategies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How are knowledge and guidelines disseminated in your country? What are your experiences?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could be the pertinent national dissemination strategies?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institutional arrangements are best suited for the dissemination of information/knowledge and guidelines, and to coordinate policies and action on safe wastewater use (national wastewater reuse committee,  …)?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36016" cy="3717527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latin typeface="+mn-lt"/>
              </a:rPr>
              <a:t>… from the concept note:</a:t>
            </a: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An important output from these regional workshops would be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capacity development action plan.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b="0" dirty="0" smtClean="0">
                <a:latin typeface="+mn-lt"/>
              </a:rPr>
              <a:t>It should describe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the training material and learning methods should be disseminated at country level in the relevant organizations.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is “Capacity development” ?</a:t>
            </a:r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291984" y="2834307"/>
            <a:ext cx="7277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6699"/>
                </a:solidFill>
              </a:rPr>
              <a:t>The process of developing and </a:t>
            </a:r>
            <a:r>
              <a:rPr lang="en-US" sz="2000" b="1" dirty="0">
                <a:solidFill>
                  <a:srgbClr val="336699"/>
                </a:solidFill>
              </a:rPr>
              <a:t>strengthening the skills, abilities, and resources</a:t>
            </a:r>
            <a:r>
              <a:rPr lang="en-US" sz="2000" dirty="0">
                <a:solidFill>
                  <a:srgbClr val="336699"/>
                </a:solidFill>
              </a:rPr>
              <a:t> that organizations and communities need to survive, adapt, and thrive in the fast-changing world." </a:t>
            </a: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(after </a:t>
            </a:r>
            <a:r>
              <a:rPr lang="en-US" i="1" dirty="0" err="1">
                <a:solidFill>
                  <a:srgbClr val="336699"/>
                </a:solidFill>
              </a:rPr>
              <a:t>Philbin</a:t>
            </a:r>
            <a:r>
              <a:rPr lang="en-US" i="1" dirty="0">
                <a:solidFill>
                  <a:srgbClr val="336699"/>
                </a:solidFill>
              </a:rPr>
              <a:t> 1996)</a:t>
            </a: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291984" y="4243112"/>
            <a:ext cx="72786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en-US" sz="2000" dirty="0">
                <a:solidFill>
                  <a:srgbClr val="336699"/>
                </a:solidFill>
              </a:rPr>
              <a:t>A fundamental goal is to </a:t>
            </a:r>
            <a:r>
              <a:rPr lang="en-US" sz="2000" b="1" dirty="0">
                <a:solidFill>
                  <a:srgbClr val="336699"/>
                </a:solidFill>
              </a:rPr>
              <a:t>enhance the ability to evaluate and address the crucial questions related to policy choices and modes of implementation among development options</a:t>
            </a:r>
            <a:r>
              <a:rPr lang="en-US" sz="2000" dirty="0">
                <a:solidFill>
                  <a:srgbClr val="336699"/>
                </a:solidFill>
              </a:rPr>
              <a:t>, based on an understanding of environment potentials and limits and of needs perceived by the people of the country concerned". </a:t>
            </a:r>
            <a:endParaRPr lang="en-US" dirty="0">
              <a:solidFill>
                <a:srgbClr val="336699"/>
              </a:solidFill>
            </a:endParaRP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(UNCED, 1992.)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ri Lanka_Annex II - Questionnaire (2)_Page_01.jpg"/>
          <p:cNvPicPr>
            <a:picLocks noChangeAspect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>
          <a:xfrm rot="180000">
            <a:off x="1010538" y="1293266"/>
            <a:ext cx="5299364" cy="61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ri Lanka_Annex II - Questionnaire (2)_Page_02.jpg"/>
          <p:cNvPicPr>
            <a:picLocks noChangeAspect="1"/>
          </p:cNvPicPr>
          <p:nvPr/>
        </p:nvPicPr>
        <p:blipFill>
          <a:blip r:embed="rId3" cstate="print"/>
          <a:srcRect b="46768"/>
          <a:stretch>
            <a:fillRect/>
          </a:stretch>
        </p:blipFill>
        <p:spPr>
          <a:xfrm rot="180000">
            <a:off x="2981928" y="3490821"/>
            <a:ext cx="6028463" cy="4152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92317" y="1902797"/>
            <a:ext cx="6306207" cy="495520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Assessment of health risk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Health protection measures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Monitoring and system assessment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Crop production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Environmental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Socio-cultural aspects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Economic and financial considerations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Policy aspects</a:t>
            </a:r>
            <a:endParaRPr lang="de-DE" sz="24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needs</a:t>
            </a:r>
            <a:br>
              <a:rPr lang="en-US" sz="3600" dirty="0" smtClean="0"/>
            </a:br>
            <a:r>
              <a:rPr lang="en-US" sz="3600" dirty="0" smtClean="0"/>
              <a:t>Latin America &amp; the Caribbean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18 countries, 29 participants</a:t>
            </a:r>
            <a:endParaRPr lang="en-US" sz="14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2089289"/>
              </p:ext>
            </p:extLst>
          </p:nvPr>
        </p:nvGraphicFramePr>
        <p:xfrm>
          <a:off x="1040860" y="1621575"/>
          <a:ext cx="7936601" cy="523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 rot="2652988">
            <a:off x="4871544" y="3914016"/>
            <a:ext cx="546655" cy="33824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3994134" y="4159876"/>
            <a:ext cx="546655" cy="22479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3628" y="315460"/>
            <a:ext cx="7419798" cy="884690"/>
          </a:xfrm>
        </p:spPr>
        <p:txBody>
          <a:bodyPr/>
          <a:lstStyle/>
          <a:p>
            <a:r>
              <a:rPr lang="en-US" dirty="0" smtClean="0"/>
              <a:t>What is a dissemination strategy?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3"/>
            <a:ext cx="7242417" cy="456566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 smtClean="0"/>
              <a:t>An intentionally-developed approach to dissemination includes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identification of targeted potential adopters,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an assessment of the climate of readiness for change,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planning how engagement will be built,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enabling transfer of knowledge and materials. </a:t>
            </a:r>
          </a:p>
          <a:p>
            <a:pPr algn="r"/>
            <a:endParaRPr lang="en-US" sz="1800" b="0" dirty="0" smtClean="0"/>
          </a:p>
          <a:p>
            <a:r>
              <a:rPr lang="en-US" sz="2600" dirty="0" smtClean="0"/>
              <a:t>Goal: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</a:t>
            </a:r>
          </a:p>
          <a:p>
            <a:endParaRPr lang="en-US" sz="1800" b="0" dirty="0" smtClean="0"/>
          </a:p>
          <a:p>
            <a:r>
              <a:rPr lang="en-US" sz="1600" b="0" dirty="0" smtClean="0"/>
              <a:t>(Hinton, T., </a:t>
            </a:r>
            <a:r>
              <a:rPr lang="en-US" sz="1600" b="0" dirty="0" err="1" smtClean="0"/>
              <a:t>Gannaway</a:t>
            </a:r>
            <a:r>
              <a:rPr lang="en-US" sz="1600" b="0" dirty="0" smtClean="0"/>
              <a:t>, D., Berry, B., &amp; Moore, K. (2011). The D-Cubed Guide: Planning for Effective Dissemination. Sydney: Australian Teaching and Learning Council.)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55" y="315460"/>
            <a:ext cx="7742613" cy="884690"/>
          </a:xfrm>
        </p:spPr>
        <p:txBody>
          <a:bodyPr/>
          <a:lstStyle/>
          <a:p>
            <a:r>
              <a:rPr lang="en-US" dirty="0" smtClean="0"/>
              <a:t>Needs to develop national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1829709"/>
            <a:ext cx="7578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“Advocacy and political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incentive”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643902"/>
            <a:ext cx="80515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000" b="1" noProof="0" dirty="0" smtClean="0">
                <a:solidFill>
                  <a:srgbClr val="E36C09"/>
                </a:solidFill>
              </a:rPr>
              <a:t>“Share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>
                <a:solidFill>
                  <a:srgbClr val="E36C09"/>
                </a:solidFill>
              </a:rPr>
              <a:t>successful </a:t>
            </a:r>
            <a:r>
              <a:rPr lang="en-US" sz="2000" b="1" dirty="0" smtClean="0">
                <a:solidFill>
                  <a:srgbClr val="E36C09"/>
                </a:solidFill>
              </a:rPr>
              <a:t>experiences”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68" y="5671256"/>
            <a:ext cx="80379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“Political will and </a:t>
            </a:r>
            <a:r>
              <a:rPr lang="en-US" b="1" dirty="0">
                <a:solidFill>
                  <a:srgbClr val="1F497D"/>
                </a:solidFill>
                <a:latin typeface="+mn-lt"/>
                <a:cs typeface="+mn-cs"/>
              </a:rPr>
              <a:t>specific information of decision makers 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594" y="4395399"/>
            <a:ext cx="798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1F497D"/>
                </a:solidFill>
              </a:rPr>
              <a:t>"Implementing functional treatment systems and inexpensive management”</a:t>
            </a:r>
          </a:p>
          <a:p>
            <a:pPr eaLnBrk="0" hangingPunct="0"/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2559" y="3396540"/>
            <a:ext cx="665801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>
                <a:solidFill>
                  <a:srgbClr val="1F497D"/>
                </a:solidFill>
                <a:latin typeface="+mn-lt"/>
                <a:cs typeface="+mn-cs"/>
              </a:rPr>
              <a:t>“The coordination </a:t>
            </a:r>
            <a:r>
              <a:rPr lang="en-US" b="1" dirty="0" smtClean="0">
                <a:solidFill>
                  <a:srgbClr val="1F497D"/>
                </a:solidFill>
              </a:rPr>
              <a:t>process </a:t>
            </a:r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of </a:t>
            </a:r>
            <a:r>
              <a:rPr lang="en-US" b="1" dirty="0">
                <a:solidFill>
                  <a:srgbClr val="1F497D"/>
                </a:solidFill>
                <a:latin typeface="+mn-lt"/>
                <a:cs typeface="+mn-cs"/>
              </a:rPr>
              <a:t>all actors in the safe handling of wastewater, </a:t>
            </a:r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has </a:t>
            </a:r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only recently </a:t>
            </a:r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started</a:t>
            </a:r>
            <a:r>
              <a:rPr lang="en-US" b="1" dirty="0">
                <a:solidFill>
                  <a:srgbClr val="1F497D"/>
                </a:solidFill>
                <a:latin typeface="+mn-lt"/>
                <a:cs typeface="+mn-cs"/>
              </a:rPr>
              <a:t>"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and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514" y="1829709"/>
            <a:ext cx="699110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“Lack </a:t>
            </a: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of policy and national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strategy </a:t>
            </a: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to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deal </a:t>
            </a: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with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wastewater”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36" y="3399056"/>
            <a:ext cx="80515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rgbClr val="E36C09"/>
                </a:solidFill>
              </a:rPr>
              <a:t>“</a:t>
            </a:r>
            <a:r>
              <a:rPr lang="en-US" sz="2000" b="1" dirty="0" smtClean="0">
                <a:solidFill>
                  <a:srgbClr val="E36C09"/>
                </a:solidFill>
              </a:rPr>
              <a:t>Lack of </a:t>
            </a:r>
            <a:r>
              <a:rPr lang="en-US" sz="2000" b="1" dirty="0">
                <a:solidFill>
                  <a:srgbClr val="E36C09"/>
                </a:solidFill>
              </a:rPr>
              <a:t>water treatment culture, </a:t>
            </a:r>
            <a:r>
              <a:rPr lang="en-US" sz="2000" b="1" dirty="0" smtClean="0">
                <a:solidFill>
                  <a:srgbClr val="E36C09"/>
                </a:solidFill>
              </a:rPr>
              <a:t>since </a:t>
            </a:r>
            <a:r>
              <a:rPr lang="en-US" sz="2000" b="1" dirty="0">
                <a:solidFill>
                  <a:srgbClr val="E36C09"/>
                </a:solidFill>
              </a:rPr>
              <a:t>colonial </a:t>
            </a:r>
            <a:r>
              <a:rPr lang="en-US" sz="2000" b="1" dirty="0" smtClean="0">
                <a:solidFill>
                  <a:srgbClr val="E36C09"/>
                </a:solidFill>
              </a:rPr>
              <a:t>times”</a:t>
            </a:r>
            <a:endParaRPr lang="es-ES_tradnl" sz="2000" b="1" dirty="0">
              <a:solidFill>
                <a:srgbClr val="E36C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344" y="4537516"/>
            <a:ext cx="75235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"</a:t>
            </a:r>
            <a:r>
              <a:rPr lang="en-US" b="1" dirty="0">
                <a:solidFill>
                  <a:schemeClr val="tx2"/>
                </a:solidFill>
                <a:latin typeface="+mn-lt"/>
                <a:cs typeface="+mn-cs"/>
              </a:rPr>
              <a:t>Little knowledge on wastewater use in agricultural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production”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088" y="5645197"/>
            <a:ext cx="80379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>
                <a:solidFill>
                  <a:srgbClr val="1F497D"/>
                </a:solidFill>
                <a:latin typeface="+mn-lt"/>
                <a:cs typeface="+mn-cs"/>
              </a:rPr>
              <a:t>“General knowledge regarding the wastewater </a:t>
            </a:r>
            <a:r>
              <a:rPr lang="en-US" b="1" dirty="0" smtClean="0">
                <a:solidFill>
                  <a:srgbClr val="1F497D"/>
                </a:solidFill>
                <a:latin typeface="+mn-lt"/>
                <a:cs typeface="+mn-cs"/>
              </a:rPr>
              <a:t>management”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On-screen Show (4:3)</PresentationFormat>
  <Paragraphs>121</Paragraphs>
  <Slides>16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Arial Narrow</vt:lpstr>
      <vt:lpstr>Times New Roman</vt:lpstr>
      <vt:lpstr>Trebuchet MS</vt:lpstr>
      <vt:lpstr>ＭＳ Ｐゴシック</vt:lpstr>
      <vt:lpstr>Myriad Pro Cond</vt:lpstr>
      <vt:lpstr>UNW-DPC Design Master</vt:lpstr>
      <vt:lpstr>Slide 1</vt:lpstr>
      <vt:lpstr>Background</vt:lpstr>
      <vt:lpstr>Capacity Development</vt:lpstr>
      <vt:lpstr>Goal</vt:lpstr>
      <vt:lpstr>Capacity Needs Assessment</vt:lpstr>
      <vt:lpstr>Capacity needs Latin America &amp; the Caribbean</vt:lpstr>
      <vt:lpstr>What is a dissemination strategy?</vt:lpstr>
      <vt:lpstr>Needs to develop national strategy</vt:lpstr>
      <vt:lpstr>Hindrances and barriers</vt:lpstr>
      <vt:lpstr>Questions for dissemination planning </vt:lpstr>
      <vt:lpstr>Which materials?</vt:lpstr>
      <vt:lpstr>Strategies for dissemination</vt:lpstr>
      <vt:lpstr>UN-Water Activity Information System UNW-AIS</vt:lpstr>
      <vt:lpstr>UNW-AIS: Scope and Capabilities </vt:lpstr>
      <vt:lpstr>Discussion</vt:lpstr>
      <vt:lpstr>Discussion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liebe</cp:lastModifiedBy>
  <cp:revision>1146</cp:revision>
  <dcterms:created xsi:type="dcterms:W3CDTF">2009-05-15T08:24:22Z</dcterms:created>
  <dcterms:modified xsi:type="dcterms:W3CDTF">2012-12-13T16:54:22Z</dcterms:modified>
</cp:coreProperties>
</file>