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49" r:id="rId1"/>
  </p:sldMasterIdLst>
  <p:notesMasterIdLst>
    <p:notesMasterId r:id="rId11"/>
  </p:notesMasterIdLst>
  <p:handoutMasterIdLst>
    <p:handoutMasterId r:id="rId12"/>
  </p:handoutMasterIdLst>
  <p:sldIdLst>
    <p:sldId id="597" r:id="rId2"/>
    <p:sldId id="599" r:id="rId3"/>
    <p:sldId id="627" r:id="rId4"/>
    <p:sldId id="621" r:id="rId5"/>
    <p:sldId id="628" r:id="rId6"/>
    <p:sldId id="629" r:id="rId7"/>
    <p:sldId id="625" r:id="rId8"/>
    <p:sldId id="626" r:id="rId9"/>
    <p:sldId id="605" r:id="rId10"/>
  </p:sldIdLst>
  <p:sldSz cx="9144000" cy="6858000" type="screen4x3"/>
  <p:notesSz cx="6797675" cy="9926638"/>
  <p:embeddedFontLst>
    <p:embeddedFont>
      <p:font typeface="Arial Narrow" pitchFamily="34" charset="0"/>
      <p:regular r:id="rId13"/>
      <p:bold r:id="rId14"/>
      <p:italic r:id="rId15"/>
      <p:bold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66FF33"/>
    <a:srgbClr val="336699"/>
    <a:srgbClr val="579BC9"/>
    <a:srgbClr val="CDDFF3"/>
    <a:srgbClr val="89B4E3"/>
    <a:srgbClr val="84B6D8"/>
    <a:srgbClr val="FFFFFF"/>
    <a:srgbClr val="996633"/>
    <a:srgbClr val="FF33CC"/>
    <a:srgbClr val="99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80645" autoAdjust="0"/>
  </p:normalViewPr>
  <p:slideViewPr>
    <p:cSldViewPr snapToGrid="0">
      <p:cViewPr varScale="1">
        <p:scale>
          <a:sx n="90" d="100"/>
          <a:sy n="90" d="100"/>
        </p:scale>
        <p:origin x="-15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5" d="100"/>
          <a:sy n="115" d="100"/>
        </p:scale>
        <p:origin x="-1458" y="-11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646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646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 defTabSz="912846">
              <a:defRPr sz="1200"/>
            </a:lvl1pPr>
          </a:lstStyle>
          <a:p>
            <a:pPr>
              <a:defRPr/>
            </a:pPr>
            <a:fld id="{3A5F278F-28DE-44DC-BDD5-6F35CC42363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61706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646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030" y="4714708"/>
            <a:ext cx="5439616" cy="446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646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 defTabSz="912846">
              <a:defRPr sz="1200"/>
            </a:lvl1pPr>
          </a:lstStyle>
          <a:p>
            <a:pPr>
              <a:defRPr/>
            </a:pPr>
            <a:fld id="{18C75185-9F23-4004-87A7-AE23C3D6973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95543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over fly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500298" y="1857364"/>
            <a:ext cx="6072230" cy="17430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de-DE" sz="4400" b="1" kern="1200" dirty="0">
                <a:solidFill>
                  <a:srgbClr val="336699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500298" y="3857628"/>
            <a:ext cx="6072230" cy="1752600"/>
          </a:xfrm>
          <a:prstGeom prst="rect">
            <a:avLst/>
          </a:prstGeom>
          <a:ln>
            <a:solidFill>
              <a:srgbClr val="336699"/>
            </a:solidFill>
          </a:ln>
        </p:spPr>
        <p:txBody>
          <a:bodyPr>
            <a:normAutofit/>
          </a:bodyPr>
          <a:lstStyle>
            <a:lvl1pPr marL="0" indent="0" algn="l">
              <a:buNone/>
              <a:defRPr lang="de-DE" sz="2400" b="1" kern="120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powerpointmaster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289050" y="1836738"/>
            <a:ext cx="7372350" cy="42814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powerpointmaster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pointmaster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5400">
                <a:solidFill>
                  <a:srgbClr val="3366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50" y="63579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83E9B-D9A9-4ED1-A32C-9DD8D529CF1F}" type="datetime1">
              <a:rPr lang="de-DE" smtClean="0"/>
              <a:pPr>
                <a:defRPr/>
              </a:pPr>
              <a:t>05.12.2012</a:t>
            </a:fld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7045D-9C99-4E5A-A4B8-BA78BE31E59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67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de-DE" sz="4400" b="1" kern="1200" dirty="0">
          <a:solidFill>
            <a:srgbClr val="336699"/>
          </a:solidFill>
          <a:latin typeface="+mj-lt"/>
          <a:ea typeface="+mn-ea"/>
          <a:cs typeface="+mn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800" kern="1200" dirty="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33669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669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669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66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://www.ais.unwater.org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7DDC0-195E-4C9E-B6AE-2AF0FC8A3D49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  <p:pic>
        <p:nvPicPr>
          <p:cNvPr id="29" name="Picture 28" descr="LOGO IEA Bleu-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157192"/>
            <a:ext cx="1008112" cy="8510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83768" y="3078451"/>
            <a:ext cx="43469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+mj-lt"/>
              </a:rPr>
              <a:t>Safe Use of Wastewater</a:t>
            </a:r>
          </a:p>
          <a:p>
            <a:r>
              <a:rPr lang="de-DE" sz="4000" b="1" dirty="0" smtClean="0">
                <a:solidFill>
                  <a:schemeClr val="bg1"/>
                </a:solidFill>
                <a:latin typeface="+mj-lt"/>
              </a:rPr>
              <a:t>In Agriculture</a:t>
            </a:r>
            <a:endParaRPr lang="de-DE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83768" y="4545906"/>
            <a:ext cx="4274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1st Regional Workshop for Francophone Africa</a:t>
            </a:r>
            <a:endParaRPr lang="de-DE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5776" y="5193978"/>
            <a:ext cx="2864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18-19 February 2012</a:t>
            </a:r>
          </a:p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Palais de Congr‘es, Room „Fez“</a:t>
            </a:r>
            <a:endParaRPr lang="de-DE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15" descr="wastewaterworksho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097634"/>
            <a:ext cx="8316416" cy="476036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12112" y="2926051"/>
            <a:ext cx="5547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  <a:latin typeface="Arial Narrow" pitchFamily="34" charset="0"/>
              </a:rPr>
              <a:t>Proyecto </a:t>
            </a:r>
            <a:r>
              <a:rPr lang="es-ES" sz="2800" b="1" dirty="0" smtClean="0">
                <a:solidFill>
                  <a:schemeClr val="bg1"/>
                </a:solidFill>
                <a:latin typeface="Arial Narrow" pitchFamily="34" charset="0"/>
              </a:rPr>
              <a:t>de </a:t>
            </a:r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ONU-Agua</a:t>
            </a:r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s-ES" sz="2800" b="1" dirty="0" smtClean="0">
                <a:solidFill>
                  <a:schemeClr val="bg1"/>
                </a:solidFill>
                <a:latin typeface="Arial Narrow" pitchFamily="34" charset="0"/>
              </a:rPr>
              <a:t>sobre </a:t>
            </a:r>
            <a:r>
              <a:rPr lang="es-ES" sz="2800" b="1" dirty="0" smtClean="0">
                <a:solidFill>
                  <a:schemeClr val="bg1"/>
                </a:solidFill>
                <a:latin typeface="Arial Narrow" pitchFamily="34" charset="0"/>
              </a:rPr>
              <a:t>el uso seguro de aguas residuales en la agricultura </a:t>
            </a:r>
            <a:endParaRPr lang="en-US" sz="28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1424" y="6169123"/>
            <a:ext cx="2408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  <a:latin typeface="Arial Narrow" pitchFamily="34" charset="0"/>
              </a:rPr>
              <a:t>Dr. Jens Liebe, UNW-DPC</a:t>
            </a:r>
            <a:endParaRPr lang="en-US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12112" y="4619017"/>
            <a:ext cx="5547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i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Sesión de resumen </a:t>
            </a:r>
            <a:r>
              <a:rPr lang="es-ES" sz="2800" b="1" i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y conclusiones: </a:t>
            </a:r>
            <a:endParaRPr lang="es-ES" sz="2800" b="1" i="1" dirty="0" smtClean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es-ES" sz="2800" b="1" i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Expectativas</a:t>
            </a:r>
            <a:endParaRPr lang="en-US" sz="2800" b="1" i="1" dirty="0" smtClean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8" name="Picture 17" descr="ici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95019" y="1143301"/>
            <a:ext cx="661207" cy="763200"/>
          </a:xfrm>
          <a:prstGeom prst="rect">
            <a:avLst/>
          </a:prstGeom>
        </p:spPr>
      </p:pic>
      <p:pic>
        <p:nvPicPr>
          <p:cNvPr id="24" name="Picture 23" descr="fao_logo_we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8393" y="134048"/>
            <a:ext cx="765159" cy="765159"/>
          </a:xfrm>
          <a:prstGeom prst="rect">
            <a:avLst/>
          </a:prstGeom>
        </p:spPr>
      </p:pic>
      <p:pic>
        <p:nvPicPr>
          <p:cNvPr id="27" name="Picture 26" descr="UNEP logo (Cyan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71920" y="134048"/>
            <a:ext cx="647388" cy="765159"/>
          </a:xfrm>
          <a:prstGeom prst="rect">
            <a:avLst/>
          </a:prstGeom>
        </p:spPr>
      </p:pic>
      <p:pic>
        <p:nvPicPr>
          <p:cNvPr id="28" name="Picture 27" descr="UNU-INWEH Transparen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73674" y="134048"/>
            <a:ext cx="1495545" cy="765159"/>
          </a:xfrm>
          <a:prstGeom prst="rect">
            <a:avLst/>
          </a:prstGeom>
        </p:spPr>
      </p:pic>
      <p:pic>
        <p:nvPicPr>
          <p:cNvPr id="30" name="Picture 29" descr="unw-dpc-logo-4c_transp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23586" y="134049"/>
            <a:ext cx="1297724" cy="1840525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19165" y="1143301"/>
            <a:ext cx="1087171" cy="76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2" descr="http://www.vision2020.org/mediaFiles/images/img94joktmu7211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7918" y="134048"/>
            <a:ext cx="2489636" cy="762451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/>
              <a:t>Meta</a:t>
            </a:r>
            <a:endParaRPr lang="de-DE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260260" y="1561718"/>
            <a:ext cx="7272337" cy="34470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3200" b="1" dirty="0" smtClean="0">
                <a:solidFill>
                  <a:srgbClr val="045B90"/>
                </a:solidFill>
                <a:latin typeface="+mj-lt"/>
              </a:rPr>
              <a:t>Personal calificado </a:t>
            </a:r>
            <a:r>
              <a:rPr lang="es-ES" b="1" dirty="0" smtClean="0">
                <a:solidFill>
                  <a:srgbClr val="045B90"/>
                </a:solidFill>
                <a:latin typeface="+mj-lt"/>
              </a:rPr>
              <a:t>en</a:t>
            </a:r>
            <a:r>
              <a:rPr lang="es-ES" sz="3200" b="1" dirty="0" smtClean="0">
                <a:solidFill>
                  <a:srgbClr val="045B90"/>
                </a:solidFill>
                <a:latin typeface="+mj-lt"/>
              </a:rPr>
              <a:t> organizaciones clave, para formular </a:t>
            </a:r>
            <a:r>
              <a:rPr lang="es-ES" b="1" dirty="0" smtClean="0">
                <a:solidFill>
                  <a:srgbClr val="045B90"/>
                </a:solidFill>
                <a:latin typeface="+mj-lt"/>
              </a:rPr>
              <a:t>las</a:t>
            </a:r>
            <a:r>
              <a:rPr lang="es-ES" sz="3200" b="1" dirty="0" smtClean="0">
                <a:solidFill>
                  <a:srgbClr val="045B90"/>
                </a:solidFill>
                <a:latin typeface="+mj-lt"/>
              </a:rPr>
              <a:t> políticas indicadas </a:t>
            </a:r>
            <a:r>
              <a:rPr lang="es-ES" b="1" dirty="0" smtClean="0">
                <a:solidFill>
                  <a:srgbClr val="045B90"/>
                </a:solidFill>
                <a:latin typeface="+mj-lt"/>
              </a:rPr>
              <a:t>y</a:t>
            </a:r>
            <a:r>
              <a:rPr lang="es-ES" sz="3200" b="1" dirty="0" smtClean="0">
                <a:solidFill>
                  <a:srgbClr val="045B90"/>
                </a:solidFill>
                <a:latin typeface="+mj-lt"/>
              </a:rPr>
              <a:t> poner </a:t>
            </a:r>
            <a:r>
              <a:rPr lang="es-ES" b="1" dirty="0" smtClean="0">
                <a:solidFill>
                  <a:srgbClr val="045B90"/>
                </a:solidFill>
                <a:latin typeface="+mj-lt"/>
              </a:rPr>
              <a:t>en</a:t>
            </a:r>
            <a:r>
              <a:rPr lang="es-ES" sz="3200" b="1" dirty="0" smtClean="0">
                <a:solidFill>
                  <a:srgbClr val="045B90"/>
                </a:solidFill>
                <a:latin typeface="+mj-lt"/>
              </a:rPr>
              <a:t> práctica el uso seguro de aguas residuales en la agricultura.</a:t>
            </a:r>
            <a:endParaRPr lang="en-US" dirty="0" smtClean="0">
              <a:solidFill>
                <a:srgbClr val="045B90"/>
              </a:solidFill>
              <a:latin typeface="+mj-lt"/>
            </a:endParaRPr>
          </a:p>
          <a:p>
            <a:pPr>
              <a:defRPr/>
            </a:pPr>
            <a:endParaRPr lang="en-US" dirty="0">
              <a:solidFill>
                <a:srgbClr val="045B90"/>
              </a:solidFill>
              <a:latin typeface="+mj-lt"/>
            </a:endParaRPr>
          </a:p>
          <a:p>
            <a:pPr lvl="1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srgbClr val="045B90"/>
                </a:solidFill>
                <a:latin typeface="+mj-lt"/>
              </a:rPr>
              <a:t>Materiales</a:t>
            </a: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 y </a:t>
            </a:r>
            <a:r>
              <a:rPr lang="en-US" sz="2400" dirty="0" err="1" smtClean="0">
                <a:solidFill>
                  <a:srgbClr val="045B90"/>
                </a:solidFill>
                <a:latin typeface="+mj-lt"/>
              </a:rPr>
              <a:t>Métodos</a:t>
            </a:r>
            <a:endParaRPr lang="en-US" sz="2400" dirty="0">
              <a:solidFill>
                <a:srgbClr val="045B90"/>
              </a:solidFill>
              <a:latin typeface="+mj-lt"/>
            </a:endParaRPr>
          </a:p>
          <a:p>
            <a:pPr lvl="1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045B90"/>
                </a:solidFill>
                <a:latin typeface="+mj-lt"/>
              </a:rPr>
              <a:t>Estrategia</a:t>
            </a: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 de </a:t>
            </a:r>
            <a:r>
              <a:rPr lang="en-US" sz="2400" dirty="0" err="1" smtClean="0">
                <a:solidFill>
                  <a:srgbClr val="045B90"/>
                </a:solidFill>
                <a:latin typeface="+mj-lt"/>
              </a:rPr>
              <a:t>diseminación</a:t>
            </a:r>
            <a:endParaRPr lang="en-US" sz="2400" dirty="0" smtClean="0">
              <a:solidFill>
                <a:srgbClr val="045B90"/>
              </a:solidFill>
              <a:latin typeface="+mj-lt"/>
            </a:endParaRPr>
          </a:p>
          <a:p>
            <a:pPr lvl="1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 </a:t>
            </a:r>
            <a:r>
              <a:rPr lang="es-ES" sz="2400" dirty="0" smtClean="0">
                <a:solidFill>
                  <a:srgbClr val="045B90"/>
                </a:solidFill>
                <a:latin typeface="+mj-lt"/>
              </a:rPr>
              <a:t>Plan de acción para fortalecimiento de capacidades</a:t>
            </a:r>
            <a:endParaRPr lang="en-US" sz="2400" dirty="0">
              <a:solidFill>
                <a:srgbClr val="045B90"/>
              </a:solidFill>
              <a:latin typeface="+mj-lt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166371" y="2646663"/>
            <a:ext cx="1554503" cy="51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Sistemas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4" descr="S:\Admin\Collections\Photos\2011 events\WasteWater Workshop-14-Nov-2011\low-res\IMG_9598.JPG"/>
          <p:cNvPicPr>
            <a:picLocks noChangeAspect="1" noChangeArrowheads="1"/>
          </p:cNvPicPr>
          <p:nvPr/>
        </p:nvPicPr>
        <p:blipFill>
          <a:blip r:embed="rId2" cstate="print"/>
          <a:srcRect t="31662" r="213" b="26385"/>
          <a:stretch>
            <a:fillRect/>
          </a:stretch>
        </p:blipFill>
        <p:spPr bwMode="auto">
          <a:xfrm>
            <a:off x="1598625" y="5040333"/>
            <a:ext cx="6485202" cy="1817667"/>
          </a:xfrm>
          <a:prstGeom prst="rect">
            <a:avLst/>
          </a:prstGeom>
          <a:noFill/>
        </p:spPr>
      </p:pic>
      <p:grpSp>
        <p:nvGrpSpPr>
          <p:cNvPr id="3" name="Group 13"/>
          <p:cNvGrpSpPr>
            <a:grpSpLocks noChangeAspect="1"/>
          </p:cNvGrpSpPr>
          <p:nvPr/>
        </p:nvGrpSpPr>
        <p:grpSpPr>
          <a:xfrm>
            <a:off x="6653733" y="2544937"/>
            <a:ext cx="2490274" cy="2010752"/>
            <a:chOff x="1545426" y="1454751"/>
            <a:chExt cx="6662154" cy="5379306"/>
          </a:xfrm>
        </p:grpSpPr>
        <p:sp>
          <p:nvSpPr>
            <p:cNvPr id="6" name="Oval 11"/>
            <p:cNvSpPr>
              <a:spLocks noChangeArrowheads="1"/>
            </p:cNvSpPr>
            <p:nvPr/>
          </p:nvSpPr>
          <p:spPr bwMode="auto">
            <a:xfrm>
              <a:off x="1545426" y="1454751"/>
              <a:ext cx="6662154" cy="5366735"/>
            </a:xfrm>
            <a:prstGeom prst="ellipse">
              <a:avLst/>
            </a:prstGeom>
            <a:noFill/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2285666" y="2935229"/>
              <a:ext cx="5181677" cy="388625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3210966" y="4613339"/>
              <a:ext cx="3331077" cy="222071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603920" y="3583373"/>
              <a:ext cx="4585514" cy="1295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Organizaciones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3396026" y="5329169"/>
              <a:ext cx="2960957" cy="922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Individuos</a:t>
              </a:r>
              <a:endParaRPr kumimoji="0" lang="de-DE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Expectativas de los organizadores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>
              <a:buNone/>
            </a:pP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Acción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dirty="0" smtClean="0"/>
              <a:t>Fomentar un enfoque interdisciplinario, formación de una plataforma para promover el tema</a:t>
            </a:r>
          </a:p>
          <a:p>
            <a:endParaRPr lang="es-ES" dirty="0" smtClean="0"/>
          </a:p>
          <a:p>
            <a:r>
              <a:rPr lang="es-ES" dirty="0" smtClean="0"/>
              <a:t>Contribuir a la sensibilización y la aceptación del público (es un recurso, no sólo residuos; parte de la solución a la seguridad alimentaria y escasez de agua ...)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Expectativas de los organizadores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ES" dirty="0" smtClean="0"/>
              <a:t>Reanalice los desafíos y posibles soluciones que usted describió – ¿Alguna cosa que podría implementar</a:t>
            </a:r>
            <a:r>
              <a:rPr lang="es-ES" dirty="0" smtClean="0"/>
              <a:t>?</a:t>
            </a:r>
          </a:p>
          <a:p>
            <a:endParaRPr lang="es-ES" dirty="0" smtClean="0"/>
          </a:p>
          <a:p>
            <a:r>
              <a:rPr lang="es-ES" dirty="0" smtClean="0"/>
              <a:t>Formule metas que lo lleven a acciones / futuro plan de acción (</a:t>
            </a:r>
            <a:r>
              <a:rPr lang="es-ES" dirty="0" err="1" smtClean="0"/>
              <a:t>e.i.</a:t>
            </a:r>
            <a:r>
              <a:rPr lang="es-ES" dirty="0" smtClean="0"/>
              <a:t> las 3 intervenciones más importantes</a:t>
            </a:r>
            <a:r>
              <a:rPr lang="es-ES" dirty="0" smtClean="0"/>
              <a:t>)</a:t>
            </a:r>
          </a:p>
          <a:p>
            <a:endParaRPr lang="es-ES" dirty="0" smtClean="0"/>
          </a:p>
          <a:p>
            <a:r>
              <a:rPr lang="es-ES" dirty="0" smtClean="0"/>
              <a:t>Promover la formulación de directrices, políticas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847" r="5304" b="17714"/>
          <a:stretch>
            <a:fillRect/>
          </a:stretch>
        </p:blipFill>
        <p:spPr bwMode="auto">
          <a:xfrm>
            <a:off x="974725" y="1546225"/>
            <a:ext cx="7943850" cy="5311775"/>
          </a:xfrm>
          <a:prstGeom prst="rect">
            <a:avLst/>
          </a:prstGeom>
          <a:gradFill flip="none" rotWithShape="1">
            <a:gsLst>
              <a:gs pos="58000">
                <a:schemeClr val="bg1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255838" y="2557463"/>
            <a:ext cx="5246687" cy="244475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t="4743" r="640"/>
          <a:stretch>
            <a:fillRect/>
          </a:stretch>
        </p:blipFill>
        <p:spPr bwMode="auto">
          <a:xfrm>
            <a:off x="755576" y="2532868"/>
            <a:ext cx="8402750" cy="352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54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175494" y="5510049"/>
            <a:ext cx="7400948" cy="1143000"/>
          </a:xfrm>
          <a:prstGeom prst="rect">
            <a:avLst/>
          </a:prstGeom>
          <a:solidFill>
            <a:schemeClr val="bg1">
              <a:alpha val="73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en-US" sz="3200" u="sng" dirty="0" smtClean="0">
                <a:hlinkClick r:id="rId4"/>
              </a:rPr>
              <a:t>http://www.ais.unwater.org/wastewater/</a:t>
            </a: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0854" y="1119791"/>
            <a:ext cx="4053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</a:rPr>
              <a:t>¡Descubre</a:t>
            </a:r>
            <a:r>
              <a:rPr lang="de-DE" sz="2000" b="1" dirty="0" smtClean="0">
                <a:solidFill>
                  <a:schemeClr val="bg1"/>
                </a:solidFill>
              </a:rPr>
              <a:t>, aprende, comparte!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73627" y="315460"/>
            <a:ext cx="7460469" cy="884690"/>
          </a:xfrm>
        </p:spPr>
        <p:txBody>
          <a:bodyPr/>
          <a:lstStyle/>
          <a:p>
            <a:r>
              <a:rPr lang="en-US" sz="3600" dirty="0" smtClean="0"/>
              <a:t>ONU-Agua </a:t>
            </a:r>
            <a:r>
              <a:rPr lang="en-US" sz="3600" dirty="0" err="1" smtClean="0"/>
              <a:t>Sistema</a:t>
            </a:r>
            <a:r>
              <a:rPr lang="en-US" sz="3600" dirty="0" smtClean="0"/>
              <a:t> de </a:t>
            </a:r>
            <a:r>
              <a:rPr lang="en-US" sz="3600" dirty="0" err="1" smtClean="0"/>
              <a:t>informació</a:t>
            </a:r>
            <a:r>
              <a:rPr lang="en-US" sz="3600" dirty="0" smtClean="0"/>
              <a:t> de </a:t>
            </a:r>
            <a:r>
              <a:rPr lang="en-US" sz="3600" dirty="0" err="1" smtClean="0"/>
              <a:t>actividades</a:t>
            </a:r>
            <a:r>
              <a:rPr lang="en-US" sz="3600" dirty="0" smtClean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rgbClr val="FF9900"/>
                </a:solidFill>
                <a:latin typeface="Arial" charset="0"/>
                <a:cs typeface="Arial" charset="0"/>
              </a:rPr>
              <a:t>UNW-AIS</a:t>
            </a:r>
            <a:endParaRPr lang="en-US" sz="4400" dirty="0" smtClean="0">
              <a:solidFill>
                <a:srgbClr val="FF9900"/>
              </a:solidFill>
              <a:latin typeface="Arial" charset="0"/>
              <a:cs typeface="Arial" charset="0"/>
              <a:hlinkClick r:id="rId4"/>
            </a:endParaRPr>
          </a:p>
        </p:txBody>
      </p:sp>
      <p:pic>
        <p:nvPicPr>
          <p:cNvPr id="1026" name="Picture 2" descr="E:\Safe use of Wastewater in Agriculture\4_1_Regional WS_AnglophoneAfrica\2_Workshop\Presentations\SUWW-cd-label-PRI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186" y="2612570"/>
            <a:ext cx="3364971" cy="3311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Conferencia</a:t>
            </a:r>
            <a:r>
              <a:rPr lang="en-US" dirty="0" smtClean="0"/>
              <a:t> </a:t>
            </a:r>
            <a:r>
              <a:rPr lang="en-US" dirty="0" err="1" smtClean="0"/>
              <a:t>Internacional</a:t>
            </a:r>
            <a:r>
              <a:rPr lang="en-US" dirty="0" smtClean="0"/>
              <a:t> </a:t>
            </a:r>
            <a:r>
              <a:rPr lang="en-US" dirty="0" err="1" smtClean="0"/>
              <a:t>Fianal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MX" dirty="0" smtClean="0"/>
              <a:t>Sinopsis, invitación a participantes del taller y sus historias de </a:t>
            </a:r>
            <a:r>
              <a:rPr lang="es-MX" dirty="0" smtClean="0"/>
              <a:t>éxito</a:t>
            </a:r>
          </a:p>
          <a:p>
            <a:pPr>
              <a:buNone/>
            </a:pPr>
            <a:endParaRPr lang="en-US" dirty="0" smtClean="0"/>
          </a:p>
          <a:p>
            <a:r>
              <a:rPr lang="en-GB" dirty="0" err="1" smtClean="0"/>
              <a:t>Mapeo</a:t>
            </a:r>
            <a:r>
              <a:rPr lang="en-GB" dirty="0" smtClean="0"/>
              <a:t> </a:t>
            </a:r>
            <a:r>
              <a:rPr lang="en-GB" dirty="0" err="1" smtClean="0"/>
              <a:t>institucional</a:t>
            </a:r>
            <a:r>
              <a:rPr lang="en-GB" dirty="0" smtClean="0"/>
              <a:t> y </a:t>
            </a:r>
            <a:r>
              <a:rPr lang="es-MX" dirty="0" smtClean="0"/>
              <a:t>r</a:t>
            </a:r>
            <a:r>
              <a:rPr lang="es-MX" dirty="0" smtClean="0"/>
              <a:t>evisión del </a:t>
            </a:r>
            <a:r>
              <a:rPr lang="es-MX" dirty="0" smtClean="0"/>
              <a:t>reporte nacional  </a:t>
            </a:r>
            <a:endParaRPr lang="en-US" dirty="0" smtClean="0"/>
          </a:p>
          <a:p>
            <a:endParaRPr lang="en-US" dirty="0" smtClean="0"/>
          </a:p>
          <a:p>
            <a:r>
              <a:rPr lang="es-MX" dirty="0" smtClean="0"/>
              <a:t>Infórmenos de sus actividades ( reportes sobre actividades post-taller, logros, desafíos, evaluación de necesidades, etc.)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Estaremos en contacto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 smtClean="0"/>
              <a:t>Háganos</a:t>
            </a:r>
            <a:r>
              <a:rPr lang="en-US" dirty="0" smtClean="0"/>
              <a:t> saber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actividades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Le </a:t>
            </a:r>
            <a:r>
              <a:rPr lang="en-US" b="1" dirty="0" err="1" smtClean="0"/>
              <a:t>contactaremos</a:t>
            </a:r>
            <a:r>
              <a:rPr lang="en-US" b="1" dirty="0" smtClean="0"/>
              <a:t> en </a:t>
            </a:r>
            <a:r>
              <a:rPr lang="en-US" b="1" dirty="0" err="1" smtClean="0"/>
              <a:t>relaci</a:t>
            </a:r>
            <a:r>
              <a:rPr lang="en-US" b="1" dirty="0" err="1" smtClean="0"/>
              <a:t>ón</a:t>
            </a:r>
            <a:r>
              <a:rPr lang="en-US" b="1" dirty="0" smtClean="0"/>
              <a:t> a</a:t>
            </a:r>
            <a:r>
              <a:rPr lang="en-US" b="1" dirty="0" smtClean="0"/>
              <a:t>…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dirty="0" err="1" smtClean="0"/>
              <a:t>Reporte</a:t>
            </a:r>
            <a:r>
              <a:rPr lang="en-US" dirty="0" smtClean="0"/>
              <a:t> </a:t>
            </a:r>
            <a:r>
              <a:rPr lang="en-US" dirty="0" err="1" smtClean="0"/>
              <a:t>nacional</a:t>
            </a:r>
            <a:r>
              <a:rPr lang="en-US" dirty="0" smtClean="0"/>
              <a:t> </a:t>
            </a:r>
            <a:r>
              <a:rPr lang="en-US" dirty="0" err="1" smtClean="0"/>
              <a:t>revisado</a:t>
            </a:r>
            <a:endParaRPr lang="en-US" dirty="0" smtClean="0"/>
          </a:p>
          <a:p>
            <a:r>
              <a:rPr lang="en-GB" dirty="0" err="1" smtClean="0"/>
              <a:t>Reuniones</a:t>
            </a:r>
            <a:r>
              <a:rPr lang="en-GB" dirty="0" smtClean="0"/>
              <a:t> </a:t>
            </a:r>
            <a:r>
              <a:rPr lang="en-GB" dirty="0" err="1" smtClean="0"/>
              <a:t>n</a:t>
            </a:r>
            <a:r>
              <a:rPr lang="en-GB" dirty="0" err="1" smtClean="0"/>
              <a:t>acionales</a:t>
            </a:r>
            <a:endParaRPr lang="en-US" dirty="0" smtClean="0"/>
          </a:p>
          <a:p>
            <a:r>
              <a:rPr lang="es-MX" dirty="0" smtClean="0"/>
              <a:t>Actividades relevantes para comentarlas en la Conferencia Internacional Final en Mayo 2013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expectativas</a:t>
            </a:r>
            <a:r>
              <a:rPr lang="en-US" dirty="0" smtClean="0"/>
              <a:t> y </a:t>
            </a:r>
            <a:r>
              <a:rPr lang="en-US" dirty="0" err="1" smtClean="0"/>
              <a:t>comentarios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MX" dirty="0" smtClean="0"/>
              <a:t>¿Qué aprendió que lo motive a promover el uso seguro de aguas residuales en la agricultura</a:t>
            </a:r>
            <a:r>
              <a:rPr lang="es-MX" dirty="0" smtClean="0"/>
              <a:t>?</a:t>
            </a:r>
          </a:p>
          <a:p>
            <a:endParaRPr lang="en-US" dirty="0" smtClean="0"/>
          </a:p>
          <a:p>
            <a:r>
              <a:rPr lang="es-MX" dirty="0" smtClean="0"/>
              <a:t>¿Qué necesita de los miembros y socios de ONU-Agua</a:t>
            </a:r>
            <a:r>
              <a:rPr lang="es-MX" dirty="0" smtClean="0"/>
              <a:t>?</a:t>
            </a:r>
          </a:p>
          <a:p>
            <a:endParaRPr lang="en-US" dirty="0" smtClean="0"/>
          </a:p>
          <a:p>
            <a:r>
              <a:rPr lang="es-MX" dirty="0" smtClean="0"/>
              <a:t>¿</a:t>
            </a:r>
            <a:r>
              <a:rPr lang="es-MX" dirty="0" smtClean="0"/>
              <a:t>Qué logros le interesa alcanzar?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MX" dirty="0" smtClean="0"/>
              <a:t>¡Gracias¡</a:t>
            </a:r>
            <a:endParaRPr dirty="0" smtClean="0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3367088" y="2505075"/>
            <a:ext cx="2919412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UN-Water Decade Programme on Capacity Development</a:t>
            </a:r>
            <a:br>
              <a:rPr lang="en-GB" sz="1400" b="1" dirty="0">
                <a:solidFill>
                  <a:srgbClr val="336699"/>
                </a:solidFill>
              </a:rPr>
            </a:br>
            <a:r>
              <a:rPr lang="en-GB" sz="1400" b="1" dirty="0">
                <a:solidFill>
                  <a:srgbClr val="336699"/>
                </a:solidFill>
              </a:rPr>
              <a:t>(UNW-DPC)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1400" b="1" dirty="0">
              <a:solidFill>
                <a:srgbClr val="336699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UNITED NATIONS UNIVERSITY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1400" b="1" dirty="0">
              <a:solidFill>
                <a:srgbClr val="336699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UN Campus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Hermann-Ehlers-Str. 10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D-53113 Bonn, Germany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Phone:  + 49 (0) 228 815-0652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Fax:      + 49 (0) 228 815-0655</a:t>
            </a:r>
            <a:endParaRPr lang="de-DE" sz="1400" b="1" dirty="0">
              <a:solidFill>
                <a:srgbClr val="336699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de-DE" sz="1400" b="1" dirty="0">
                <a:solidFill>
                  <a:srgbClr val="336699"/>
                </a:solidFill>
              </a:rPr>
              <a:t>E-Mail: info@unwater.unu.edu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de-DE" sz="1400" b="1" dirty="0">
                <a:solidFill>
                  <a:srgbClr val="336699"/>
                </a:solidFill>
              </a:rPr>
              <a:t>www.unwater.unu.edu</a:t>
            </a:r>
            <a:endParaRPr lang="en-US" sz="1400" b="1" dirty="0">
              <a:solidFill>
                <a:srgbClr val="336699"/>
              </a:solidFill>
            </a:endParaRPr>
          </a:p>
        </p:txBody>
      </p:sp>
      <p:pic>
        <p:nvPicPr>
          <p:cNvPr id="35843" name="Picture 14" descr="UN Building Bonn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575" y="2505075"/>
            <a:ext cx="1814513" cy="33115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35844" name="Picture 5" descr="unw-dpc-logo-4c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2505075"/>
            <a:ext cx="23336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650&quot;&gt;&lt;/object&gt;&lt;object type=&quot;2&quot; unique_id=&quot;10651&quot;&gt;&lt;object type=&quot;3&quot; unique_id=&quot;10652&quot;&gt;&lt;property id=&quot;20148&quot; value=&quot;5&quot;/&gt;&lt;property id=&quot;20300&quot; value=&quot;Folie 1 - &amp;quot;The history and future of &amp;#x0D;&amp;#x0A;UNW-AIS+&amp;quot;&quot;/&gt;&lt;property id=&quot;20307&quot; value=&quot;356&quot;/&gt;&lt;/object&gt;&lt;object type=&quot;3&quot; unique_id=&quot;10653&quot;&gt;&lt;property id=&quot;20148&quot; value=&quot;5&quot;/&gt;&lt;property id=&quot;20300&quot; value=&quot;Folie 2 - &amp;quot;UN-Water: Strengthening the UN System&amp;quot;&quot;/&gt;&lt;property id=&quot;20307&quot; value=&quot;506&quot;/&gt;&lt;/object&gt;&lt;object type=&quot;3&quot; unique_id=&quot;10654&quot;&gt;&lt;property id=&quot;20148&quot; value=&quot;5&quot;/&gt;&lt;property id=&quot;20300&quot; value=&quot;Folie 3&quot;/&gt;&lt;property id=&quot;20307&quot; value=&quot;498&quot;/&gt;&lt;/object&gt;&lt;object type=&quot;3&quot; unique_id=&quot;10655&quot;&gt;&lt;property id=&quot;20148&quot; value=&quot;5&quot;/&gt;&lt;property id=&quot;20300&quot; value=&quot;Folie 4 - &amp;quot;Developing Information Systems&amp;quot;&quot;/&gt;&lt;property id=&quot;20307&quot; value=&quot;507&quot;/&gt;&lt;/object&gt;&lt;object type=&quot;3&quot; unique_id=&quot;10656&quot;&gt;&lt;property id=&quot;20148&quot; value=&quot;5&quot;/&gt;&lt;property id=&quot;20300&quot; value=&quot;Folie 5 - &amp;quot;UNW-DPC First Work-Plan&amp;quot;&quot;/&gt;&lt;property id=&quot;20307&quot; value=&quot;509&quot;/&gt;&lt;/object&gt;&lt;object type=&quot;3&quot; unique_id=&quot;10657&quot;&gt;&lt;property id=&quot;20148&quot; value=&quot;5&quot;/&gt;&lt;property id=&quot;20300&quot; value=&quot;Folie 6 - &amp;quot;UNW-DPC First Work-Plan&amp;quot;&quot;/&gt;&lt;property id=&quot;20307&quot; value=&quot;516&quot;/&gt;&lt;/object&gt;&lt;object type=&quot;3&quot; unique_id=&quot;10659&quot;&gt;&lt;property id=&quot;20148&quot; value=&quot;5&quot;/&gt;&lt;property id=&quot;20300&quot; value=&quot;Folie 8 - &amp;quot;UNW-DPC First Work-Plan&amp;quot;&quot;/&gt;&lt;property id=&quot;20307&quot; value=&quot;511&quot;/&gt;&lt;/object&gt;&lt;object type=&quot;3&quot; unique_id=&quot;10660&quot;&gt;&lt;property id=&quot;20148&quot; value=&quot;5&quot;/&gt;&lt;property id=&quot;20300&quot; value=&quot;Folie 9 - &amp;quot;Presenting the CDIS&amp;quot;&quot;/&gt;&lt;property id=&quot;20307&quot; value=&quot;518&quot;/&gt;&lt;/object&gt;&lt;object type=&quot;3&quot; unique_id=&quot;10661&quot;&gt;&lt;property id=&quot;20148&quot; value=&quot;5&quot;/&gt;&lt;property id=&quot;20300&quot; value=&quot;Folie 10 - &amp;quot;CDIS: The SQL Database&amp;quot;&quot;/&gt;&lt;property id=&quot;20307&quot; value=&quot;517&quot;/&gt;&lt;/object&gt;&lt;object type=&quot;3&quot; unique_id=&quot;10663&quot;&gt;&lt;property id=&quot;20148&quot; value=&quot;5&quot;/&gt;&lt;property id=&quot;20300&quot; value=&quot;Folie 11 - &amp;quot;CDIS: Online Geo-based, searching by navigating a map&amp;quot;&quot;/&gt;&lt;property id=&quot;20307&quot; value=&quot;519&quot;/&gt;&lt;/object&gt;&lt;object type=&quot;3&quot; unique_id=&quot;10664&quot;&gt;&lt;property id=&quot;20148&quot; value=&quot;5&quot;/&gt;&lt;property id=&quot;20300&quot; value=&quot;Folie 13 - &amp;quot;Launching the New Version of UNW-AIS&amp;quot;&quot;/&gt;&lt;property id=&quot;20307&quot; value=&quot;524&quot;/&gt;&lt;/object&gt;&lt;object type=&quot;3&quot; unique_id=&quot;10665&quot;&gt;&lt;property id=&quot;20148&quot; value=&quot;5&quot;/&gt;&lt;property id=&quot;20300&quot; value=&quot;Folie 12&quot;/&gt;&lt;property id=&quot;20307&quot; value=&quot;525&quot;/&gt;&lt;/object&gt;&lt;object type=&quot;3&quot; unique_id=&quot;10666&quot;&gt;&lt;property id=&quot;20148&quot; value=&quot;5&quot;/&gt;&lt;property id=&quot;20300&quot; value=&quot;Folie 14 - &amp;quot;UNW-DPC‘s second work plan&amp;quot;&quot;/&gt;&lt;property id=&quot;20307&quot; value=&quot;520&quot;/&gt;&lt;/object&gt;&lt;object type=&quot;3&quot; unique_id=&quot;10667&quot;&gt;&lt;property id=&quot;20148&quot; value=&quot;5&quot;/&gt;&lt;property id=&quot;20300&quot; value=&quot;Folie 15 - &amp;quot;Second UNW-DPC Work-Plan (2010-2013)&amp;quot;&quot;/&gt;&lt;property id=&quot;20307&quot; value=&quot;521&quot;/&gt;&lt;/object&gt;&lt;object type=&quot;3&quot; unique_id=&quot;10668&quot;&gt;&lt;property id=&quot;20148&quot; value=&quot;5&quot;/&gt;&lt;property id=&quot;20300&quot; value=&quot;Folie 17&quot;/&gt;&lt;property id=&quot;20307&quot; value=&quot;512&quot;/&gt;&lt;/object&gt;&lt;object type=&quot;3&quot; unique_id=&quot;10669&quot;&gt;&lt;property id=&quot;20148&quot; value=&quot;5&quot;/&gt;&lt;property id=&quot;20300&quot; value=&quot;Folie 19 - &amp;quot;Why eTraining/eLearning?&amp;quot;&quot;/&gt;&lt;property id=&quot;20307&quot; value=&quot;513&quot;/&gt;&lt;/object&gt;&lt;object type=&quot;3&quot; unique_id=&quot;10670&quot;&gt;&lt;property id=&quot;20148&quot; value=&quot;5&quot;/&gt;&lt;property id=&quot;20300&quot; value=&quot;Folie 23 - &amp;quot;UNW-AIS&amp;quot;&quot;/&gt;&lt;property id=&quot;20307&quot; value=&quot;514&quot;/&gt;&lt;/object&gt;&lt;object type=&quot;3&quot; unique_id=&quot;10671&quot;&gt;&lt;property id=&quot;20148&quot; value=&quot;5&quot;/&gt;&lt;property id=&quot;20300&quot; value=&quot;Folie 22 - &amp;quot;Next Steps of AIS Development&amp;quot;&quot;/&gt;&lt;property id=&quot;20307&quot; value=&quot;515&quot;/&gt;&lt;/object&gt;&lt;object type=&quot;3&quot; unique_id=&quot;10673&quot;&gt;&lt;property id=&quot;20148&quot; value=&quot;5&quot;/&gt;&lt;property id=&quot;20300&quot; value=&quot;Folie 24 - &amp;quot;Thank you!&amp;quot;&quot;/&gt;&lt;property id=&quot;20307&quot; value=&quot;490&quot;/&gt;&lt;/object&gt;&lt;object type=&quot;3&quot; unique_id=&quot;10842&quot;&gt;&lt;property id=&quot;20148&quot; value=&quot;5&quot;/&gt;&lt;property id=&quot;20300&quot; value=&quot;Folie 16 - &amp;quot;IW-Science&amp;quot;&quot;/&gt;&lt;property id=&quot;20307&quot; value=&quot;526&quot;/&gt;&lt;/object&gt;&lt;object type=&quot;3&quot; unique_id=&quot;10952&quot;&gt;&lt;property id=&quot;20148&quot; value=&quot;5&quot;/&gt;&lt;property id=&quot;20300&quot; value=&quot;Folie 7 - &amp;quot;Anlysis of UN-Water Members‘ and Partners‘ Activities&amp;quot;&quot;/&gt;&lt;property id=&quot;20307&quot; value=&quot;527&quot;/&gt;&lt;/object&gt;&lt;object type=&quot;3&quot; unique_id=&quot;11003&quot;&gt;&lt;property id=&quot;20148&quot; value=&quot;5&quot;/&gt;&lt;property id=&quot;20300&quot; value=&quot;Folie 20 - &amp;quot;UNW-AIS contains:&amp;quot;&quot;/&gt;&lt;property id=&quot;20307&quot; value=&quot;528&quot;/&gt;&lt;/object&gt;&lt;object type=&quot;3&quot; unique_id=&quot;11229&quot;&gt;&lt;property id=&quot;20148&quot; value=&quot;5&quot;/&gt;&lt;property id=&quot;20300&quot; value=&quot;Folie 21&quot;/&gt;&lt;property id=&quot;20307&quot; value=&quot;529&quot;/&gt;&lt;/object&gt;&lt;object type=&quot;3&quot; unique_id=&quot;11355&quot;&gt;&lt;property id=&quot;20148&quot; value=&quot;5&quot;/&gt;&lt;property id=&quot;20300&quot; value=&quot;Folie 18 - &amp;quot;+&amp;quot;&quot;/&gt;&lt;property id=&quot;20307&quot; value=&quot;53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UNW-DPC Design Master">
  <a:themeElements>
    <a:clrScheme name="UNW-DPC">
      <a:dk1>
        <a:sysClr val="windowText" lastClr="000000"/>
      </a:dk1>
      <a:lt1>
        <a:srgbClr val="FFFFFF"/>
      </a:lt1>
      <a:dk2>
        <a:srgbClr val="1F497D"/>
      </a:dk2>
      <a:lt2>
        <a:srgbClr val="FFFFFF"/>
      </a:lt2>
      <a:accent1>
        <a:srgbClr val="4F81BD"/>
      </a:accent1>
      <a:accent2>
        <a:srgbClr val="E36C09"/>
      </a:accent2>
      <a:accent3>
        <a:srgbClr val="9BBB59"/>
      </a:accent3>
      <a:accent4>
        <a:srgbClr val="4BACC6"/>
      </a:accent4>
      <a:accent5>
        <a:srgbClr val="4BACC6"/>
      </a:accent5>
      <a:accent6>
        <a:srgbClr val="E36C09"/>
      </a:accent6>
      <a:hlink>
        <a:srgbClr val="E36C09"/>
      </a:hlink>
      <a:folHlink>
        <a:srgbClr val="800080"/>
      </a:folHlink>
    </a:clrScheme>
    <a:fontScheme name="Custom 2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331</Words>
  <Application>Microsoft Office PowerPoint</Application>
  <PresentationFormat>On-screen Show (4:3)</PresentationFormat>
  <Paragraphs>66</Paragraphs>
  <Slides>9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Times New Roman</vt:lpstr>
      <vt:lpstr>Myriad Pro Cond</vt:lpstr>
      <vt:lpstr>Calibri</vt:lpstr>
      <vt:lpstr>UNW-DPC Design Master</vt:lpstr>
      <vt:lpstr>Slide 1</vt:lpstr>
      <vt:lpstr>Meta</vt:lpstr>
      <vt:lpstr>Expectativas de los organizadores</vt:lpstr>
      <vt:lpstr>Expectativas de los organizadores</vt:lpstr>
      <vt:lpstr>ONU-Agua Sistema de informació de actividades  UNW-AIS</vt:lpstr>
      <vt:lpstr>Conferencia Internacional Fianal </vt:lpstr>
      <vt:lpstr>Estaremos en contacto</vt:lpstr>
      <vt:lpstr>Sus expectativas y comentarios</vt:lpstr>
      <vt:lpstr>¡Gracias¡</vt:lpstr>
    </vt:vector>
  </TitlesOfParts>
  <Company>UNW-DPC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Jens Liebe (UNW-DPC)</dc:creator>
  <cp:lastModifiedBy>velazquez</cp:lastModifiedBy>
  <cp:revision>807</cp:revision>
  <dcterms:created xsi:type="dcterms:W3CDTF">2009-05-15T08:24:22Z</dcterms:created>
  <dcterms:modified xsi:type="dcterms:W3CDTF">2012-12-05T11:37:56Z</dcterms:modified>
</cp:coreProperties>
</file>