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handoutMasterIdLst>
    <p:handoutMasterId r:id="rId15"/>
  </p:handout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669088" cy="98679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3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3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5BE31A-6330-475E-A4CB-A60C353670A1}" type="datetimeFigureOut">
              <a:rPr lang="es-PE" smtClean="0"/>
              <a:t>13/12/2012</a:t>
            </a:fld>
            <a:endParaRPr lang="es-P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372792"/>
            <a:ext cx="2889938" cy="493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777607" y="9372792"/>
            <a:ext cx="2889938" cy="493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DDF22F-9448-42B9-99BC-A0163A34BB3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7381064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4D17A-9E16-4220-83A9-CC7D55654144}" type="datetimeFigureOut">
              <a:rPr lang="es-PE" smtClean="0"/>
              <a:t>13/12/2012</a:t>
            </a:fld>
            <a:endParaRPr lang="es-PE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049A-5575-4B27-BDFE-C01B49B2FD6F}" type="slidenum">
              <a:rPr lang="es-PE" smtClean="0"/>
              <a:t>‹Nº›</a:t>
            </a:fld>
            <a:endParaRPr lang="es-PE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4D17A-9E16-4220-83A9-CC7D55654144}" type="datetimeFigureOut">
              <a:rPr lang="es-PE" smtClean="0"/>
              <a:t>13/12/2012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049A-5575-4B27-BDFE-C01B49B2FD6F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4D17A-9E16-4220-83A9-CC7D55654144}" type="datetimeFigureOut">
              <a:rPr lang="es-PE" smtClean="0"/>
              <a:t>13/12/2012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049A-5575-4B27-BDFE-C01B49B2FD6F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4D17A-9E16-4220-83A9-CC7D55654144}" type="datetimeFigureOut">
              <a:rPr lang="es-PE" smtClean="0"/>
              <a:t>13/12/2012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049A-5575-4B27-BDFE-C01B49B2FD6F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4D17A-9E16-4220-83A9-CC7D55654144}" type="datetimeFigureOut">
              <a:rPr lang="es-PE" smtClean="0"/>
              <a:t>13/12/2012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E6049A-5575-4B27-BDFE-C01B49B2FD6F}" type="slidenum">
              <a:rPr lang="es-PE" smtClean="0"/>
              <a:t>‹Nº›</a:t>
            </a:fld>
            <a:endParaRPr lang="es-P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4D17A-9E16-4220-83A9-CC7D55654144}" type="datetimeFigureOut">
              <a:rPr lang="es-PE" smtClean="0"/>
              <a:t>13/12/2012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049A-5575-4B27-BDFE-C01B49B2FD6F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4D17A-9E16-4220-83A9-CC7D55654144}" type="datetimeFigureOut">
              <a:rPr lang="es-PE" smtClean="0"/>
              <a:t>13/12/2012</a:t>
            </a:fld>
            <a:endParaRPr lang="es-P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049A-5575-4B27-BDFE-C01B49B2FD6F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4D17A-9E16-4220-83A9-CC7D55654144}" type="datetimeFigureOut">
              <a:rPr lang="es-PE" smtClean="0"/>
              <a:t>13/12/2012</a:t>
            </a:fld>
            <a:endParaRPr lang="es-P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049A-5575-4B27-BDFE-C01B49B2FD6F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4D17A-9E16-4220-83A9-CC7D55654144}" type="datetimeFigureOut">
              <a:rPr lang="es-PE" smtClean="0"/>
              <a:t>13/12/2012</a:t>
            </a:fld>
            <a:endParaRPr lang="es-P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049A-5575-4B27-BDFE-C01B49B2FD6F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4D17A-9E16-4220-83A9-CC7D55654144}" type="datetimeFigureOut">
              <a:rPr lang="es-PE" smtClean="0"/>
              <a:t>13/12/2012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049A-5575-4B27-BDFE-C01B49B2FD6F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s-E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Haga clic en el icono para agregar una imagen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4D17A-9E16-4220-83A9-CC7D55654144}" type="datetimeFigureOut">
              <a:rPr lang="es-PE" smtClean="0"/>
              <a:t>13/12/2012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049A-5575-4B27-BDFE-C01B49B2FD6F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C84D17A-9E16-4220-83A9-CC7D55654144}" type="datetimeFigureOut">
              <a:rPr lang="es-PE" smtClean="0"/>
              <a:t>13/12/2012</a:t>
            </a:fld>
            <a:endParaRPr lang="es-P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E6049A-5575-4B27-BDFE-C01B49B2FD6F}" type="slidenum">
              <a:rPr lang="es-PE" smtClean="0"/>
              <a:t>‹Nº›</a:t>
            </a:fld>
            <a:endParaRPr lang="es-PE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alogovivienda200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549275"/>
            <a:ext cx="732472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621311" y="1772816"/>
            <a:ext cx="7921376" cy="31454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es-PE" sz="4400" b="1" dirty="0" smtClean="0">
                <a:effectLst/>
                <a:latin typeface="Arial" charset="0"/>
                <a:cs typeface="Times New Roman" pitchFamily="18" charset="0"/>
              </a:rPr>
              <a:t>LINEAMIENTOS DE POLÍTICA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es-PE" sz="4000" b="1" dirty="0" smtClean="0">
                <a:effectLst/>
                <a:latin typeface="Arial" charset="0"/>
                <a:cs typeface="Times New Roman" pitchFamily="18" charset="0"/>
              </a:rPr>
              <a:t>Promoción del tratamiento para el </a:t>
            </a:r>
            <a:r>
              <a:rPr lang="es-PE" sz="4000" b="1" dirty="0" err="1" smtClean="0">
                <a:effectLst/>
                <a:latin typeface="Arial" charset="0"/>
                <a:cs typeface="Times New Roman" pitchFamily="18" charset="0"/>
              </a:rPr>
              <a:t>reuso</a:t>
            </a:r>
            <a:r>
              <a:rPr lang="es-PE" sz="4000" b="1" dirty="0" smtClean="0">
                <a:effectLst/>
                <a:latin typeface="Arial" charset="0"/>
                <a:cs typeface="Times New Roman" pitchFamily="18" charset="0"/>
              </a:rPr>
              <a:t> de las aguas residuales domésticas y municipales </a:t>
            </a:r>
            <a:endParaRPr lang="es-ES_tradnl" sz="4000" b="1" dirty="0">
              <a:effectLst/>
              <a:latin typeface="Arial" charset="0"/>
            </a:endParaRPr>
          </a:p>
        </p:txBody>
      </p:sp>
      <p:pic>
        <p:nvPicPr>
          <p:cNvPr id="6" name="Picture 7" descr="vetiver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229200"/>
            <a:ext cx="1871663" cy="1403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8" descr="Vetiver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2603" y="5173638"/>
            <a:ext cx="1944688" cy="1458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9" descr="Prq 26 VES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4" r="19659" b="37511"/>
          <a:stretch>
            <a:fillRect/>
          </a:stretch>
        </p:blipFill>
        <p:spPr bwMode="auto">
          <a:xfrm>
            <a:off x="4581999" y="5163344"/>
            <a:ext cx="2017713" cy="1452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0" descr="Vetiver 1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5697" y="5173638"/>
            <a:ext cx="1944687" cy="1458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7768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alogovivienda200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260449"/>
            <a:ext cx="732472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630060" y="1242338"/>
            <a:ext cx="73247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LINEAMIENTOS DE POLÍTICA</a:t>
            </a:r>
            <a:endParaRPr lang="es-PE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630060" y="2132856"/>
            <a:ext cx="8064500" cy="267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s-PE" sz="24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LINEAMIENTO 4. </a:t>
            </a:r>
            <a:r>
              <a:rPr lang="es-PE" sz="2400" dirty="0">
                <a:latin typeface="Arial" pitchFamily="34" charset="0"/>
                <a:cs typeface="Arial" pitchFamily="34" charset="0"/>
              </a:rPr>
              <a:t>La promoción de la participación ciudadana y el acceso público a la información debe asegurarse como forma de garantizar la transparencia, el control y la eficiencia en la gestión de los sistemas de tratamiento para el </a:t>
            </a:r>
            <a:r>
              <a:rPr lang="es-PE" sz="2400" dirty="0" err="1">
                <a:latin typeface="Arial" pitchFamily="34" charset="0"/>
                <a:cs typeface="Arial" pitchFamily="34" charset="0"/>
              </a:rPr>
              <a:t>reuso</a:t>
            </a:r>
            <a:r>
              <a:rPr lang="es-PE" sz="2400" dirty="0">
                <a:latin typeface="Arial" pitchFamily="34" charset="0"/>
                <a:cs typeface="Arial" pitchFamily="34" charset="0"/>
              </a:rPr>
              <a:t> de aguas residuales domésticas y municipales en el riego de  áreas verdes urbanas y periurbanas.</a:t>
            </a:r>
            <a:endParaRPr lang="es-ES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8965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alogovivienda200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260449"/>
            <a:ext cx="732472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630060" y="1242338"/>
            <a:ext cx="73247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LINEAMIENTOS DE POLÍTICA</a:t>
            </a:r>
            <a:endParaRPr lang="es-PE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684892" y="2132856"/>
            <a:ext cx="7848600" cy="310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s-PE" sz="24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LINEAMIENTO 5. </a:t>
            </a:r>
            <a:r>
              <a:rPr lang="es-PE" sz="2400" dirty="0">
                <a:latin typeface="Arial" pitchFamily="34" charset="0"/>
                <a:cs typeface="Arial" pitchFamily="34" charset="0"/>
              </a:rPr>
              <a:t>El fortalecimiento de las capacidades y el entrenamiento de los diversos actores públicos y privados debe ser parte de una política sectorial permanente, dotada de recursos específicos orientados a satisfacer las demandas de los distintos actores vinculados al tratamiento para el </a:t>
            </a:r>
            <a:r>
              <a:rPr lang="es-PE" sz="2400" dirty="0" err="1">
                <a:latin typeface="Arial" pitchFamily="34" charset="0"/>
                <a:cs typeface="Arial" pitchFamily="34" charset="0"/>
              </a:rPr>
              <a:t>reuso</a:t>
            </a:r>
            <a:r>
              <a:rPr lang="es-PE" sz="2400" dirty="0">
                <a:latin typeface="Arial" pitchFamily="34" charset="0"/>
                <a:cs typeface="Arial" pitchFamily="34" charset="0"/>
              </a:rPr>
              <a:t> de las aguas residuales domésticas y municipales en el riego de áreas verdes</a:t>
            </a:r>
            <a:r>
              <a:rPr lang="es-UY" sz="2400" dirty="0">
                <a:latin typeface="Arial" pitchFamily="34" charset="0"/>
                <a:cs typeface="Arial" pitchFamily="34" charset="0"/>
              </a:rPr>
              <a:t> urbanas y periurbanas</a:t>
            </a:r>
            <a:r>
              <a:rPr lang="es-PE" sz="2400" dirty="0">
                <a:latin typeface="Arial" pitchFamily="34" charset="0"/>
                <a:cs typeface="Arial" pitchFamily="34" charset="0"/>
              </a:rPr>
              <a:t>.</a:t>
            </a:r>
            <a:r>
              <a:rPr lang="es-ES" sz="2400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75787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5"/>
          <p:cNvSpPr>
            <a:spLocks noChangeArrowheads="1"/>
          </p:cNvSpPr>
          <p:nvPr/>
        </p:nvSpPr>
        <p:spPr bwMode="auto">
          <a:xfrm>
            <a:off x="1547813" y="1846139"/>
            <a:ext cx="5948362" cy="1366837"/>
          </a:xfrm>
          <a:prstGeom prst="ellipse">
            <a:avLst/>
          </a:prstGeom>
          <a:gradFill rotWithShape="1">
            <a:gsLst>
              <a:gs pos="100000">
                <a:schemeClr val="accent1">
                  <a:lumMod val="60000"/>
                  <a:lumOff val="40000"/>
                </a:schemeClr>
              </a:gs>
              <a:gs pos="100000">
                <a:schemeClr val="tx2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_tradnl" sz="3200" b="1" dirty="0">
                <a:solidFill>
                  <a:schemeClr val="accent2">
                    <a:lumMod val="75000"/>
                  </a:schemeClr>
                </a:solidFill>
                <a:latin typeface="Arial" charset="0"/>
              </a:rPr>
              <a:t>Implementación de la Política</a:t>
            </a:r>
            <a:endParaRPr lang="es-ES" sz="3200" b="1" dirty="0">
              <a:solidFill>
                <a:schemeClr val="accent2">
                  <a:lumMod val="75000"/>
                </a:schemeClr>
              </a:solidFill>
              <a:latin typeface="Arial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39750" y="4045173"/>
            <a:ext cx="2519363" cy="1938992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ctr">
              <a:tabLst>
                <a:tab pos="2743200" algn="l"/>
              </a:tabLst>
              <a:defRPr/>
            </a:pPr>
            <a:endParaRPr lang="es-MX" sz="2000" dirty="0" smtClean="0">
              <a:latin typeface="Arial" pitchFamily="34" charset="0"/>
              <a:cs typeface="Arial" pitchFamily="34" charset="0"/>
            </a:endParaRPr>
          </a:p>
          <a:p>
            <a:pPr algn="ctr">
              <a:tabLst>
                <a:tab pos="2743200" algn="l"/>
              </a:tabLst>
              <a:defRPr/>
            </a:pPr>
            <a:r>
              <a:rPr lang="es-MX" sz="2000" dirty="0" smtClean="0">
                <a:latin typeface="Arial" pitchFamily="34" charset="0"/>
                <a:cs typeface="Arial" pitchFamily="34" charset="0"/>
              </a:rPr>
              <a:t>PLAN </a:t>
            </a:r>
            <a:r>
              <a:rPr lang="es-MX" sz="2000" dirty="0">
                <a:latin typeface="Arial" pitchFamily="34" charset="0"/>
                <a:cs typeface="Arial" pitchFamily="34" charset="0"/>
              </a:rPr>
              <a:t>DE IMPLEMENTACIÓN</a:t>
            </a:r>
          </a:p>
          <a:p>
            <a:pPr algn="ctr">
              <a:tabLst>
                <a:tab pos="2743200" algn="l"/>
              </a:tabLst>
              <a:defRPr/>
            </a:pPr>
            <a:r>
              <a:rPr lang="es-MX" sz="2000" dirty="0">
                <a:latin typeface="Arial" pitchFamily="34" charset="0"/>
                <a:cs typeface="Arial" pitchFamily="34" charset="0"/>
              </a:rPr>
              <a:t>Actividades priorizadas </a:t>
            </a:r>
            <a:endParaRPr lang="es-MX" sz="2000" dirty="0" smtClean="0">
              <a:latin typeface="Arial" pitchFamily="34" charset="0"/>
              <a:cs typeface="Arial" pitchFamily="34" charset="0"/>
            </a:endParaRPr>
          </a:p>
          <a:p>
            <a:pPr algn="ctr">
              <a:tabLst>
                <a:tab pos="2743200" algn="l"/>
              </a:tabLst>
              <a:defRPr/>
            </a:pPr>
            <a:endParaRPr lang="es-MX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3" descr="a alogovivienda200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260449"/>
            <a:ext cx="732472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8 CuadroTexto"/>
          <p:cNvSpPr txBox="1"/>
          <p:nvPr/>
        </p:nvSpPr>
        <p:spPr>
          <a:xfrm>
            <a:off x="630060" y="1052736"/>
            <a:ext cx="73247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IMPLEMENTACIÓN DE LA POLÍTICA</a:t>
            </a:r>
            <a:endParaRPr lang="es-PE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3348781" y="4045173"/>
            <a:ext cx="2519363" cy="1938992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ctr">
              <a:tabLst>
                <a:tab pos="2743200" algn="l"/>
              </a:tabLst>
              <a:defRPr/>
            </a:pPr>
            <a:r>
              <a:rPr lang="es-MX" sz="2000" dirty="0">
                <a:latin typeface="Arial" pitchFamily="34" charset="0"/>
                <a:cs typeface="Arial" pitchFamily="34" charset="0"/>
              </a:rPr>
              <a:t>Comité Multisectorial</a:t>
            </a:r>
          </a:p>
          <a:p>
            <a:pPr algn="ctr">
              <a:tabLst>
                <a:tab pos="2743200" algn="l"/>
              </a:tabLst>
              <a:defRPr/>
            </a:pPr>
            <a:endParaRPr lang="es-MX" sz="2000" dirty="0">
              <a:latin typeface="Arial" pitchFamily="34" charset="0"/>
              <a:cs typeface="Arial" pitchFamily="34" charset="0"/>
            </a:endParaRPr>
          </a:p>
          <a:p>
            <a:pPr algn="ctr">
              <a:tabLst>
                <a:tab pos="2743200" algn="l"/>
              </a:tabLst>
              <a:defRPr/>
            </a:pPr>
            <a:r>
              <a:rPr lang="es-MX" sz="2000" dirty="0">
                <a:latin typeface="Arial" pitchFamily="34" charset="0"/>
                <a:cs typeface="Arial" pitchFamily="34" charset="0"/>
              </a:rPr>
              <a:t>MVCS, ANA, MINAM, MINSA, SUNASS</a:t>
            </a: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6085085" y="4005064"/>
            <a:ext cx="2519363" cy="193899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ctr">
              <a:tabLst>
                <a:tab pos="2743200" algn="l"/>
              </a:tabLst>
              <a:defRPr/>
            </a:pPr>
            <a:endParaRPr lang="es-MX" sz="2000" dirty="0" smtClean="0">
              <a:latin typeface="Arial" pitchFamily="34" charset="0"/>
              <a:cs typeface="Arial" pitchFamily="34" charset="0"/>
            </a:endParaRPr>
          </a:p>
          <a:p>
            <a:pPr algn="ctr">
              <a:tabLst>
                <a:tab pos="2743200" algn="l"/>
              </a:tabLst>
              <a:defRPr/>
            </a:pPr>
            <a:endParaRPr lang="es-MX" sz="2000" dirty="0" smtClean="0">
              <a:latin typeface="Arial" pitchFamily="34" charset="0"/>
              <a:cs typeface="Arial" pitchFamily="34" charset="0"/>
            </a:endParaRPr>
          </a:p>
          <a:p>
            <a:pPr algn="ctr">
              <a:tabLst>
                <a:tab pos="2743200" algn="l"/>
              </a:tabLst>
              <a:defRPr/>
            </a:pPr>
            <a:r>
              <a:rPr lang="es-MX" sz="2000" cap="all" dirty="0" smtClean="0">
                <a:latin typeface="Arial" pitchFamily="34" charset="0"/>
                <a:cs typeface="Arial" pitchFamily="34" charset="0"/>
              </a:rPr>
              <a:t>Proyecto Piloto</a:t>
            </a:r>
          </a:p>
          <a:p>
            <a:pPr algn="ctr">
              <a:tabLst>
                <a:tab pos="2743200" algn="l"/>
              </a:tabLst>
              <a:defRPr/>
            </a:pPr>
            <a:endParaRPr lang="es-MX" sz="2000" dirty="0">
              <a:latin typeface="Arial" pitchFamily="34" charset="0"/>
              <a:cs typeface="Arial" pitchFamily="34" charset="0"/>
            </a:endParaRPr>
          </a:p>
          <a:p>
            <a:pPr algn="ctr">
              <a:tabLst>
                <a:tab pos="2743200" algn="l"/>
              </a:tabLst>
              <a:defRPr/>
            </a:pPr>
            <a:endParaRPr lang="es-MX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12 Flecha abajo"/>
          <p:cNvSpPr/>
          <p:nvPr/>
        </p:nvSpPr>
        <p:spPr>
          <a:xfrm>
            <a:off x="1151769" y="3218900"/>
            <a:ext cx="792088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4" name="13 Flecha abajo"/>
          <p:cNvSpPr/>
          <p:nvPr/>
        </p:nvSpPr>
        <p:spPr>
          <a:xfrm>
            <a:off x="4139952" y="3280695"/>
            <a:ext cx="792088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5" name="14 Flecha abajo"/>
          <p:cNvSpPr/>
          <p:nvPr/>
        </p:nvSpPr>
        <p:spPr>
          <a:xfrm>
            <a:off x="6948722" y="3212976"/>
            <a:ext cx="792088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50036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alogovivienda200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260449"/>
            <a:ext cx="732472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3146771" y="2492896"/>
            <a:ext cx="2850460" cy="6340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es-PE" sz="4400" b="1" dirty="0" smtClean="0">
                <a:latin typeface="Arial" charset="0"/>
                <a:cs typeface="Times New Roman" pitchFamily="18" charset="0"/>
              </a:rPr>
              <a:t>GRACIAS</a:t>
            </a:r>
            <a:r>
              <a:rPr lang="es-PE" b="1" dirty="0" smtClean="0">
                <a:latin typeface="Arial" charset="0"/>
                <a:cs typeface="Times New Roman" pitchFamily="18" charset="0"/>
              </a:rPr>
              <a:t> </a:t>
            </a:r>
            <a:endParaRPr lang="es-PE" b="1" dirty="0">
              <a:latin typeface="Arial" charset="0"/>
              <a:cs typeface="Times New Roman" pitchFamily="18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952379" y="3155020"/>
            <a:ext cx="7544052" cy="6340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es-PE" sz="4400" b="1" dirty="0" smtClean="0">
                <a:latin typeface="Arial" charset="0"/>
                <a:cs typeface="Times New Roman" pitchFamily="18" charset="0"/>
              </a:rPr>
              <a:t>ambiente@vivienda.gob.pe</a:t>
            </a:r>
            <a:endParaRPr lang="es-PE" b="1" dirty="0">
              <a:latin typeface="Arial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3045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395288" y="1037680"/>
            <a:ext cx="547211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800" b="1" dirty="0">
                <a:latin typeface="Arial" pitchFamily="34" charset="0"/>
                <a:cs typeface="Arial" pitchFamily="34" charset="0"/>
              </a:rPr>
              <a:t>MARCO INSTITUCIONAL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468313" y="2239412"/>
            <a:ext cx="2952750" cy="327782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 b="1" dirty="0">
                <a:latin typeface="Arial" pitchFamily="34" charset="0"/>
                <a:cs typeface="Arial" pitchFamily="34" charset="0"/>
              </a:rPr>
              <a:t>POLITICA AMBIENTAL SECTORIAL</a:t>
            </a:r>
          </a:p>
          <a:p>
            <a:pPr algn="just">
              <a:spcBef>
                <a:spcPct val="50000"/>
              </a:spcBef>
            </a:pPr>
            <a:r>
              <a:rPr lang="es-MX" b="1" dirty="0">
                <a:latin typeface="Arial" pitchFamily="34" charset="0"/>
                <a:cs typeface="Arial" pitchFamily="34" charset="0"/>
              </a:rPr>
              <a:t>RM 165-2007-VIVIENDA</a:t>
            </a:r>
          </a:p>
          <a:p>
            <a:pPr algn="just"/>
            <a:r>
              <a:rPr lang="es-MX" sz="1600" b="1" dirty="0" smtClean="0">
                <a:latin typeface="Arial" pitchFamily="34" charset="0"/>
                <a:cs typeface="Arial" pitchFamily="34" charset="0"/>
              </a:rPr>
              <a:t>Tercera Política Ambiental</a:t>
            </a:r>
          </a:p>
          <a:p>
            <a:pPr algn="just"/>
            <a:r>
              <a:rPr lang="es-MX" sz="1600" b="1" dirty="0" smtClean="0">
                <a:latin typeface="Arial" pitchFamily="34" charset="0"/>
                <a:cs typeface="Arial" pitchFamily="34" charset="0"/>
              </a:rPr>
              <a:t>Se orienta a la protección y control de la calidad ambiental, la habitabilidad urbana, la disponibilidad y el acceso al agua segura , a los servicios de saneamiento y a prevenir la contaminación…</a:t>
            </a:r>
            <a:endParaRPr lang="es-MX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3923928" y="3027536"/>
            <a:ext cx="1728787" cy="1625600"/>
          </a:xfrm>
          <a:prstGeom prst="rect">
            <a:avLst/>
          </a:prstGeom>
          <a:noFill/>
          <a:ln w="952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 sz="2000" b="1" dirty="0">
                <a:latin typeface="Arial" pitchFamily="34" charset="0"/>
                <a:cs typeface="Arial" pitchFamily="34" charset="0"/>
              </a:rPr>
              <a:t>Formulación de Normativa Ambiental Sectorial</a:t>
            </a:r>
            <a:endParaRPr lang="es-ES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6300788" y="1837273"/>
            <a:ext cx="2447925" cy="101566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 sz="2000" b="1" dirty="0">
                <a:latin typeface="Arial" pitchFamily="34" charset="0"/>
                <a:cs typeface="Arial" pitchFamily="34" charset="0"/>
              </a:rPr>
              <a:t>Coordinación </a:t>
            </a:r>
            <a:r>
              <a:rPr lang="es-MX" sz="2000" b="1" dirty="0" err="1">
                <a:latin typeface="Arial" pitchFamily="34" charset="0"/>
                <a:cs typeface="Arial" pitchFamily="34" charset="0"/>
              </a:rPr>
              <a:t>intrasectorial</a:t>
            </a:r>
            <a:r>
              <a:rPr lang="es-MX" sz="2000" b="1" dirty="0">
                <a:latin typeface="Arial" pitchFamily="34" charset="0"/>
                <a:cs typeface="Arial" pitchFamily="34" charset="0"/>
              </a:rPr>
              <a:t> e intersectorial</a:t>
            </a:r>
            <a:endParaRPr lang="es-ES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6372547" y="3429000"/>
            <a:ext cx="2447925" cy="70788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 sz="2000" b="1" dirty="0">
                <a:latin typeface="Arial" pitchFamily="34" charset="0"/>
                <a:cs typeface="Arial" pitchFamily="34" charset="0"/>
              </a:rPr>
              <a:t>Participación actores sociales</a:t>
            </a:r>
            <a:endParaRPr lang="es-ES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6372200" y="5025370"/>
            <a:ext cx="2447925" cy="70788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 sz="2000" b="1" dirty="0">
                <a:latin typeface="Arial" pitchFamily="34" charset="0"/>
                <a:cs typeface="Arial" pitchFamily="34" charset="0"/>
              </a:rPr>
              <a:t>Alianzas estratégicas</a:t>
            </a:r>
            <a:endParaRPr lang="es-ES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AutoShape 8"/>
          <p:cNvSpPr>
            <a:spLocks noChangeArrowheads="1"/>
          </p:cNvSpPr>
          <p:nvPr/>
        </p:nvSpPr>
        <p:spPr bwMode="auto">
          <a:xfrm>
            <a:off x="3563938" y="3644702"/>
            <a:ext cx="287337" cy="360362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PE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6084888" y="2349500"/>
            <a:ext cx="0" cy="3024188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PE"/>
          </a:p>
        </p:txBody>
      </p:sp>
      <p:sp>
        <p:nvSpPr>
          <p:cNvPr id="15" name="Line 15"/>
          <p:cNvSpPr>
            <a:spLocks noChangeShapeType="1"/>
          </p:cNvSpPr>
          <p:nvPr/>
        </p:nvSpPr>
        <p:spPr bwMode="auto">
          <a:xfrm>
            <a:off x="6084888" y="2349500"/>
            <a:ext cx="2159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PE"/>
          </a:p>
        </p:txBody>
      </p:sp>
      <p:sp>
        <p:nvSpPr>
          <p:cNvPr id="16" name="Line 17"/>
          <p:cNvSpPr>
            <a:spLocks noChangeShapeType="1"/>
          </p:cNvSpPr>
          <p:nvPr/>
        </p:nvSpPr>
        <p:spPr bwMode="auto">
          <a:xfrm>
            <a:off x="6084888" y="5373688"/>
            <a:ext cx="2159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PE"/>
          </a:p>
        </p:txBody>
      </p:sp>
      <p:sp>
        <p:nvSpPr>
          <p:cNvPr id="17" name="Line 16"/>
          <p:cNvSpPr>
            <a:spLocks noChangeShapeType="1"/>
          </p:cNvSpPr>
          <p:nvPr/>
        </p:nvSpPr>
        <p:spPr bwMode="auto">
          <a:xfrm>
            <a:off x="5795963" y="3789363"/>
            <a:ext cx="504825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PE"/>
          </a:p>
        </p:txBody>
      </p:sp>
      <p:pic>
        <p:nvPicPr>
          <p:cNvPr id="18" name="Picture 3" descr="a alogovivienda200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116681"/>
            <a:ext cx="732472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2037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259632" y="1340768"/>
            <a:ext cx="2664296" cy="84998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Oficina del Medio Ambiente </a:t>
            </a:r>
          </a:p>
          <a:p>
            <a:pPr algn="ctr"/>
            <a:endParaRPr lang="es-PE" dirty="0"/>
          </a:p>
        </p:txBody>
      </p:sp>
      <p:sp>
        <p:nvSpPr>
          <p:cNvPr id="6" name="5 Rectángulo redondeado"/>
          <p:cNvSpPr/>
          <p:nvPr/>
        </p:nvSpPr>
        <p:spPr>
          <a:xfrm>
            <a:off x="1187624" y="2276872"/>
            <a:ext cx="2808312" cy="21602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latin typeface="Arial" pitchFamily="34" charset="0"/>
                <a:cs typeface="Arial" pitchFamily="34" charset="0"/>
              </a:rPr>
              <a:t>Órgano asesor  encargado de formular  y proponer la aplicación de políticas, normas, supervisión y control del impacto ambiental de las actividades del Sector </a:t>
            </a:r>
            <a:endParaRPr lang="es-P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5220072" y="1326659"/>
            <a:ext cx="2808312" cy="82809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IPES – Promoción del Desarrollo Sostenible</a:t>
            </a:r>
          </a:p>
          <a:p>
            <a:pPr algn="ctr"/>
            <a:endParaRPr lang="es-PE" dirty="0"/>
          </a:p>
        </p:txBody>
      </p:sp>
      <p:sp>
        <p:nvSpPr>
          <p:cNvPr id="8" name="7 Rectángulo redondeado"/>
          <p:cNvSpPr/>
          <p:nvPr/>
        </p:nvSpPr>
        <p:spPr>
          <a:xfrm>
            <a:off x="5148064" y="2229288"/>
            <a:ext cx="2952328" cy="22078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latin typeface="Arial" pitchFamily="34" charset="0"/>
                <a:cs typeface="Arial" pitchFamily="34" charset="0"/>
              </a:rPr>
              <a:t>Organización que busca mejorar la seguridad alimentaria y nutricional, generar un ambiente saludable, empleos dignos, mejores niveles de institucionalidad y gobernabilidad.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887684" y="836712"/>
            <a:ext cx="7572748" cy="43204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ALIANZA ESTRATÉGICA </a:t>
            </a:r>
          </a:p>
          <a:p>
            <a:pPr algn="ctr"/>
            <a:endParaRPr lang="es-PE" dirty="0"/>
          </a:p>
        </p:txBody>
      </p:sp>
      <p:sp>
        <p:nvSpPr>
          <p:cNvPr id="2" name="1 Flecha izquierda y derecha"/>
          <p:cNvSpPr/>
          <p:nvPr/>
        </p:nvSpPr>
        <p:spPr>
          <a:xfrm>
            <a:off x="3995936" y="2996952"/>
            <a:ext cx="1152128" cy="72008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3" name="2 Rectángulo"/>
          <p:cNvSpPr/>
          <p:nvPr/>
        </p:nvSpPr>
        <p:spPr>
          <a:xfrm>
            <a:off x="611560" y="1345283"/>
            <a:ext cx="504056" cy="30619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MX" dirty="0" smtClean="0">
                <a:latin typeface="Arial" pitchFamily="34" charset="0"/>
                <a:cs typeface="Arial" pitchFamily="34" charset="0"/>
              </a:rPr>
              <a:t>REGULACIÓN, PROMOCIÓN</a:t>
            </a:r>
            <a:endParaRPr lang="es-P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8172400" y="1345284"/>
            <a:ext cx="504056" cy="30963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MX" dirty="0" smtClean="0">
                <a:latin typeface="Arial" pitchFamily="34" charset="0"/>
                <a:cs typeface="Arial" pitchFamily="34" charset="0"/>
              </a:rPr>
              <a:t>DESARROLLO DE PROYECTOS</a:t>
            </a:r>
            <a:endParaRPr lang="es-P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467544" y="4653136"/>
            <a:ext cx="835292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PROYECTO SWITCH LIMA</a:t>
            </a:r>
          </a:p>
          <a:p>
            <a:r>
              <a:rPr lang="es-MX" dirty="0" smtClean="0">
                <a:latin typeface="Arial" pitchFamily="34" charset="0"/>
                <a:cs typeface="Arial" pitchFamily="34" charset="0"/>
              </a:rPr>
              <a:t>“Manejo Sostenible del Agua para Mejorar la salud de las ciudades del mañana”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s-MX" dirty="0" smtClean="0">
                <a:latin typeface="Arial" pitchFamily="34" charset="0"/>
                <a:cs typeface="Arial" pitchFamily="34" charset="0"/>
              </a:rPr>
              <a:t>Consorcio Global formado por 32 socios en 13 países alrededor del Mundo.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s-MX" dirty="0" smtClean="0">
                <a:latin typeface="Arial" pitchFamily="34" charset="0"/>
                <a:cs typeface="Arial" pitchFamily="34" charset="0"/>
              </a:rPr>
              <a:t>La Coordinación del proyecto estuvo a cargo de IHE- UNESCO (Holanda).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s-MX" dirty="0" smtClean="0">
                <a:latin typeface="Arial" pitchFamily="34" charset="0"/>
                <a:cs typeface="Arial" pitchFamily="34" charset="0"/>
              </a:rPr>
              <a:t>Se priorizaron 6 temas de trabajo como; cambio en el paradigma del agua urbana, manejo de agua lluvia, eficiente abastecimiento de agua, etc.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s-MX" dirty="0" smtClean="0">
                <a:latin typeface="Arial" pitchFamily="34" charset="0"/>
                <a:cs typeface="Arial" pitchFamily="34" charset="0"/>
              </a:rPr>
              <a:t>Tema 5: Planificación ambiental y territorial del agua urbana.</a:t>
            </a:r>
            <a:endParaRPr lang="es-PE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Picture 3" descr="a alogovivienda200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116681"/>
            <a:ext cx="732472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23386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683320" y="745540"/>
            <a:ext cx="669699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800" b="1" dirty="0" smtClean="0">
                <a:latin typeface="Arial" pitchFamily="34" charset="0"/>
                <a:cs typeface="Arial" pitchFamily="34" charset="0"/>
              </a:rPr>
              <a:t>ANTECEDENTES DE LA PROPUESTA</a:t>
            </a:r>
            <a:endParaRPr lang="es-E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755650" y="1196752"/>
            <a:ext cx="7777163" cy="55435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PE"/>
          </a:p>
        </p:txBody>
      </p: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3851275" y="1412676"/>
            <a:ext cx="1800225" cy="25923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PE"/>
          </a:p>
        </p:txBody>
      </p:sp>
      <p:sp>
        <p:nvSpPr>
          <p:cNvPr id="8" name="Text Box 12"/>
          <p:cNvSpPr txBox="1">
            <a:spLocks noChangeArrowheads="1"/>
          </p:cNvSpPr>
          <p:nvPr/>
        </p:nvSpPr>
        <p:spPr bwMode="auto">
          <a:xfrm>
            <a:off x="1115616" y="1450519"/>
            <a:ext cx="2087959" cy="255454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ct val="50000"/>
              </a:spcBef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Investigación 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de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experiencias en el </a:t>
            </a:r>
            <a:r>
              <a:rPr lang="es-ES" sz="2000" dirty="0" err="1" smtClean="0">
                <a:latin typeface="Arial" pitchFamily="34" charset="0"/>
                <a:cs typeface="Arial" pitchFamily="34" charset="0"/>
              </a:rPr>
              <a:t>reuso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 de agua residual en Lima Metropolitana</a:t>
            </a:r>
          </a:p>
          <a:p>
            <a:pPr>
              <a:spcBef>
                <a:spcPct val="50000"/>
              </a:spcBef>
            </a:pPr>
            <a:endParaRPr lang="es-E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3851275" y="1412875"/>
            <a:ext cx="1871663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000" dirty="0">
                <a:latin typeface="Arial" pitchFamily="34" charset="0"/>
                <a:cs typeface="Arial" pitchFamily="34" charset="0"/>
              </a:rPr>
              <a:t>Conformación y fortalecimiento de las alianzas de aprendizaje</a:t>
            </a:r>
            <a:r>
              <a:rPr lang="es-ES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10" name="Rectangle 14"/>
          <p:cNvSpPr>
            <a:spLocks noChangeArrowheads="1"/>
          </p:cNvSpPr>
          <p:nvPr/>
        </p:nvSpPr>
        <p:spPr bwMode="auto">
          <a:xfrm>
            <a:off x="6300788" y="1484114"/>
            <a:ext cx="1800225" cy="25209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PE"/>
          </a:p>
        </p:txBody>
      </p:sp>
      <p:sp>
        <p:nvSpPr>
          <p:cNvPr id="11" name="Text Box 15"/>
          <p:cNvSpPr txBox="1">
            <a:spLocks noChangeArrowheads="1"/>
          </p:cNvSpPr>
          <p:nvPr/>
        </p:nvSpPr>
        <p:spPr bwMode="auto">
          <a:xfrm>
            <a:off x="6300788" y="1508125"/>
            <a:ext cx="172720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s-ES" sz="2000" dirty="0">
                <a:latin typeface="Arial" pitchFamily="34" charset="0"/>
                <a:cs typeface="Arial" pitchFamily="34" charset="0"/>
              </a:rPr>
              <a:t>Revisión normativa y legal sobre </a:t>
            </a:r>
            <a:r>
              <a:rPr lang="es-ES" sz="2000" dirty="0" err="1">
                <a:latin typeface="Arial" pitchFamily="34" charset="0"/>
                <a:cs typeface="Arial" pitchFamily="34" charset="0"/>
              </a:rPr>
              <a:t>reuso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 de aguas residuales </a:t>
            </a:r>
          </a:p>
        </p:txBody>
      </p:sp>
      <p:sp>
        <p:nvSpPr>
          <p:cNvPr id="12" name="Text Box 17"/>
          <p:cNvSpPr txBox="1">
            <a:spLocks noChangeArrowheads="1"/>
          </p:cNvSpPr>
          <p:nvPr/>
        </p:nvSpPr>
        <p:spPr bwMode="auto">
          <a:xfrm>
            <a:off x="1692275" y="4497412"/>
            <a:ext cx="5975350" cy="17399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s-ES" dirty="0">
                <a:latin typeface="Arial" pitchFamily="34" charset="0"/>
                <a:cs typeface="Arial" pitchFamily="34" charset="0"/>
              </a:rPr>
              <a:t>Formulación participativa de </a:t>
            </a:r>
            <a:r>
              <a:rPr lang="es-ES" b="1" dirty="0">
                <a:latin typeface="Arial" pitchFamily="34" charset="0"/>
                <a:cs typeface="Arial" pitchFamily="34" charset="0"/>
              </a:rPr>
              <a:t>LINEAMIENTOS DE POLÍTICA PARA LA PROMOCIÓN DEL TRATAMIENTO PARA EL REUSO DE AGUAS RESIDUALES DOMÉSTICAS Y MUNICIPALES EN EL RIEGO DE ÁREAS VERDES URBANAS Y PERIURBANAS</a:t>
            </a:r>
          </a:p>
        </p:txBody>
      </p:sp>
      <p:sp>
        <p:nvSpPr>
          <p:cNvPr id="13" name="AutoShape 18"/>
          <p:cNvSpPr>
            <a:spLocks noChangeArrowheads="1"/>
          </p:cNvSpPr>
          <p:nvPr/>
        </p:nvSpPr>
        <p:spPr bwMode="auto">
          <a:xfrm>
            <a:off x="6516688" y="4078337"/>
            <a:ext cx="1081087" cy="358775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PE"/>
          </a:p>
        </p:txBody>
      </p:sp>
      <p:sp>
        <p:nvSpPr>
          <p:cNvPr id="14" name="AutoShape 20"/>
          <p:cNvSpPr>
            <a:spLocks noChangeArrowheads="1"/>
          </p:cNvSpPr>
          <p:nvPr/>
        </p:nvSpPr>
        <p:spPr bwMode="auto">
          <a:xfrm>
            <a:off x="3276674" y="2205038"/>
            <a:ext cx="503238" cy="503237"/>
          </a:xfrm>
          <a:prstGeom prst="leftRightArrow">
            <a:avLst>
              <a:gd name="adj1" fmla="val 50000"/>
              <a:gd name="adj2" fmla="val 20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PE"/>
          </a:p>
        </p:txBody>
      </p:sp>
      <p:sp>
        <p:nvSpPr>
          <p:cNvPr id="15" name="AutoShape 21"/>
          <p:cNvSpPr>
            <a:spLocks noChangeArrowheads="1"/>
          </p:cNvSpPr>
          <p:nvPr/>
        </p:nvSpPr>
        <p:spPr bwMode="auto">
          <a:xfrm>
            <a:off x="5724525" y="2276475"/>
            <a:ext cx="503238" cy="503238"/>
          </a:xfrm>
          <a:prstGeom prst="leftRightArrow">
            <a:avLst>
              <a:gd name="adj1" fmla="val 50000"/>
              <a:gd name="adj2" fmla="val 20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PE"/>
          </a:p>
        </p:txBody>
      </p:sp>
      <p:sp>
        <p:nvSpPr>
          <p:cNvPr id="16" name="Text Box 22"/>
          <p:cNvSpPr txBox="1">
            <a:spLocks noChangeArrowheads="1"/>
          </p:cNvSpPr>
          <p:nvPr/>
        </p:nvSpPr>
        <p:spPr bwMode="auto">
          <a:xfrm>
            <a:off x="5219700" y="6212160"/>
            <a:ext cx="3238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4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PROYECTO SWITCH</a:t>
            </a:r>
          </a:p>
        </p:txBody>
      </p:sp>
      <p:sp>
        <p:nvSpPr>
          <p:cNvPr id="17" name="AutoShape 27"/>
          <p:cNvSpPr>
            <a:spLocks noChangeArrowheads="1"/>
          </p:cNvSpPr>
          <p:nvPr/>
        </p:nvSpPr>
        <p:spPr bwMode="auto">
          <a:xfrm>
            <a:off x="1763713" y="4078337"/>
            <a:ext cx="1081087" cy="358775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PE"/>
          </a:p>
        </p:txBody>
      </p:sp>
      <p:pic>
        <p:nvPicPr>
          <p:cNvPr id="18" name="Picture 3" descr="a alogovivienda200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137272"/>
            <a:ext cx="732472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10846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alogovivienda200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260449"/>
            <a:ext cx="732472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10 Rectángulo"/>
          <p:cNvSpPr/>
          <p:nvPr/>
        </p:nvSpPr>
        <p:spPr>
          <a:xfrm>
            <a:off x="1043608" y="1268760"/>
            <a:ext cx="7272808" cy="54006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INVESTIGACIÓN (2008) </a:t>
            </a:r>
          </a:p>
          <a:p>
            <a:pPr algn="ctr"/>
            <a:endParaRPr lang="es-MX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PE" dirty="0"/>
          </a:p>
        </p:txBody>
      </p:sp>
      <p:sp>
        <p:nvSpPr>
          <p:cNvPr id="3" name="2 CuadroTexto"/>
          <p:cNvSpPr txBox="1"/>
          <p:nvPr/>
        </p:nvSpPr>
        <p:spPr>
          <a:xfrm>
            <a:off x="1043608" y="2060848"/>
            <a:ext cx="7272808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itchFamily="2" charset="2"/>
              <a:buChar char="ü"/>
            </a:pPr>
            <a:r>
              <a:rPr lang="es-MX" sz="2400" dirty="0" smtClean="0">
                <a:latin typeface="Arial" pitchFamily="34" charset="0"/>
                <a:cs typeface="Arial" pitchFamily="34" charset="0"/>
              </a:rPr>
              <a:t>Identificación de 37 experiencias de tratamiento y uso de aguas residuales en Lima y Callao; ámbito, responsable del tratamiento, responsable del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reuso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, área de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reuso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, tecnología de tratamiento.</a:t>
            </a:r>
          </a:p>
          <a:p>
            <a:pPr marL="342900" indent="-342900" algn="just">
              <a:buFont typeface="Wingdings" pitchFamily="2" charset="2"/>
              <a:buChar char="ü"/>
            </a:pPr>
            <a:r>
              <a:rPr lang="es-MX" sz="2400" dirty="0" smtClean="0">
                <a:latin typeface="Arial" pitchFamily="34" charset="0"/>
                <a:cs typeface="Arial" pitchFamily="34" charset="0"/>
              </a:rPr>
              <a:t>Caracterización de las experiencias seleccionadas de tratamiento y uso de aguas residuales. 19 experiencias seleccionadas, se analizaron aspectos institucionales y sociales, socio-culturales, técnicos, ambientales y económicos</a:t>
            </a:r>
          </a:p>
          <a:p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val="2555548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043608" y="1124744"/>
            <a:ext cx="7272808" cy="504056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ALIANZAS DE APRENDIZAJE</a:t>
            </a:r>
          </a:p>
          <a:p>
            <a:pPr algn="ctr"/>
            <a:endParaRPr lang="es-PE" dirty="0"/>
          </a:p>
        </p:txBody>
      </p:sp>
      <p:pic>
        <p:nvPicPr>
          <p:cNvPr id="5" name="Picture 3" descr="a alogovivienda200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260449"/>
            <a:ext cx="732472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1043608" y="1772816"/>
            <a:ext cx="727280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 smtClean="0">
                <a:latin typeface="Arial" pitchFamily="34" charset="0"/>
                <a:cs typeface="Arial" pitchFamily="34" charset="0"/>
              </a:rPr>
              <a:t>Participación de:</a:t>
            </a:r>
          </a:p>
          <a:p>
            <a:r>
              <a:rPr lang="es-MX" sz="2400" dirty="0" smtClean="0">
                <a:latin typeface="Arial" pitchFamily="34" charset="0"/>
                <a:cs typeface="Arial" pitchFamily="34" charset="0"/>
              </a:rPr>
              <a:t>MVCS</a:t>
            </a:r>
          </a:p>
          <a:p>
            <a:r>
              <a:rPr lang="es-MX" sz="2400" dirty="0" smtClean="0">
                <a:latin typeface="Arial" pitchFamily="34" charset="0"/>
                <a:cs typeface="Arial" pitchFamily="34" charset="0"/>
              </a:rPr>
              <a:t>IPES</a:t>
            </a:r>
          </a:p>
          <a:p>
            <a:r>
              <a:rPr lang="es-MX" sz="2400" dirty="0" smtClean="0">
                <a:latin typeface="Arial" pitchFamily="34" charset="0"/>
                <a:cs typeface="Arial" pitchFamily="34" charset="0"/>
              </a:rPr>
              <a:t>SEDAPAL</a:t>
            </a:r>
          </a:p>
          <a:p>
            <a:r>
              <a:rPr lang="es-MX" sz="2400" dirty="0" smtClean="0">
                <a:latin typeface="Arial" pitchFamily="34" charset="0"/>
                <a:cs typeface="Arial" pitchFamily="34" charset="0"/>
              </a:rPr>
              <a:t>SUNASS</a:t>
            </a:r>
          </a:p>
          <a:p>
            <a:r>
              <a:rPr lang="es-MX" sz="2400" dirty="0" smtClean="0">
                <a:latin typeface="Arial" pitchFamily="34" charset="0"/>
                <a:cs typeface="Arial" pitchFamily="34" charset="0"/>
              </a:rPr>
              <a:t>MINISTERIO DEL AMBIENTE</a:t>
            </a:r>
          </a:p>
          <a:p>
            <a:r>
              <a:rPr lang="es-MX" sz="2400" dirty="0" smtClean="0">
                <a:latin typeface="Arial" pitchFamily="34" charset="0"/>
                <a:cs typeface="Arial" pitchFamily="34" charset="0"/>
              </a:rPr>
              <a:t>MINISTERIO DE AGRICULTURA</a:t>
            </a:r>
          </a:p>
          <a:p>
            <a:r>
              <a:rPr lang="es-MX" sz="2400" dirty="0" smtClean="0">
                <a:latin typeface="Arial" pitchFamily="34" charset="0"/>
                <a:cs typeface="Arial" pitchFamily="34" charset="0"/>
              </a:rPr>
              <a:t>REPRESENTANTES DEL BANCO MUNDIAL </a:t>
            </a:r>
          </a:p>
          <a:p>
            <a:r>
              <a:rPr lang="es-MX" sz="2400" dirty="0" smtClean="0">
                <a:latin typeface="Arial" pitchFamily="34" charset="0"/>
                <a:cs typeface="Arial" pitchFamily="34" charset="0"/>
              </a:rPr>
              <a:t>OPS-OMS</a:t>
            </a:r>
          </a:p>
          <a:p>
            <a:r>
              <a:rPr lang="es-MX" sz="2400" dirty="0" smtClean="0">
                <a:latin typeface="Arial" pitchFamily="34" charset="0"/>
                <a:cs typeface="Arial" pitchFamily="34" charset="0"/>
              </a:rPr>
              <a:t>DIGESA</a:t>
            </a:r>
            <a:endParaRPr lang="es-MX" sz="2400" dirty="0">
              <a:latin typeface="Arial" pitchFamily="34" charset="0"/>
              <a:cs typeface="Arial" pitchFamily="34" charset="0"/>
            </a:endParaRPr>
          </a:p>
          <a:p>
            <a:r>
              <a:rPr lang="es-MX" sz="2400" dirty="0" smtClean="0">
                <a:latin typeface="Arial" pitchFamily="34" charset="0"/>
                <a:cs typeface="Arial" pitchFamily="34" charset="0"/>
              </a:rPr>
              <a:t>Para la aprobación de los Lineamientos de Política se contó con la opinión de la Autoridad Nacional del Agua.</a:t>
            </a:r>
          </a:p>
        </p:txBody>
      </p:sp>
    </p:spTree>
    <p:extLst>
      <p:ext uri="{BB962C8B-B14F-4D97-AF65-F5344CB8AC3E}">
        <p14:creationId xmlns:p14="http://schemas.microsoft.com/office/powerpoint/2010/main" val="461638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Rectángulo"/>
          <p:cNvSpPr/>
          <p:nvPr/>
        </p:nvSpPr>
        <p:spPr>
          <a:xfrm>
            <a:off x="5436096" y="1550532"/>
            <a:ext cx="3384376" cy="47999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pic>
        <p:nvPicPr>
          <p:cNvPr id="4" name="Picture 3" descr="a alogovivienda200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260449"/>
            <a:ext cx="732472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611560" y="980728"/>
            <a:ext cx="73247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LINEAMIENTOS DE POLÍTICA</a:t>
            </a:r>
            <a:endParaRPr lang="es-PE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5508104" y="2179821"/>
            <a:ext cx="324036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 smtClean="0">
                <a:latin typeface="Arial" pitchFamily="34" charset="0"/>
                <a:cs typeface="Arial" pitchFamily="34" charset="0"/>
              </a:rPr>
              <a:t>Mediante Resolución Ministerial N°  176-2010-VIVIENDA de fecha 05.11.2010 se aprobaron los Lineamientos de Política para la promoción del tratamiento para el </a:t>
            </a:r>
            <a:r>
              <a:rPr lang="es-MX" sz="2000" dirty="0" err="1" smtClean="0">
                <a:latin typeface="Arial" pitchFamily="34" charset="0"/>
                <a:cs typeface="Arial" pitchFamily="34" charset="0"/>
              </a:rPr>
              <a:t>reuso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 de las aguas residuales domésticas y municipales en el riego de áreas verdes urbanas y periurbanas </a:t>
            </a:r>
            <a:endParaRPr lang="es-PE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84" r="14335"/>
          <a:stretch/>
        </p:blipFill>
        <p:spPr bwMode="auto">
          <a:xfrm>
            <a:off x="683568" y="2132856"/>
            <a:ext cx="4589586" cy="421767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</p:pic>
      <p:sp>
        <p:nvSpPr>
          <p:cNvPr id="23" name="22 Rectángulo"/>
          <p:cNvSpPr/>
          <p:nvPr/>
        </p:nvSpPr>
        <p:spPr>
          <a:xfrm>
            <a:off x="702494" y="1550532"/>
            <a:ext cx="4589586" cy="504056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OBJETIVOS</a:t>
            </a:r>
          </a:p>
          <a:p>
            <a:pPr algn="ctr"/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492484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alogovivienda200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260449"/>
            <a:ext cx="732472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730619" y="1628800"/>
            <a:ext cx="7468245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457200" algn="l"/>
              </a:tabLst>
              <a:defRPr/>
            </a:pPr>
            <a:r>
              <a:rPr lang="es-PE" sz="24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LINEAMIENTO 1</a:t>
            </a:r>
            <a:r>
              <a:rPr lang="es-PE" sz="24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s-PE" sz="2400" dirty="0">
                <a:latin typeface="Arial" pitchFamily="34" charset="0"/>
                <a:cs typeface="Arial" pitchFamily="34" charset="0"/>
              </a:rPr>
              <a:t>El </a:t>
            </a:r>
            <a:r>
              <a:rPr lang="es-PE" sz="2400" dirty="0" err="1">
                <a:latin typeface="Arial" pitchFamily="34" charset="0"/>
                <a:cs typeface="Arial" pitchFamily="34" charset="0"/>
              </a:rPr>
              <a:t>reuso</a:t>
            </a:r>
            <a:r>
              <a:rPr lang="es-PE" sz="2400" dirty="0">
                <a:latin typeface="Arial" pitchFamily="34" charset="0"/>
                <a:cs typeface="Arial" pitchFamily="34" charset="0"/>
              </a:rPr>
              <a:t> de las aguas residuales domésticas y municipales tratadas para el riego de áreas verdes en zonas urbanas y periurbanas deberá incorporarse a la política, planes y estrategias sectoriales, de forma que contribuya a la gestión integrada de los recursos hídricos a nivel nacional, propiciando la sustitución del agua potable. 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611560" y="980728"/>
            <a:ext cx="73247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LINEAMIENTOS DE POLÍTICA</a:t>
            </a:r>
            <a:endParaRPr lang="es-PE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745331" y="4541416"/>
            <a:ext cx="7488237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tabLst>
                <a:tab pos="457200" algn="l"/>
              </a:tabLst>
              <a:defRPr/>
            </a:pPr>
            <a:r>
              <a:rPr lang="es-PE" sz="24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LINEAMIENTO 2. </a:t>
            </a:r>
            <a:r>
              <a:rPr lang="es-PE" sz="2400" dirty="0">
                <a:latin typeface="Arial" pitchFamily="34" charset="0"/>
                <a:cs typeface="Arial" pitchFamily="34" charset="0"/>
              </a:rPr>
              <a:t>Promover y apoyar la implementación de investigaciones específicas que contribuyan a mejorar la eficiencia del tratamiento, reducir los costos de tratamiento y mitigar los impactos ambientales.</a:t>
            </a:r>
          </a:p>
          <a:p>
            <a:pPr algn="just">
              <a:tabLst>
                <a:tab pos="457200" algn="l"/>
              </a:tabLst>
              <a:defRPr/>
            </a:pPr>
            <a:endParaRPr lang="es-MX" spc="30" dirty="0">
              <a:solidFill>
                <a:schemeClr val="accent2">
                  <a:lumMod val="75000"/>
                </a:schemeClr>
              </a:solidFill>
              <a:cs typeface="Tahoma" pitchFamily="34" charset="0"/>
            </a:endParaRPr>
          </a:p>
          <a:p>
            <a:pPr algn="just">
              <a:tabLst>
                <a:tab pos="457200" algn="l"/>
              </a:tabLst>
              <a:defRPr/>
            </a:pPr>
            <a:endParaRPr lang="es-MX" spc="30" dirty="0">
              <a:solidFill>
                <a:schemeClr val="accent2">
                  <a:lumMod val="75000"/>
                </a:schemeClr>
              </a:solidFill>
              <a:cs typeface="Tahoma" pitchFamily="34" charset="0"/>
            </a:endParaRPr>
          </a:p>
          <a:p>
            <a:pPr algn="just">
              <a:tabLst>
                <a:tab pos="457200" algn="l"/>
              </a:tabLst>
              <a:defRPr/>
            </a:pPr>
            <a:endParaRPr lang="es-MX" spc="30" dirty="0">
              <a:solidFill>
                <a:schemeClr val="accent2">
                  <a:lumMod val="75000"/>
                </a:schemeClr>
              </a:solidFill>
              <a:cs typeface="Tahoma" pitchFamily="34" charset="0"/>
            </a:endParaRPr>
          </a:p>
          <a:p>
            <a:pPr algn="just">
              <a:tabLst>
                <a:tab pos="457200" algn="l"/>
              </a:tabLst>
              <a:defRPr/>
            </a:pPr>
            <a:endParaRPr lang="es-ES" spc="30" dirty="0">
              <a:solidFill>
                <a:schemeClr val="accent2">
                  <a:lumMod val="75000"/>
                </a:schemeClr>
              </a:solidFill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9564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641372" y="1223208"/>
            <a:ext cx="73247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LINEAMIENTOS DE POLÍTICA</a:t>
            </a:r>
            <a:endParaRPr lang="es-PE" sz="28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3" descr="a alogovivienda200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260449"/>
            <a:ext cx="732472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641372" y="2132856"/>
            <a:ext cx="7489825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s-PE" sz="24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LINEAMIENTO 3</a:t>
            </a:r>
            <a:r>
              <a:rPr lang="es-PE" sz="24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s-PE" sz="2400" dirty="0">
                <a:latin typeface="Arial" pitchFamily="34" charset="0"/>
                <a:cs typeface="Arial" pitchFamily="34" charset="0"/>
              </a:rPr>
              <a:t>La activa participación del sector público, el sector privado, la sociedad civil y los organismos internacionales es clave para fortalecer la gestión de Recursos Hídricos y garantizar el principio de sostenibilidad y el financiamiento necesario para la gestión de los sistemas de tratamiento para el </a:t>
            </a:r>
            <a:r>
              <a:rPr lang="es-PE" sz="2400" dirty="0" err="1">
                <a:latin typeface="Arial" pitchFamily="34" charset="0"/>
                <a:cs typeface="Arial" pitchFamily="34" charset="0"/>
              </a:rPr>
              <a:t>reuso</a:t>
            </a:r>
            <a:r>
              <a:rPr lang="es-PE" sz="2400" dirty="0">
                <a:latin typeface="Arial" pitchFamily="34" charset="0"/>
                <a:cs typeface="Arial" pitchFamily="34" charset="0"/>
              </a:rPr>
              <a:t> de aguas residuales  domésticas y municipales en el riego de áreas verdes urbanas y periurbanas.</a:t>
            </a:r>
            <a:r>
              <a:rPr lang="es-ES" sz="2400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64235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értice">
  <a:themeElements>
    <a:clrScheme name="Papel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Vértice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Vértic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553</TotalTime>
  <Words>761</Words>
  <Application>Microsoft Office PowerPoint</Application>
  <PresentationFormat>Presentación en pantalla (4:3)</PresentationFormat>
  <Paragraphs>80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Vértice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Marissa Patricia Andrade Gambarini</dc:creator>
  <cp:lastModifiedBy>Marissa Patricia Andrade Gambarini</cp:lastModifiedBy>
  <cp:revision>29</cp:revision>
  <cp:lastPrinted>2012-12-12T22:55:06Z</cp:lastPrinted>
  <dcterms:created xsi:type="dcterms:W3CDTF">2012-12-11T22:45:41Z</dcterms:created>
  <dcterms:modified xsi:type="dcterms:W3CDTF">2012-12-13T13:16:33Z</dcterms:modified>
</cp:coreProperties>
</file>