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17"/>
  </p:notesMasterIdLst>
  <p:handoutMasterIdLst>
    <p:handoutMasterId r:id="rId18"/>
  </p:handoutMasterIdLst>
  <p:sldIdLst>
    <p:sldId id="342" r:id="rId2"/>
    <p:sldId id="378" r:id="rId3"/>
    <p:sldId id="363" r:id="rId4"/>
    <p:sldId id="372" r:id="rId5"/>
    <p:sldId id="365" r:id="rId6"/>
    <p:sldId id="366" r:id="rId7"/>
    <p:sldId id="367" r:id="rId8"/>
    <p:sldId id="368" r:id="rId9"/>
    <p:sldId id="375" r:id="rId10"/>
    <p:sldId id="376" r:id="rId11"/>
    <p:sldId id="374" r:id="rId12"/>
    <p:sldId id="373" r:id="rId13"/>
    <p:sldId id="370" r:id="rId14"/>
    <p:sldId id="371" r:id="rId15"/>
    <p:sldId id="377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  <a:srgbClr val="008000"/>
    <a:srgbClr val="800000"/>
    <a:srgbClr val="FFFFCC"/>
    <a:srgbClr val="009900"/>
    <a:srgbClr val="0F6FC6"/>
    <a:srgbClr val="0000FF"/>
    <a:srgbClr val="A50021"/>
    <a:srgbClr val="7C4B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7869" autoAdjust="0"/>
  </p:normalViewPr>
  <p:slideViewPr>
    <p:cSldViewPr>
      <p:cViewPr>
        <p:scale>
          <a:sx n="70" d="100"/>
          <a:sy n="70" d="100"/>
        </p:scale>
        <p:origin x="-209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54C2A6-5353-4CD5-9D10-FCB4E7EFD56E}" type="datetimeFigureOut">
              <a:rPr lang="en-US"/>
              <a:pPr>
                <a:defRPr/>
              </a:pPr>
              <a:t>12/20/2012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B2CCD4-341F-4BE1-A879-E69E1DA079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91715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C04D1-E85A-411B-B2D7-7B0F7E3A2989}" type="datetimeFigureOut">
              <a:rPr lang="en-US"/>
              <a:pPr>
                <a:defRPr/>
              </a:pPr>
              <a:t>12/20/2012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39CAF9-E589-4690-A86D-069697AD5A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345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C43B-2A1B-4314-96F5-A56FF0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6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10199018Smal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5" t="34567" r="555" b="7877"/>
          <a:stretch>
            <a:fillRect/>
          </a:stretch>
        </p:blipFill>
        <p:spPr bwMode="auto">
          <a:xfrm>
            <a:off x="-36513" y="-9525"/>
            <a:ext cx="9180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39738" y="1182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9738" y="23320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215E3A4-3CFA-4F7F-B795-48B5BBDF1868}" type="datetime1">
              <a:rPr lang="en-US"/>
              <a:pPr>
                <a:defRPr/>
              </a:pPr>
              <a:t>12/20/2012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BA7DFA-7437-4014-97DB-0405EEC2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242050"/>
            <a:ext cx="587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http://farm3.static.flickr.com/2701/4250364985_3b23deb539_z.jpg?zz=1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36253" y="2276872"/>
            <a:ext cx="784887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atin typeface="Calibri" pitchFamily="34" charset="0"/>
              </a:rPr>
              <a:t>Institutional Arrangements and Collaboration for Safe Use of Wastewater in Agriculture in Latin America and the Caribbean  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3" name="Picture 2" descr="S:\Admin\UN Water and Other UN Organisations\UNU\WaterNetSymposium_Maputo,Mozambique_October2011\5_PR material\input files\INWEH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08449"/>
            <a:ext cx="1886706" cy="871220"/>
          </a:xfrm>
          <a:prstGeom prst="rect">
            <a:avLst/>
          </a:prstGeom>
          <a:noFill/>
        </p:spPr>
      </p:pic>
      <p:pic>
        <p:nvPicPr>
          <p:cNvPr id="4" name="Picture 3" descr="UNEP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59739"/>
            <a:ext cx="730885" cy="784860"/>
          </a:xfrm>
          <a:prstGeom prst="rect">
            <a:avLst/>
          </a:prstGeom>
          <a:noFill/>
        </p:spPr>
      </p:pic>
      <p:pic>
        <p:nvPicPr>
          <p:cNvPr id="5" name="Picture 4" descr="http://farm3.static.flickr.com/2701/4250364985_3b23deb539_z.jpg?zz=1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40648" y="620688"/>
            <a:ext cx="791210" cy="7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:\Admin\Collections\Logos\UNW-DPC\unw-dpc-logo-4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049" y="422250"/>
            <a:ext cx="843280" cy="1181735"/>
          </a:xfrm>
          <a:prstGeom prst="rect">
            <a:avLst/>
          </a:prstGeom>
          <a:noFill/>
        </p:spPr>
      </p:pic>
      <p:pic>
        <p:nvPicPr>
          <p:cNvPr id="7" name="Picture 6" descr="icid_tran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622" y="556891"/>
            <a:ext cx="772160" cy="8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Manzoor\Desktop\Qadir Files\Presentations\Logos\IWMI Logo\IWMI_logo_larg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467" y="655756"/>
            <a:ext cx="1104265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1" y="4869160"/>
            <a:ext cx="81438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Manzoor Qadir</a:t>
            </a:r>
          </a:p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UNU-INWEH</a:t>
            </a:r>
          </a:p>
          <a:p>
            <a:pPr marR="0"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2200" dirty="0" smtClean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4198"/>
            <a:ext cx="935306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6450013"/>
            <a:ext cx="9144000" cy="42386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Fourth Regional Workshop ‘Safe and Productive Use of Wastewater in Agriculture’, 11-13 December 2012, Lima, Peru</a:t>
            </a: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01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548680"/>
            <a:ext cx="878497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Academic Level: Wastewater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Universities’ Curricula 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Topic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wastewater management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any form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 a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part of the curricula in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universities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76" y="1505967"/>
            <a:ext cx="7560841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Farmers/Water Users Associations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Farmers/water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users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associations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dealing with local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institutions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for wastewater delivery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24" y="1365720"/>
            <a:ext cx="7632848" cy="47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5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Farmers pay to Local Institutions for Wastewater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57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75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Policy Level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: Guidelines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for Wastewater Use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WHO guidelines, EPA, national guidelines, and none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768" y="1402897"/>
            <a:ext cx="7128792" cy="469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8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Regional Level: Collaboration across Countries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case of yes, collaboration through joint projects and participation in regional workshops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768" y="1605271"/>
            <a:ext cx="7128792" cy="42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6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Key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Questions for Discussion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268760"/>
            <a:ext cx="7560840" cy="48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What status do we have in regard to institutional arrangements at different levels for wastewater management?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What success stories do we have in terms of institutional collaboration </a:t>
            </a: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addressing </a:t>
            </a:r>
            <a:r>
              <a:rPr lang="en-CA" sz="28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safe and productive use of wastewater</a:t>
            </a: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?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How can we improve institutional collaboration addressing safe and productive use of wastewater?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Presentation based on Questionnaire Response 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892" y="1412776"/>
            <a:ext cx="393509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Chile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Colombia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Dominican Republic 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El Salvador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Guyana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Honduras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Paraguay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St Kitts and Nevis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Uruguay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0012" y="2564904"/>
            <a:ext cx="4212468" cy="302433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kern="0" dirty="0" smtClean="0">
                <a:latin typeface="Calibri" pitchFamily="34" charset="0"/>
                <a:cs typeface="Tahoma"/>
              </a:rPr>
              <a:t>Questionnaire is available in English and Spanish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kern="0" dirty="0" smtClean="0">
                <a:latin typeface="Calibri" pitchFamily="34" charset="0"/>
                <a:cs typeface="Tahoma"/>
              </a:rPr>
              <a:t>Remaining countries can submit their feedback at </a:t>
            </a:r>
            <a:r>
              <a:rPr lang="en-US" sz="2600" kern="0" dirty="0" err="1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Javier.MateoSagasta@fao.orgManzoor.Qadir@unu.edu</a:t>
            </a:r>
            <a:endParaRPr lang="en-US" sz="2600" kern="0" dirty="0" smtClean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2600" kern="0" dirty="0" smtClean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6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6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4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Levels/Categories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892" y="1412776"/>
            <a:ext cx="789553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National level across different ministries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District </a:t>
            </a:r>
            <a:r>
              <a:rPr lang="en-US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level across related institutions </a:t>
            </a:r>
            <a:endParaRPr lang="en-US" sz="2800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>
                <a:solidFill>
                  <a:srgbClr val="000099"/>
                </a:solidFill>
                <a:latin typeface="Calibri" pitchFamily="34" charset="0"/>
                <a:cs typeface="Tahoma"/>
              </a:rPr>
              <a:t>Academic </a:t>
            </a:r>
            <a:r>
              <a:rPr lang="en-CA" sz="2800" kern="0" dirty="0" smtClean="0">
                <a:solidFill>
                  <a:srgbClr val="000099"/>
                </a:solidFill>
                <a:latin typeface="Calibri" pitchFamily="34" charset="0"/>
                <a:cs typeface="Tahoma"/>
              </a:rPr>
              <a:t>level across educational institutions 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srgbClr val="008000"/>
                </a:solidFill>
                <a:latin typeface="Calibri" pitchFamily="34" charset="0"/>
                <a:cs typeface="Tahoma"/>
              </a:rPr>
              <a:t>Farmers level across individual and associations </a:t>
            </a:r>
            <a:endParaRPr lang="en-US" sz="2800" kern="0" dirty="0">
              <a:solidFill>
                <a:srgbClr val="008000"/>
              </a:solidFill>
              <a:latin typeface="Calibri" pitchFamily="34" charset="0"/>
              <a:cs typeface="Tahoma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Policy level addressing the use of WHO/national guidelines</a:t>
            </a:r>
            <a:r>
              <a:rPr lang="en-US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CA" sz="2800" kern="0" dirty="0">
                <a:solidFill>
                  <a:srgbClr val="800000"/>
                </a:solidFill>
                <a:latin typeface="Calibri" pitchFamily="34" charset="0"/>
                <a:cs typeface="Tahoma"/>
              </a:rPr>
              <a:t>Regional level across countries in the </a:t>
            </a:r>
            <a:r>
              <a:rPr lang="en-CA" sz="2800" kern="0" dirty="0" smtClean="0">
                <a:solidFill>
                  <a:srgbClr val="800000"/>
                </a:solidFill>
                <a:latin typeface="Calibri" pitchFamily="34" charset="0"/>
                <a:cs typeface="Tahoma"/>
              </a:rPr>
              <a:t>region</a:t>
            </a:r>
            <a:endParaRPr lang="en-US" sz="2800" kern="0" dirty="0">
              <a:solidFill>
                <a:srgbClr val="800000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813690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National Level – Responsible Ministry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892" y="1412776"/>
            <a:ext cx="83995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8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Great diversity at the national level ministries among countries for wastewater management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Environment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Environment and Sustainable Development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Natural Resources and Environment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Housing, Planning, and Environment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Ministry 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Housing and Water </a:t>
            </a:r>
            <a:endParaRPr lang="en-CA" sz="2600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Public Works 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Ministry </a:t>
            </a:r>
            <a:r>
              <a:rPr lang="en-CA" sz="2600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</a:t>
            </a:r>
            <a:r>
              <a:rPr lang="en-CA" sz="26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Health</a:t>
            </a:r>
            <a:endParaRPr lang="en-US" sz="2600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8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Inter-ministerial Collaboration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97" y="1302721"/>
            <a:ext cx="7991343" cy="486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26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Government’s Commitment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Budget Allocation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60" y="1507899"/>
            <a:ext cx="7632848" cy="464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87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Collaboration at District Level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00" y="1447608"/>
            <a:ext cx="7632848" cy="46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9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Institutional Commitment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and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Budget Allocation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6165304"/>
            <a:ext cx="8280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sz="2000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Categories included excellent, adequate, average, inadequate, and none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sz="2000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710" y="1556792"/>
            <a:ext cx="7466466" cy="45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6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548680"/>
            <a:ext cx="842493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Academic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Level: </a:t>
            </a:r>
            <a:r>
              <a:rPr lang="en-CA" sz="3000" b="1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Wastewater </a:t>
            </a:r>
            <a:r>
              <a:rPr lang="en-CA" sz="3000" b="1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Schools’ Curricula   </a:t>
            </a:r>
            <a:endParaRPr lang="en-CA" sz="3000" b="1" kern="0" dirty="0">
              <a:solidFill>
                <a:prstClr val="black"/>
              </a:solidFill>
              <a:latin typeface="Calibri" pitchFamily="34" charset="0"/>
              <a:cs typeface="Tahom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165304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Topic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of wastewater management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in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any form </a:t>
            </a:r>
            <a:r>
              <a:rPr lang="en-CA" kern="0" dirty="0" smtClean="0">
                <a:solidFill>
                  <a:prstClr val="black"/>
                </a:solidFill>
                <a:latin typeface="Calibri" pitchFamily="34" charset="0"/>
                <a:cs typeface="Tahoma"/>
              </a:rPr>
              <a:t>as a </a:t>
            </a:r>
            <a:r>
              <a:rPr lang="en-CA" kern="0" dirty="0">
                <a:solidFill>
                  <a:prstClr val="black"/>
                </a:solidFill>
                <a:latin typeface="Calibri" pitchFamily="34" charset="0"/>
                <a:cs typeface="Tahoma"/>
              </a:rPr>
              <a:t>part of the curricula in schools</a:t>
            </a: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  <a:latin typeface="Calibri" pitchFamily="34" charset="0"/>
                <a:cs typeface="Tahoma"/>
              </a:rPr>
              <a:t> </a:t>
            </a:r>
            <a:endParaRPr lang="en-US" kern="0" dirty="0">
              <a:solidFill>
                <a:srgbClr val="0000FF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60" y="1609039"/>
            <a:ext cx="7290522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92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4167</TotalTime>
  <Words>411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schustb</dc:creator>
  <cp:lastModifiedBy>velazquez</cp:lastModifiedBy>
  <cp:revision>500</cp:revision>
  <dcterms:created xsi:type="dcterms:W3CDTF">2009-01-26T17:39:11Z</dcterms:created>
  <dcterms:modified xsi:type="dcterms:W3CDTF">2012-12-20T18:32:51Z</dcterms:modified>
</cp:coreProperties>
</file>