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25"/>
  </p:notesMasterIdLst>
  <p:handoutMasterIdLst>
    <p:handoutMasterId r:id="rId26"/>
  </p:handoutMasterIdLst>
  <p:sldIdLst>
    <p:sldId id="597" r:id="rId2"/>
    <p:sldId id="641" r:id="rId3"/>
    <p:sldId id="645" r:id="rId4"/>
    <p:sldId id="599" r:id="rId5"/>
    <p:sldId id="598" r:id="rId6"/>
    <p:sldId id="592" r:id="rId7"/>
    <p:sldId id="639" r:id="rId8"/>
    <p:sldId id="617" r:id="rId9"/>
    <p:sldId id="646" r:id="rId10"/>
    <p:sldId id="604" r:id="rId11"/>
    <p:sldId id="622" r:id="rId12"/>
    <p:sldId id="643" r:id="rId13"/>
    <p:sldId id="647" r:id="rId14"/>
    <p:sldId id="642" r:id="rId15"/>
    <p:sldId id="649" r:id="rId16"/>
    <p:sldId id="623" r:id="rId17"/>
    <p:sldId id="624" r:id="rId18"/>
    <p:sldId id="627" r:id="rId19"/>
    <p:sldId id="648" r:id="rId20"/>
    <p:sldId id="629" r:id="rId21"/>
    <p:sldId id="630" r:id="rId22"/>
    <p:sldId id="638" r:id="rId23"/>
    <p:sldId id="605" r:id="rId24"/>
  </p:sldIdLst>
  <p:sldSz cx="9144000" cy="6858000" type="screen4x3"/>
  <p:notesSz cx="6797675" cy="9926638"/>
  <p:embeddedFontLst>
    <p:embeddedFont>
      <p:font typeface="Arial Narrow" pitchFamily="34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66FF33"/>
    <a:srgbClr val="579BC9"/>
    <a:srgbClr val="CDDFF3"/>
    <a:srgbClr val="89B4E3"/>
    <a:srgbClr val="84B6D8"/>
    <a:srgbClr val="FFFFFF"/>
    <a:srgbClr val="996633"/>
    <a:srgbClr val="FF33CC"/>
    <a:srgbClr val="99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5484" autoAdjust="0"/>
  </p:normalViewPr>
  <p:slideViewPr>
    <p:cSldViewPr snapToGrid="0">
      <p:cViewPr varScale="1">
        <p:scale>
          <a:sx n="95" d="100"/>
          <a:sy n="95" d="100"/>
        </p:scale>
        <p:origin x="-15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-netapp\unw-dpc\Agriculture\Safe%20Use%20of%20Wastewater\1_International%20Kick-off%20WS%20on%20Safe%20use%20of%20Wastewater%20in%20Ag_Bonn_14-15Nov2011\Materials%20from%20kick-off%20workshop\Results%20of%20Questions_3%20regions_J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fe%20use%20of%20Wastewater%20in%20Agriculture\4_1_Regional%20WS_AnglophoneAfrica\2_Workshop\Presentations\Full%20report_21.09.2012_with%20handmade%20graph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-netapp\unw-dpc\Agriculture\Safe%20Use%20of%20Wastewater\Overview_CapacityNeed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be\AppData\Local\Microsoft\Windows\Temporary%20Internet%20Files\Content.Outlook\CKZG4A7N\Overview_CapacityNeed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be\AppData\Local\Microsoft\Windows\Temporary%20Internet%20Files\Content.Outlook\CKZG4A7N\Overview_CapacityNeed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be\AppData\Local\Microsoft\Windows\Temporary%20Internet%20Files\Content.Outlook\CKZG4A7N\Overview_CapacityNeed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eriku9:Desktop:Peru:Peru-%20Surve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fe%20use%20of%20Wastewater%20in%20Agriculture\4_1_Regional%20WS_AnglophoneAfrica\2_Workshop\Presentations\Full%20report_21.09.2012_with%20handmade%20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9908683289588916"/>
          <c:y val="0.13117271799358271"/>
          <c:w val="0.43542344706911723"/>
          <c:h val="0.72570574511519659"/>
        </c:manualLayout>
      </c:layout>
      <c:radarChart>
        <c:radarStyle val="marker"/>
        <c:ser>
          <c:idx val="0"/>
          <c:order val="0"/>
          <c:tx>
            <c:strRef>
              <c:f>'Latin America'!$C$1</c:f>
              <c:strCache>
                <c:ptCount val="1"/>
                <c:pt idx="0">
                  <c:v>Peru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'Latin America'!$B$2:$B$9</c:f>
              <c:strCache>
                <c:ptCount val="8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'Latin America'!$C$2:$C$9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ser>
          <c:idx val="2"/>
          <c:order val="1"/>
          <c:tx>
            <c:strRef>
              <c:f>'Latin America'!$E$1</c:f>
              <c:strCache>
                <c:ptCount val="1"/>
                <c:pt idx="0">
                  <c:v>Colombia</c:v>
                </c:pt>
              </c:strCache>
            </c:strRef>
          </c:tx>
          <c:spPr>
            <a:ln w="41275"/>
          </c:spPr>
          <c:cat>
            <c:strRef>
              <c:f>'Latin America'!$B$2:$B$9</c:f>
              <c:strCache>
                <c:ptCount val="8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'Latin America'!$E$2:$E$9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ser>
          <c:idx val="3"/>
          <c:order val="2"/>
          <c:tx>
            <c:strRef>
              <c:f>'Latin America'!$F$1</c:f>
              <c:strCache>
                <c:ptCount val="1"/>
                <c:pt idx="0">
                  <c:v>Guatemala</c:v>
                </c:pt>
              </c:strCache>
            </c:strRef>
          </c:tx>
          <c:spPr>
            <a:ln w="41275"/>
          </c:spPr>
          <c:cat>
            <c:strRef>
              <c:f>'Latin America'!$B$2:$B$9</c:f>
              <c:strCache>
                <c:ptCount val="8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</c:strCache>
            </c:strRef>
          </c:cat>
          <c:val>
            <c:numRef>
              <c:f>'Latin America'!$F$2:$F$9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axId val="35050240"/>
        <c:axId val="35052160"/>
      </c:radarChart>
      <c:catAx>
        <c:axId val="35050240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35052160"/>
        <c:crosses val="autoZero"/>
        <c:auto val="1"/>
        <c:lblAlgn val="ctr"/>
        <c:lblOffset val="100"/>
      </c:catAx>
      <c:valAx>
        <c:axId val="35052160"/>
        <c:scaling>
          <c:orientation val="minMax"/>
        </c:scaling>
        <c:axPos val="l"/>
        <c:majorGridlines/>
        <c:numFmt formatCode="General" sourceLinked="1"/>
        <c:majorTickMark val="cross"/>
        <c:tickLblPos val="none"/>
        <c:txPr>
          <a:bodyPr/>
          <a:lstStyle/>
          <a:p>
            <a:pPr>
              <a:defRPr sz="1400"/>
            </a:pPr>
            <a:endParaRPr lang="en-US"/>
          </a:p>
        </c:txPr>
        <c:crossAx val="3505024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7070822397200422"/>
          <c:y val="0.70312773403324602"/>
          <c:w val="0.2070695538057741"/>
          <c:h val="0.25115157480314981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4.8190378513571719E-2"/>
          <c:y val="8.611545338505272E-2"/>
          <c:w val="0.4825056342543152"/>
          <c:h val="0.81727325582115962"/>
        </c:manualLayout>
      </c:layout>
      <c:pieChart>
        <c:varyColors val="1"/>
        <c:firstSliceAng val="0"/>
      </c:pieChart>
    </c:plotArea>
    <c:legend>
      <c:legendPos val="r"/>
      <c:layout>
        <c:manualLayout>
          <c:xMode val="edge"/>
          <c:yMode val="edge"/>
          <c:x val="0.58376662201457341"/>
          <c:y val="0.17015525181993801"/>
          <c:w val="0.4037852452053452"/>
          <c:h val="0.80108082008616799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'background of participants'!$B$1:$B$7</c:f>
              <c:strCache>
                <c:ptCount val="7"/>
                <c:pt idx="0">
                  <c:v>Wastewater treatment / management</c:v>
                </c:pt>
                <c:pt idx="1">
                  <c:v>Water infrastructure (supply / sanitation)</c:v>
                </c:pt>
                <c:pt idx="2">
                  <c:v>Irrigation</c:v>
                </c:pt>
                <c:pt idx="3">
                  <c:v>Environment</c:v>
                </c:pt>
                <c:pt idx="4">
                  <c:v>Health</c:v>
                </c:pt>
                <c:pt idx="5">
                  <c:v>Outreach / awareness / education</c:v>
                </c:pt>
                <c:pt idx="6">
                  <c:v>Other</c:v>
                </c:pt>
              </c:strCache>
            </c:strRef>
          </c:cat>
          <c:val>
            <c:numRef>
              <c:f>'background of participants'!$A$1:$A$7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8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/>
      <c:barChart>
        <c:barDir val="col"/>
        <c:grouping val="stacked"/>
        <c:ser>
          <c:idx val="0"/>
          <c:order val="0"/>
          <c:tx>
            <c:strRef>
              <c:f>Sheet5!$F$2</c:f>
              <c:strCache>
                <c:ptCount val="1"/>
                <c:pt idx="0">
                  <c:v>Strongly Agree</c:v>
                </c:pt>
              </c:strCache>
            </c:strRef>
          </c:tx>
          <c:cat>
            <c:strRef>
              <c:f>Sheet5!$B$3:$B$7</c:f>
              <c:strCache>
                <c:ptCount val="5"/>
                <c:pt idx="0">
                  <c:v>We have great challenges </c:v>
                </c:pt>
                <c:pt idx="1">
                  <c:v>We have knowledge about approaches and strategies</c:v>
                </c:pt>
                <c:pt idx="2">
                  <c:v>We are very committed to address our challenges</c:v>
                </c:pt>
                <c:pt idx="3">
                  <c:v>We take steps to promote safe use of waste water in agriculture</c:v>
                </c:pt>
                <c:pt idx="4">
                  <c:v>We improve our intervation based on previous results</c:v>
                </c:pt>
              </c:strCache>
            </c:strRef>
          </c:cat>
          <c:val>
            <c:numRef>
              <c:f>Sheet5!$L$3:$L$7</c:f>
              <c:numCache>
                <c:formatCode>0%</c:formatCode>
                <c:ptCount val="5"/>
                <c:pt idx="0">
                  <c:v>0.60000000000000042</c:v>
                </c:pt>
                <c:pt idx="1">
                  <c:v>6.6666666666666707E-2</c:v>
                </c:pt>
                <c:pt idx="2">
                  <c:v>0.53333333333333299</c:v>
                </c:pt>
                <c:pt idx="3">
                  <c:v>0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Sheet5!$E$2</c:f>
              <c:strCache>
                <c:ptCount val="1"/>
                <c:pt idx="0">
                  <c:v>Somewhat Agree</c:v>
                </c:pt>
              </c:strCache>
            </c:strRef>
          </c:tx>
          <c:val>
            <c:numRef>
              <c:f>Sheet5!$K$3:$K$7</c:f>
              <c:numCache>
                <c:formatCode>0%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6.6666666666666707E-2</c:v>
                </c:pt>
                <c:pt idx="3">
                  <c:v>0.4</c:v>
                </c:pt>
                <c:pt idx="4">
                  <c:v>0.13333333333333311</c:v>
                </c:pt>
              </c:numCache>
            </c:numRef>
          </c:val>
        </c:ser>
        <c:ser>
          <c:idx val="2"/>
          <c:order val="2"/>
          <c:tx>
            <c:strRef>
              <c:f>Sheet5!$D$2</c:f>
              <c:strCache>
                <c:ptCount val="1"/>
                <c:pt idx="0">
                  <c:v>Somewhat Disagree</c:v>
                </c:pt>
              </c:strCache>
            </c:strRef>
          </c:tx>
          <c:val>
            <c:numRef>
              <c:f>Sheet5!$J$3:$J$7</c:f>
              <c:numCache>
                <c:formatCode>0%</c:formatCode>
                <c:ptCount val="5"/>
                <c:pt idx="0">
                  <c:v>0.13333333333333311</c:v>
                </c:pt>
                <c:pt idx="1">
                  <c:v>0.46666666666666723</c:v>
                </c:pt>
                <c:pt idx="2">
                  <c:v>0.3333333333333332</c:v>
                </c:pt>
                <c:pt idx="3">
                  <c:v>0.53333333333333299</c:v>
                </c:pt>
                <c:pt idx="4">
                  <c:v>0.53333333333333299</c:v>
                </c:pt>
              </c:numCache>
            </c:numRef>
          </c:val>
        </c:ser>
        <c:ser>
          <c:idx val="3"/>
          <c:order val="3"/>
          <c:tx>
            <c:strRef>
              <c:f>Sheet5!$C$2</c:f>
              <c:strCache>
                <c:ptCount val="1"/>
                <c:pt idx="0">
                  <c:v>Somewhat Disagree</c:v>
                </c:pt>
              </c:strCache>
            </c:strRef>
          </c:tx>
          <c:val>
            <c:numRef>
              <c:f>Sheet5!$I$3:$I$7</c:f>
              <c:numCache>
                <c:formatCode>0%</c:formatCode>
                <c:ptCount val="5"/>
                <c:pt idx="0">
                  <c:v>6.6666666666666707E-2</c:v>
                </c:pt>
                <c:pt idx="1">
                  <c:v>6.6666666666666707E-2</c:v>
                </c:pt>
                <c:pt idx="2">
                  <c:v>6.6666666666666707E-2</c:v>
                </c:pt>
                <c:pt idx="3">
                  <c:v>6.6666666666666707E-2</c:v>
                </c:pt>
                <c:pt idx="4">
                  <c:v>0.13333333333333311</c:v>
                </c:pt>
              </c:numCache>
            </c:numRef>
          </c:val>
        </c:ser>
        <c:overlap val="100"/>
        <c:axId val="138928128"/>
        <c:axId val="138929664"/>
      </c:barChart>
      <c:catAx>
        <c:axId val="138928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8929664"/>
        <c:crossesAt val="0"/>
        <c:auto val="1"/>
        <c:lblAlgn val="ctr"/>
        <c:lblOffset val="100"/>
      </c:catAx>
      <c:valAx>
        <c:axId val="138929664"/>
        <c:scaling>
          <c:orientation val="minMax"/>
          <c:max val="1"/>
        </c:scaling>
        <c:axPos val="l"/>
        <c:majorGridlines/>
        <c:numFmt formatCode="0%" sourceLinked="1"/>
        <c:majorTickMark val="in"/>
        <c:tickLblPos val="nextTo"/>
        <c:crossAx val="13892812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7264501253894635"/>
          <c:y val="7.3383529454377511E-2"/>
          <c:w val="0.22735498746105701"/>
          <c:h val="0.2600679189405010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/>
      <c:barChart>
        <c:barDir val="col"/>
        <c:grouping val="stacked"/>
        <c:ser>
          <c:idx val="2"/>
          <c:order val="0"/>
          <c:tx>
            <c:v>High</c:v>
          </c:tx>
          <c:cat>
            <c:strRef>
              <c:f>'1st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'1st Reg WS'!$K$3:$K$11</c:f>
              <c:numCache>
                <c:formatCode>0%</c:formatCode>
                <c:ptCount val="9"/>
                <c:pt idx="0">
                  <c:v>0.72413793103448343</c:v>
                </c:pt>
                <c:pt idx="1">
                  <c:v>0.58620689655172398</c:v>
                </c:pt>
                <c:pt idx="2">
                  <c:v>0.48275862068965636</c:v>
                </c:pt>
                <c:pt idx="3">
                  <c:v>0.44827586206896602</c:v>
                </c:pt>
                <c:pt idx="4">
                  <c:v>0.44827586206896602</c:v>
                </c:pt>
                <c:pt idx="5">
                  <c:v>0.31034482758620735</c:v>
                </c:pt>
                <c:pt idx="6">
                  <c:v>0.34482758620689735</c:v>
                </c:pt>
                <c:pt idx="7">
                  <c:v>0.4137931034482758</c:v>
                </c:pt>
                <c:pt idx="8">
                  <c:v>0.55172413793103503</c:v>
                </c:pt>
              </c:numCache>
            </c:numRef>
          </c:val>
        </c:ser>
        <c:ser>
          <c:idx val="1"/>
          <c:order val="1"/>
          <c:tx>
            <c:v>Medium</c:v>
          </c:tx>
          <c:cat>
            <c:strRef>
              <c:f>'1st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'1st Reg WS'!$J$3:$J$11</c:f>
              <c:numCache>
                <c:formatCode>0%</c:formatCode>
                <c:ptCount val="9"/>
                <c:pt idx="0">
                  <c:v>0.17241379310344912</c:v>
                </c:pt>
                <c:pt idx="1">
                  <c:v>0.24137931034482801</c:v>
                </c:pt>
                <c:pt idx="2">
                  <c:v>0.4137931034482758</c:v>
                </c:pt>
                <c:pt idx="3">
                  <c:v>0.37931034482758735</c:v>
                </c:pt>
                <c:pt idx="4">
                  <c:v>0.44827586206896602</c:v>
                </c:pt>
                <c:pt idx="5">
                  <c:v>0.55172413793103503</c:v>
                </c:pt>
                <c:pt idx="6">
                  <c:v>0.44827586206896602</c:v>
                </c:pt>
                <c:pt idx="7">
                  <c:v>0.34482758620689735</c:v>
                </c:pt>
                <c:pt idx="8">
                  <c:v>0.37931034482758735</c:v>
                </c:pt>
              </c:numCache>
            </c:numRef>
          </c:val>
        </c:ser>
        <c:ser>
          <c:idx val="0"/>
          <c:order val="2"/>
          <c:tx>
            <c:v>Low</c:v>
          </c:tx>
          <c:cat>
            <c:strRef>
              <c:f>'1st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'1st Reg WS'!$I$3:$I$11</c:f>
              <c:numCache>
                <c:formatCode>0%</c:formatCode>
                <c:ptCount val="9"/>
                <c:pt idx="0">
                  <c:v>6.8965517241379323E-2</c:v>
                </c:pt>
                <c:pt idx="1">
                  <c:v>0.13793103448275912</c:v>
                </c:pt>
                <c:pt idx="2">
                  <c:v>6.8965517241379323E-2</c:v>
                </c:pt>
                <c:pt idx="3">
                  <c:v>0.13793103448275912</c:v>
                </c:pt>
                <c:pt idx="4">
                  <c:v>6.8965517241379323E-2</c:v>
                </c:pt>
                <c:pt idx="5">
                  <c:v>0.10344827586206902</c:v>
                </c:pt>
                <c:pt idx="6">
                  <c:v>0.13793103448275912</c:v>
                </c:pt>
                <c:pt idx="7">
                  <c:v>0.17241379310344912</c:v>
                </c:pt>
                <c:pt idx="8">
                  <c:v>3.4482758620689724E-2</c:v>
                </c:pt>
              </c:numCache>
            </c:numRef>
          </c:val>
        </c:ser>
        <c:ser>
          <c:idx val="3"/>
          <c:order val="3"/>
          <c:tx>
            <c:v>None</c:v>
          </c:tx>
          <c:val>
            <c:numRef>
              <c:f>'1st Reg WS'!$H$3:$H$11</c:f>
              <c:numCache>
                <c:formatCode>0%</c:formatCode>
                <c:ptCount val="9"/>
                <c:pt idx="0">
                  <c:v>3.4482758620689724E-2</c:v>
                </c:pt>
                <c:pt idx="1">
                  <c:v>3.4482758620689724E-2</c:v>
                </c:pt>
                <c:pt idx="2">
                  <c:v>3.4482758620689724E-2</c:v>
                </c:pt>
                <c:pt idx="3">
                  <c:v>3.4482758620689724E-2</c:v>
                </c:pt>
                <c:pt idx="4">
                  <c:v>3.4482758620689724E-2</c:v>
                </c:pt>
                <c:pt idx="5">
                  <c:v>3.4482758620689724E-2</c:v>
                </c:pt>
                <c:pt idx="6">
                  <c:v>6.8965517241379323E-2</c:v>
                </c:pt>
                <c:pt idx="7">
                  <c:v>6.8965517241379323E-2</c:v>
                </c:pt>
                <c:pt idx="8">
                  <c:v>3.4482758620689724E-2</c:v>
                </c:pt>
              </c:numCache>
            </c:numRef>
          </c:val>
        </c:ser>
        <c:overlap val="100"/>
        <c:axId val="35730944"/>
        <c:axId val="35732864"/>
      </c:barChart>
      <c:catAx>
        <c:axId val="35730944"/>
        <c:scaling>
          <c:orientation val="minMax"/>
        </c:scaling>
        <c:axPos val="b"/>
        <c:tickLblPos val="nextTo"/>
        <c:crossAx val="35732864"/>
        <c:crosses val="autoZero"/>
        <c:auto val="1"/>
        <c:lblAlgn val="ctr"/>
        <c:lblOffset val="100"/>
      </c:catAx>
      <c:valAx>
        <c:axId val="35732864"/>
        <c:scaling>
          <c:orientation val="minMax"/>
          <c:max val="1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/>
                  <a:t>% </a:t>
                </a:r>
                <a:r>
                  <a:rPr lang="de-DE" dirty="0" smtClean="0"/>
                  <a:t>of participants</a:t>
                </a:r>
                <a:endParaRPr lang="de-DE" dirty="0"/>
              </a:p>
            </c:rich>
          </c:tx>
          <c:layout/>
        </c:title>
        <c:numFmt formatCode="0%" sourceLinked="0"/>
        <c:tickLblPos val="nextTo"/>
        <c:crossAx val="3573094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4373314867669702"/>
          <c:y val="0.26781166110297744"/>
          <c:w val="0.15399818697450218"/>
          <c:h val="0.223763816065915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/>
      <c:barChart>
        <c:barDir val="col"/>
        <c:grouping val="stacked"/>
        <c:ser>
          <c:idx val="2"/>
          <c:order val="0"/>
          <c:tx>
            <c:v>High</c:v>
          </c:tx>
          <c:cat>
            <c:strRef>
              <c:f>'2nd Reg WS'!$A$4:$A$12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'2nd Reg WS'!$J$4:$J$12</c:f>
              <c:numCache>
                <c:formatCode>0%</c:formatCode>
                <c:ptCount val="9"/>
                <c:pt idx="0">
                  <c:v>0.75000000000000144</c:v>
                </c:pt>
                <c:pt idx="1">
                  <c:v>0.75000000000000144</c:v>
                </c:pt>
                <c:pt idx="2">
                  <c:v>0.83333333333333404</c:v>
                </c:pt>
                <c:pt idx="3">
                  <c:v>0.58333333333333259</c:v>
                </c:pt>
                <c:pt idx="4">
                  <c:v>0.66666666666666741</c:v>
                </c:pt>
                <c:pt idx="5">
                  <c:v>0.41666666666666735</c:v>
                </c:pt>
                <c:pt idx="6">
                  <c:v>0.75000000000000144</c:v>
                </c:pt>
                <c:pt idx="7">
                  <c:v>0.41666666666666735</c:v>
                </c:pt>
                <c:pt idx="8">
                  <c:v>0.58333333333333259</c:v>
                </c:pt>
              </c:numCache>
            </c:numRef>
          </c:val>
        </c:ser>
        <c:ser>
          <c:idx val="1"/>
          <c:order val="1"/>
          <c:tx>
            <c:v>Medium</c:v>
          </c:tx>
          <c:cat>
            <c:strRef>
              <c:f>'2nd Reg WS'!$A$4:$A$12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'2nd Reg WS'!$I$4:$I$12</c:f>
              <c:numCache>
                <c:formatCode>0%</c:formatCode>
                <c:ptCount val="9"/>
                <c:pt idx="0">
                  <c:v>0.16666666666666691</c:v>
                </c:pt>
                <c:pt idx="1">
                  <c:v>0.16666666666666691</c:v>
                </c:pt>
                <c:pt idx="2">
                  <c:v>8.3333333333333343E-2</c:v>
                </c:pt>
                <c:pt idx="3">
                  <c:v>0.25</c:v>
                </c:pt>
                <c:pt idx="4">
                  <c:v>0.25</c:v>
                </c:pt>
                <c:pt idx="5">
                  <c:v>0.5</c:v>
                </c:pt>
                <c:pt idx="6">
                  <c:v>0.25</c:v>
                </c:pt>
                <c:pt idx="7">
                  <c:v>0.5</c:v>
                </c:pt>
                <c:pt idx="8">
                  <c:v>0.41666666666666735</c:v>
                </c:pt>
              </c:numCache>
            </c:numRef>
          </c:val>
        </c:ser>
        <c:ser>
          <c:idx val="0"/>
          <c:order val="2"/>
          <c:tx>
            <c:v>Low</c:v>
          </c:tx>
          <c:cat>
            <c:strRef>
              <c:f>'2nd Reg WS'!$A$4:$A$12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'2nd Reg WS'!$H$4:$H$12</c:f>
              <c:numCache>
                <c:formatCode>0%</c:formatCode>
                <c:ptCount val="9"/>
                <c:pt idx="0">
                  <c:v>8.3333333333333343E-2</c:v>
                </c:pt>
                <c:pt idx="1">
                  <c:v>8.3333333333333343E-2</c:v>
                </c:pt>
                <c:pt idx="2">
                  <c:v>8.3333333333333343E-2</c:v>
                </c:pt>
                <c:pt idx="3">
                  <c:v>0.16666666666666691</c:v>
                </c:pt>
                <c:pt idx="4">
                  <c:v>8.3333333333333343E-2</c:v>
                </c:pt>
                <c:pt idx="5">
                  <c:v>8.3333333333333343E-2</c:v>
                </c:pt>
                <c:pt idx="6">
                  <c:v>0</c:v>
                </c:pt>
                <c:pt idx="7">
                  <c:v>8.3333333333333343E-2</c:v>
                </c:pt>
                <c:pt idx="8">
                  <c:v>0</c:v>
                </c:pt>
              </c:numCache>
            </c:numRef>
          </c:val>
        </c:ser>
        <c:overlap val="100"/>
        <c:axId val="56647040"/>
        <c:axId val="65166336"/>
      </c:barChart>
      <c:catAx>
        <c:axId val="56647040"/>
        <c:scaling>
          <c:orientation val="minMax"/>
        </c:scaling>
        <c:axPos val="b"/>
        <c:tickLblPos val="nextTo"/>
        <c:crossAx val="65166336"/>
        <c:crosses val="autoZero"/>
        <c:auto val="1"/>
        <c:lblAlgn val="ctr"/>
        <c:lblOffset val="100"/>
      </c:catAx>
      <c:valAx>
        <c:axId val="65166336"/>
        <c:scaling>
          <c:orientation val="minMax"/>
          <c:max val="1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% of participants</a:t>
                </a:r>
              </a:p>
            </c:rich>
          </c:tx>
          <c:layout/>
        </c:title>
        <c:numFmt formatCode="0%" sourceLinked="1"/>
        <c:tickLblPos val="nextTo"/>
        <c:crossAx val="566470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6451825345339472"/>
          <c:y val="0.30588070091906766"/>
          <c:w val="0.13371862992528497"/>
          <c:h val="0.167822862049436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'Before - 3rd Reg WS'!$I$57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9BBB59"/>
            </a:solidFill>
          </c:spPr>
          <c:cat>
            <c:strRef>
              <c:f>'Before - 3rd Reg WS'!$F$58:$F$66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'Before - 3rd Reg WS'!$I$58:$I$66</c:f>
              <c:numCache>
                <c:formatCode>0%</c:formatCode>
                <c:ptCount val="9"/>
                <c:pt idx="0">
                  <c:v>0.74193548387096697</c:v>
                </c:pt>
                <c:pt idx="1">
                  <c:v>0.64516129032258274</c:v>
                </c:pt>
                <c:pt idx="2">
                  <c:v>0.74193548387096697</c:v>
                </c:pt>
                <c:pt idx="3">
                  <c:v>0.45161290322580744</c:v>
                </c:pt>
                <c:pt idx="4">
                  <c:v>0.58064516129032262</c:v>
                </c:pt>
                <c:pt idx="5">
                  <c:v>0.38709677419354938</c:v>
                </c:pt>
                <c:pt idx="6">
                  <c:v>0.77419354838709742</c:v>
                </c:pt>
                <c:pt idx="7">
                  <c:v>0.61290322580645096</c:v>
                </c:pt>
                <c:pt idx="8">
                  <c:v>0.74193548387096697</c:v>
                </c:pt>
              </c:numCache>
            </c:numRef>
          </c:val>
        </c:ser>
        <c:ser>
          <c:idx val="1"/>
          <c:order val="1"/>
          <c:tx>
            <c:strRef>
              <c:f>'Before - 3rd Reg WS'!$H$57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E36C09"/>
            </a:solidFill>
          </c:spPr>
          <c:cat>
            <c:strRef>
              <c:f>'Before - 3rd Reg WS'!$F$58:$F$66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'Before - 3rd Reg WS'!$H$58:$H$66</c:f>
              <c:numCache>
                <c:formatCode>0%</c:formatCode>
                <c:ptCount val="9"/>
                <c:pt idx="0">
                  <c:v>0.25806451612903208</c:v>
                </c:pt>
                <c:pt idx="1">
                  <c:v>0.29032258064516236</c:v>
                </c:pt>
                <c:pt idx="2">
                  <c:v>0.22580645161290311</c:v>
                </c:pt>
                <c:pt idx="3">
                  <c:v>0.45161290322580744</c:v>
                </c:pt>
                <c:pt idx="4">
                  <c:v>0.38709677419354938</c:v>
                </c:pt>
                <c:pt idx="5">
                  <c:v>0.58064516129032262</c:v>
                </c:pt>
                <c:pt idx="6">
                  <c:v>0.19354838709677422</c:v>
                </c:pt>
                <c:pt idx="7">
                  <c:v>0.32258064516129137</c:v>
                </c:pt>
                <c:pt idx="8">
                  <c:v>0.1612903225806451</c:v>
                </c:pt>
              </c:numCache>
            </c:numRef>
          </c:val>
        </c:ser>
        <c:ser>
          <c:idx val="2"/>
          <c:order val="2"/>
          <c:tx>
            <c:strRef>
              <c:f>'Before - 3rd Reg WS'!$G$57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'Before - 3rd Reg WS'!$F$58:$F$66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'Before - 3rd Reg WS'!$G$58:$G$66</c:f>
              <c:numCache>
                <c:formatCode>0%</c:formatCode>
                <c:ptCount val="9"/>
                <c:pt idx="0">
                  <c:v>0</c:v>
                </c:pt>
                <c:pt idx="1">
                  <c:v>6.4516129032258132E-2</c:v>
                </c:pt>
                <c:pt idx="2">
                  <c:v>3.2258064516129129E-2</c:v>
                </c:pt>
                <c:pt idx="3">
                  <c:v>9.6774193548387247E-2</c:v>
                </c:pt>
                <c:pt idx="4">
                  <c:v>3.2258064516129129E-2</c:v>
                </c:pt>
                <c:pt idx="5">
                  <c:v>3.2258064516129129E-2</c:v>
                </c:pt>
                <c:pt idx="6">
                  <c:v>3.2258064516129129E-2</c:v>
                </c:pt>
                <c:pt idx="7">
                  <c:v>6.4516129032258132E-2</c:v>
                </c:pt>
                <c:pt idx="8">
                  <c:v>9.6774193548387247E-2</c:v>
                </c:pt>
              </c:numCache>
            </c:numRef>
          </c:val>
        </c:ser>
        <c:overlap val="100"/>
        <c:axId val="88143744"/>
        <c:axId val="88145280"/>
      </c:barChart>
      <c:catAx>
        <c:axId val="88143744"/>
        <c:scaling>
          <c:orientation val="minMax"/>
        </c:scaling>
        <c:axPos val="b"/>
        <c:numFmt formatCode="General" sourceLinked="1"/>
        <c:tickLblPos val="nextTo"/>
        <c:crossAx val="88145280"/>
        <c:crosses val="autoZero"/>
        <c:auto val="1"/>
        <c:lblAlgn val="ctr"/>
        <c:lblOffset val="100"/>
      </c:catAx>
      <c:valAx>
        <c:axId val="88145280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 smtClean="0"/>
                  <a:t>% of participants</a:t>
                </a:r>
                <a:endParaRPr lang="de-DE" dirty="0"/>
              </a:p>
            </c:rich>
          </c:tx>
          <c:layout/>
        </c:title>
        <c:numFmt formatCode="0%" sourceLinked="0"/>
        <c:tickLblPos val="nextTo"/>
        <c:crossAx val="88143744"/>
        <c:crosses val="autoZero"/>
        <c:crossBetween val="between"/>
        <c:majorUnit val="0.2"/>
      </c:valAx>
    </c:plotArea>
    <c:legend>
      <c:legendPos val="r"/>
      <c:layout/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>
        <c:manualLayout>
          <c:layoutTarget val="inner"/>
          <c:xMode val="edge"/>
          <c:yMode val="edge"/>
          <c:x val="0.14354324396976412"/>
          <c:y val="6.0621121743014893E-2"/>
          <c:w val="0.6684085493392854"/>
          <c:h val="0.50374264703122096"/>
        </c:manualLayout>
      </c:layout>
      <c:barChart>
        <c:barDir val="col"/>
        <c:grouping val="stacked"/>
        <c:ser>
          <c:idx val="0"/>
          <c:order val="0"/>
          <c:tx>
            <c:strRef>
              <c:f>'After - 3rd Reg WS'!$H$2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9BBB59"/>
            </a:solidFill>
          </c:spPr>
          <c:cat>
            <c:strRef>
              <c:f>'After - 3rd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'After - 3rd Reg WS'!$H$3:$H$11</c:f>
              <c:numCache>
                <c:formatCode>0.0</c:formatCode>
                <c:ptCount val="9"/>
                <c:pt idx="0">
                  <c:v>0.78125</c:v>
                </c:pt>
                <c:pt idx="1">
                  <c:v>0.62500000000000144</c:v>
                </c:pt>
                <c:pt idx="2">
                  <c:v>0.78125</c:v>
                </c:pt>
                <c:pt idx="3">
                  <c:v>0.51612903225806572</c:v>
                </c:pt>
                <c:pt idx="4">
                  <c:v>0.65625000000000144</c:v>
                </c:pt>
                <c:pt idx="5">
                  <c:v>0.59375</c:v>
                </c:pt>
                <c:pt idx="6">
                  <c:v>0.84375000000000144</c:v>
                </c:pt>
                <c:pt idx="7">
                  <c:v>0.8125</c:v>
                </c:pt>
                <c:pt idx="8">
                  <c:v>0.67741935483871041</c:v>
                </c:pt>
              </c:numCache>
            </c:numRef>
          </c:val>
        </c:ser>
        <c:ser>
          <c:idx val="1"/>
          <c:order val="1"/>
          <c:tx>
            <c:strRef>
              <c:f>'After - 3rd Reg WS'!$I$2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E36C09"/>
            </a:solidFill>
          </c:spPr>
          <c:cat>
            <c:strRef>
              <c:f>'After - 3rd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'After - 3rd Reg WS'!$I$3:$I$11</c:f>
              <c:numCache>
                <c:formatCode>0.0</c:formatCode>
                <c:ptCount val="9"/>
                <c:pt idx="0">
                  <c:v>0.15625000000000011</c:v>
                </c:pt>
                <c:pt idx="1">
                  <c:v>0.34375</c:v>
                </c:pt>
                <c:pt idx="2">
                  <c:v>0.18750000000000011</c:v>
                </c:pt>
                <c:pt idx="3">
                  <c:v>0.38709677419354938</c:v>
                </c:pt>
                <c:pt idx="4">
                  <c:v>0.28125</c:v>
                </c:pt>
                <c:pt idx="5">
                  <c:v>0.34375</c:v>
                </c:pt>
                <c:pt idx="6">
                  <c:v>0.15625000000000011</c:v>
                </c:pt>
                <c:pt idx="7">
                  <c:v>0.18750000000000011</c:v>
                </c:pt>
                <c:pt idx="8">
                  <c:v>0.29032258064516236</c:v>
                </c:pt>
              </c:numCache>
            </c:numRef>
          </c:val>
        </c:ser>
        <c:ser>
          <c:idx val="2"/>
          <c:order val="2"/>
          <c:tx>
            <c:strRef>
              <c:f>'After - 3rd Reg WS'!$J$2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'After - 3rd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'After - 3rd Reg WS'!$J$3:$J$11</c:f>
              <c:numCache>
                <c:formatCode>0.0</c:formatCode>
                <c:ptCount val="9"/>
                <c:pt idx="0">
                  <c:v>6.25E-2</c:v>
                </c:pt>
                <c:pt idx="1">
                  <c:v>3.125E-2</c:v>
                </c:pt>
                <c:pt idx="2">
                  <c:v>3.125E-2</c:v>
                </c:pt>
                <c:pt idx="3">
                  <c:v>9.6774193548387247E-2</c:v>
                </c:pt>
                <c:pt idx="4">
                  <c:v>6.25E-2</c:v>
                </c:pt>
                <c:pt idx="5">
                  <c:v>3.125E-2</c:v>
                </c:pt>
                <c:pt idx="6">
                  <c:v>0</c:v>
                </c:pt>
                <c:pt idx="7">
                  <c:v>0</c:v>
                </c:pt>
                <c:pt idx="8">
                  <c:v>3.2258064516129129E-2</c:v>
                </c:pt>
              </c:numCache>
            </c:numRef>
          </c:val>
        </c:ser>
        <c:ser>
          <c:idx val="3"/>
          <c:order val="3"/>
          <c:tx>
            <c:strRef>
              <c:f>'After - 3rd Reg WS'!$K$2</c:f>
              <c:strCache>
                <c:ptCount val="1"/>
                <c:pt idx="0">
                  <c:v>None</c:v>
                </c:pt>
              </c:strCache>
            </c:strRef>
          </c:tx>
          <c:cat>
            <c:strRef>
              <c:f>'After - 3rd Reg WS'!$A$3:$A$11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'After - 3rd Reg WS'!$K$3:$K$11</c:f>
              <c:numCache>
                <c:formatCode>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3.125E-2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overlap val="100"/>
        <c:axId val="89678976"/>
        <c:axId val="89680896"/>
      </c:barChart>
      <c:catAx>
        <c:axId val="89678976"/>
        <c:scaling>
          <c:orientation val="minMax"/>
        </c:scaling>
        <c:axPos val="b"/>
        <c:tickLblPos val="nextTo"/>
        <c:crossAx val="89680896"/>
        <c:crosses val="autoZero"/>
        <c:auto val="1"/>
        <c:lblAlgn val="ctr"/>
        <c:lblOffset val="100"/>
      </c:catAx>
      <c:valAx>
        <c:axId val="89680896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participants</a:t>
                </a:r>
              </a:p>
            </c:rich>
          </c:tx>
          <c:layout>
            <c:manualLayout>
              <c:xMode val="edge"/>
              <c:yMode val="edge"/>
              <c:x val="1.8720748829953209E-2"/>
              <c:y val="0.19194521737414411"/>
            </c:manualLayout>
          </c:layout>
        </c:title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967897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4784079000623203"/>
          <c:y val="0.46004815142154193"/>
          <c:w val="0.1298367038089499"/>
          <c:h val="0.22692289070196511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/>
      <c:barChart>
        <c:barDir val="col"/>
        <c:grouping val="stacked"/>
        <c:ser>
          <c:idx val="1"/>
          <c:order val="0"/>
          <c:tx>
            <c:strRef>
              <c:f>English!$M$3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English!$P$4:$P$12</c:f>
              <c:numCache>
                <c:formatCode>#,#00</c:formatCode>
                <c:ptCount val="9"/>
                <c:pt idx="0">
                  <c:v>64.705882352940975</c:v>
                </c:pt>
                <c:pt idx="1">
                  <c:v>58.823529411764625</c:v>
                </c:pt>
                <c:pt idx="2">
                  <c:v>47.058823529411754</c:v>
                </c:pt>
                <c:pt idx="3">
                  <c:v>29.411764705882387</c:v>
                </c:pt>
                <c:pt idx="4">
                  <c:v>76.470588235294088</c:v>
                </c:pt>
                <c:pt idx="5">
                  <c:v>58.823529411764625</c:v>
                </c:pt>
                <c:pt idx="6">
                  <c:v>82.352941176470324</c:v>
                </c:pt>
                <c:pt idx="7">
                  <c:v>64.705882352940975</c:v>
                </c:pt>
                <c:pt idx="8">
                  <c:v>35.294117647058918</c:v>
                </c:pt>
              </c:numCache>
            </c:numRef>
          </c:val>
        </c:ser>
        <c:ser>
          <c:idx val="2"/>
          <c:order val="1"/>
          <c:tx>
            <c:strRef>
              <c:f>English!$N$3</c:f>
              <c:strCache>
                <c:ptCount val="1"/>
                <c:pt idx="0">
                  <c:v>Medium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English!$O$4:$O$12</c:f>
              <c:numCache>
                <c:formatCode>#,#00</c:formatCode>
                <c:ptCount val="9"/>
                <c:pt idx="0">
                  <c:v>23.52941176470588</c:v>
                </c:pt>
                <c:pt idx="1">
                  <c:v>35.294117647058918</c:v>
                </c:pt>
                <c:pt idx="2">
                  <c:v>52.941176470588225</c:v>
                </c:pt>
                <c:pt idx="3">
                  <c:v>58.823529411764625</c:v>
                </c:pt>
                <c:pt idx="4">
                  <c:v>17.647058823529431</c:v>
                </c:pt>
                <c:pt idx="5">
                  <c:v>29.411764705882387</c:v>
                </c:pt>
                <c:pt idx="6">
                  <c:v>17.647058823529431</c:v>
                </c:pt>
                <c:pt idx="7">
                  <c:v>35.294117647058918</c:v>
                </c:pt>
                <c:pt idx="8">
                  <c:v>64.705882352940975</c:v>
                </c:pt>
              </c:numCache>
            </c:numRef>
          </c:val>
        </c:ser>
        <c:ser>
          <c:idx val="3"/>
          <c:order val="2"/>
          <c:tx>
            <c:strRef>
              <c:f>English!$O$3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English!$N$4:$N$12</c:f>
              <c:numCache>
                <c:formatCode>#,#00</c:formatCode>
                <c:ptCount val="9"/>
                <c:pt idx="0">
                  <c:v>11.76470588235294</c:v>
                </c:pt>
                <c:pt idx="1">
                  <c:v>5.8823529411764675</c:v>
                </c:pt>
                <c:pt idx="2">
                  <c:v>0</c:v>
                </c:pt>
                <c:pt idx="3">
                  <c:v>11.76470588235294</c:v>
                </c:pt>
                <c:pt idx="4">
                  <c:v>5.8823529411764675</c:v>
                </c:pt>
                <c:pt idx="5">
                  <c:v>11.76470588235294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4"/>
          <c:order val="3"/>
          <c:tx>
            <c:strRef>
              <c:f>English!$P$3</c:f>
              <c:strCache>
                <c:ptCount val="1"/>
                <c:pt idx="0">
                  <c:v>None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English!$M$4:$M$12</c:f>
              <c:numCache>
                <c:formatCode>#,#00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overlap val="100"/>
        <c:axId val="89741952"/>
        <c:axId val="89756032"/>
      </c:barChart>
      <c:catAx>
        <c:axId val="89741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756032"/>
        <c:crosses val="autoZero"/>
        <c:auto val="1"/>
        <c:lblAlgn val="ctr"/>
        <c:lblOffset val="100"/>
      </c:catAx>
      <c:valAx>
        <c:axId val="89756032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de-DE" sz="1400" dirty="0" smtClean="0"/>
                  <a:t>% of participants</a:t>
                </a:r>
                <a:endParaRPr lang="de-DE" sz="1400" dirty="0"/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9741952"/>
        <c:crosses val="autoZero"/>
        <c:crossBetween val="between"/>
        <c:majorUnit val="20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/>
      <c:pieChart>
        <c:varyColors val="1"/>
        <c:firstSliceAng val="0"/>
      </c:pieChart>
    </c:plotArea>
    <c:legend>
      <c:legendPos val="r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Percent val="1"/>
            <c:separator>. </c:separator>
          </c:dLbls>
          <c:cat>
            <c:strRef>
              <c:f>background!$B$1:$B$3</c:f>
              <c:strCache>
                <c:ptCount val="3"/>
                <c:pt idx="0">
                  <c:v>Government</c:v>
                </c:pt>
                <c:pt idx="1">
                  <c:v>Non Governmental Organization</c:v>
                </c:pt>
                <c:pt idx="2">
                  <c:v> Research &amp; Development</c:v>
                </c:pt>
              </c:strCache>
            </c:strRef>
          </c:cat>
          <c:val>
            <c:numRef>
              <c:f>background!$A$1:$A$3</c:f>
              <c:numCache>
                <c:formatCode>General</c:formatCode>
                <c:ptCount val="3"/>
                <c:pt idx="0">
                  <c:v>13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spPr>
    <a:noFill/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activities!$B$2:$B$7</c:f>
              <c:strCache>
                <c:ptCount val="6"/>
                <c:pt idx="0">
                  <c:v>Management / strategy</c:v>
                </c:pt>
                <c:pt idx="1">
                  <c:v> Policy</c:v>
                </c:pt>
                <c:pt idx="2">
                  <c:v>Research &amp; development</c:v>
                </c:pt>
                <c:pt idx="3">
                  <c:v>Administration / finance / human resources</c:v>
                </c:pt>
                <c:pt idx="4">
                  <c:v>Production / operation</c:v>
                </c:pt>
                <c:pt idx="5">
                  <c:v>Other</c:v>
                </c:pt>
              </c:strCache>
            </c:strRef>
          </c:cat>
          <c:val>
            <c:numRef>
              <c:f>activities!$A$2:$A$7</c:f>
              <c:numCache>
                <c:formatCode>General</c:formatCode>
                <c:ptCount val="6"/>
                <c:pt idx="0">
                  <c:v>12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660325451146772"/>
          <c:y val="0.2817066323784812"/>
          <c:w val="0.33999138679315322"/>
          <c:h val="0.71829336762151941"/>
        </c:manualLayout>
      </c:layout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0.05422</cdr:x>
      <cdr:y>0.47251</cdr:y>
    </cdr:from>
    <cdr:to>
      <cdr:x>0.1231</cdr:x>
      <cdr:y>0.9018</cdr:y>
    </cdr:to>
    <cdr:sp macro="" textlink="">
      <cdr:nvSpPr>
        <cdr:cNvPr id="2" name="Oval 1"/>
        <cdr:cNvSpPr/>
      </cdr:nvSpPr>
      <cdr:spPr>
        <a:xfrm xmlns:a="http://schemas.openxmlformats.org/drawingml/2006/main" rot="2652988">
          <a:off x="430306" y="2474258"/>
          <a:ext cx="546655" cy="224796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289050" y="1836738"/>
            <a:ext cx="7372350" cy="4281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3E9B-D9A9-4ED1-A32C-9DD8D529CF1F}" type="datetime1">
              <a:rPr lang="de-DE" smtClean="0"/>
              <a:pPr>
                <a:defRPr/>
              </a:pPr>
              <a:t>10.01.2013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045D-9C99-4E5A-A4B8-BA78BE31E5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10.01.2013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10.01.2013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67" r:id="rId4"/>
    <p:sldLayoutId id="2147483968" r:id="rId5"/>
    <p:sldLayoutId id="2147483970" r:id="rId6"/>
    <p:sldLayoutId id="2147483971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23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ONU-Agua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Proyecto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sobre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el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Uso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Seguro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guas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Residuales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en la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Agricultura</a:t>
            </a:r>
            <a:endParaRPr lang="en-US" sz="28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4792" y="4200571"/>
            <a:ext cx="356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Africa ∙ Asia ∙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Latinoamérica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1424" y="6169123"/>
            <a:ext cx="240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Dr. Jens Liebe, UNW-DPC</a:t>
            </a:r>
            <a:endParaRPr lang="en-US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2112" y="4773614"/>
            <a:ext cx="554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Recopilación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de la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apertura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internacional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los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talleres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regionales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y el</a:t>
            </a:r>
            <a:br>
              <a:rPr lang="en-US" sz="2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2600" b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Alcance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del 4</a:t>
            </a:r>
            <a:r>
              <a:rPr lang="en-US" sz="2600" b="1" baseline="300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Taller regional</a:t>
            </a:r>
          </a:p>
        </p:txBody>
      </p:sp>
      <p:pic>
        <p:nvPicPr>
          <p:cNvPr id="27" name="Picture 26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019" y="1143301"/>
            <a:ext cx="661207" cy="763200"/>
          </a:xfrm>
          <a:prstGeom prst="rect">
            <a:avLst/>
          </a:prstGeom>
        </p:spPr>
      </p:pic>
      <p:pic>
        <p:nvPicPr>
          <p:cNvPr id="28" name="Picture 27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8393" y="134048"/>
            <a:ext cx="765159" cy="765159"/>
          </a:xfrm>
          <a:prstGeom prst="rect">
            <a:avLst/>
          </a:prstGeom>
        </p:spPr>
      </p:pic>
      <p:pic>
        <p:nvPicPr>
          <p:cNvPr id="30" name="Picture 29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1920" y="134048"/>
            <a:ext cx="647388" cy="765159"/>
          </a:xfrm>
          <a:prstGeom prst="rect">
            <a:avLst/>
          </a:prstGeom>
        </p:spPr>
      </p:pic>
      <p:pic>
        <p:nvPicPr>
          <p:cNvPr id="31" name="Picture 30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3674" y="134048"/>
            <a:ext cx="1495545" cy="765159"/>
          </a:xfrm>
          <a:prstGeom prst="rect">
            <a:avLst/>
          </a:prstGeom>
        </p:spPr>
      </p:pic>
      <p:pic>
        <p:nvPicPr>
          <p:cNvPr id="32" name="Picture 31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3586" y="134049"/>
            <a:ext cx="1297724" cy="1840525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9165" y="114330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7918" y="134048"/>
            <a:ext cx="2489636" cy="762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900953" y="1519518"/>
          <a:ext cx="8243047" cy="533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Necesidades</a:t>
            </a:r>
            <a:r>
              <a:rPr lang="en-US" sz="3600" dirty="0" smtClean="0"/>
              <a:t> de </a:t>
            </a:r>
            <a:r>
              <a:rPr lang="en-US" sz="3600" dirty="0" err="1" smtClean="0"/>
              <a:t>Capacidad</a:t>
            </a:r>
            <a:r>
              <a:rPr lang="en-US" sz="3600" dirty="0" smtClean="0"/>
              <a:t> en Africa </a:t>
            </a:r>
            <a:r>
              <a:rPr lang="en-US" sz="3600" dirty="0" err="1" smtClean="0"/>
              <a:t>francófona</a:t>
            </a:r>
            <a:r>
              <a:rPr lang="en-US" sz="3600" dirty="0" smtClean="0"/>
              <a:t> y del Norte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 rot="2652988">
            <a:off x="1997075" y="4237665"/>
            <a:ext cx="546655" cy="29403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652988">
            <a:off x="1572256" y="3967663"/>
            <a:ext cx="546655" cy="29853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652988">
            <a:off x="6515114" y="4100660"/>
            <a:ext cx="546655" cy="275020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18 countries, 29 participants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917091" y="1481344"/>
          <a:ext cx="8226909" cy="537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Necesidades</a:t>
            </a:r>
            <a:r>
              <a:rPr lang="en-US" sz="3600" dirty="0"/>
              <a:t> de </a:t>
            </a:r>
            <a:r>
              <a:rPr lang="en-US" sz="3600" dirty="0" err="1" smtClean="0"/>
              <a:t>Capacidad</a:t>
            </a:r>
            <a:r>
              <a:rPr lang="en-US" sz="3600" dirty="0" smtClean="0"/>
              <a:t> en Sur, </a:t>
            </a:r>
            <a:r>
              <a:rPr lang="en-US" sz="3600" dirty="0" err="1" smtClean="0"/>
              <a:t>Oeste</a:t>
            </a:r>
            <a:r>
              <a:rPr lang="en-US" sz="3600" dirty="0" smtClean="0"/>
              <a:t> y Asia Central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 rot="2652988">
            <a:off x="2837696" y="4088856"/>
            <a:ext cx="546655" cy="276689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2652988">
            <a:off x="5269650" y="4074481"/>
            <a:ext cx="546655" cy="281919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652988">
            <a:off x="1509483" y="4243708"/>
            <a:ext cx="925191" cy="29390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11 countries, 18 participants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869788" y="1565404"/>
          <a:ext cx="8274212" cy="529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Necesidades</a:t>
            </a:r>
            <a:r>
              <a:rPr lang="en-US" sz="3600" dirty="0" smtClean="0"/>
              <a:t> de </a:t>
            </a:r>
            <a:r>
              <a:rPr lang="en-US" sz="3600" dirty="0" err="1" smtClean="0"/>
              <a:t>Capacidad</a:t>
            </a:r>
            <a:r>
              <a:rPr lang="en-US" sz="3600" dirty="0" smtClean="0"/>
              <a:t> en Africa </a:t>
            </a:r>
            <a:r>
              <a:rPr lang="en-US" sz="3600" dirty="0" err="1" smtClean="0"/>
              <a:t>Anglófona</a:t>
            </a:r>
            <a:r>
              <a:rPr lang="en-US" sz="3600" dirty="0" smtClean="0"/>
              <a:t> (antes del taller)</a:t>
            </a:r>
            <a:endParaRPr lang="en-US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21 countries, 31 participants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 rot="2652988">
            <a:off x="1468421" y="4152504"/>
            <a:ext cx="598834" cy="272437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652988">
            <a:off x="5109732" y="3933891"/>
            <a:ext cx="564820" cy="327467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652988">
            <a:off x="2773804" y="4126993"/>
            <a:ext cx="567533" cy="282319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904064" y="1530220"/>
          <a:ext cx="8239935" cy="532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Necesidades</a:t>
            </a:r>
            <a:r>
              <a:rPr lang="en-US" sz="3200" dirty="0"/>
              <a:t> de </a:t>
            </a:r>
            <a:r>
              <a:rPr lang="en-US" sz="3200" dirty="0" err="1"/>
              <a:t>Capacidad</a:t>
            </a:r>
            <a:r>
              <a:rPr lang="en-US" sz="3200" dirty="0"/>
              <a:t> en Africa </a:t>
            </a:r>
            <a:r>
              <a:rPr lang="en-US" sz="3200" dirty="0" err="1" smtClean="0"/>
              <a:t>Anglófona</a:t>
            </a:r>
            <a:r>
              <a:rPr lang="en-US" sz="3200" dirty="0" smtClean="0"/>
              <a:t> (</a:t>
            </a:r>
            <a:r>
              <a:rPr lang="en-US" sz="3200" dirty="0" err="1" smtClean="0"/>
              <a:t>después</a:t>
            </a:r>
            <a:r>
              <a:rPr lang="en-US" sz="3200" dirty="0" smtClean="0"/>
              <a:t> </a:t>
            </a:r>
            <a:r>
              <a:rPr lang="en-US" sz="3200" dirty="0"/>
              <a:t>del taller)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21 countries, 31 participants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 rot="2652988">
            <a:off x="6177960" y="4457320"/>
            <a:ext cx="435591" cy="17134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652988">
            <a:off x="2818418" y="4154051"/>
            <a:ext cx="502464" cy="279609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652988">
            <a:off x="5276239" y="4186195"/>
            <a:ext cx="557269" cy="277150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83646"/>
            <a:ext cx="2133600" cy="365125"/>
          </a:xfrm>
        </p:spPr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84488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105747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73202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221274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124930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53347"/>
            <a:ext cx="5547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ONU-Agua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Proyecto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sobre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el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Uso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Seguro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Aguas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Residuales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en la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Agricultura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59421" y="4707313"/>
            <a:ext cx="5076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Argentina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Bolivia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Chile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Colombia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Cuba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Ecuador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 Salvador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Guatemala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Guyana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Haiti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H</a:t>
            </a:r>
            <a:r>
              <a:rPr lang="es-E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onduras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México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Paraguay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Perú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Republica Dominicana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E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Kitts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and </a:t>
            </a:r>
            <a:r>
              <a:rPr lang="es-E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Nevis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∙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Uruguay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12112" y="4279116"/>
            <a:ext cx="554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en-US" sz="2800" b="1" baseline="300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Taller Regional</a:t>
            </a:r>
          </a:p>
        </p:txBody>
      </p:sp>
      <p:pic>
        <p:nvPicPr>
          <p:cNvPr id="27" name="Picture 26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9011" y="1482541"/>
            <a:ext cx="661207" cy="763200"/>
          </a:xfrm>
          <a:prstGeom prst="rect">
            <a:avLst/>
          </a:prstGeom>
        </p:spPr>
      </p:pic>
      <p:pic>
        <p:nvPicPr>
          <p:cNvPr id="28" name="Picture 27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8392" y="274626"/>
            <a:ext cx="831600" cy="831600"/>
          </a:xfrm>
          <a:prstGeom prst="rect">
            <a:avLst/>
          </a:prstGeom>
        </p:spPr>
      </p:pic>
      <p:pic>
        <p:nvPicPr>
          <p:cNvPr id="30" name="Picture 29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8280" y="1482541"/>
            <a:ext cx="647388" cy="765159"/>
          </a:xfrm>
          <a:prstGeom prst="rect">
            <a:avLst/>
          </a:prstGeom>
        </p:spPr>
      </p:pic>
      <p:pic>
        <p:nvPicPr>
          <p:cNvPr id="31" name="Picture 30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4567" y="1482541"/>
            <a:ext cx="1495545" cy="765159"/>
          </a:xfrm>
          <a:prstGeom prst="rect">
            <a:avLst/>
          </a:prstGeom>
        </p:spPr>
      </p:pic>
      <p:pic>
        <p:nvPicPr>
          <p:cNvPr id="32" name="Picture 31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1520" y="13648"/>
            <a:ext cx="954371" cy="1353557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9117" y="148254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9745" y="1482541"/>
            <a:ext cx="2489636" cy="762451"/>
          </a:xfrm>
          <a:prstGeom prst="rect">
            <a:avLst/>
          </a:prstGeom>
          <a:noFill/>
        </p:spPr>
      </p:pic>
      <p:pic>
        <p:nvPicPr>
          <p:cNvPr id="35" name="Picture 4" descr="http://www.peruregional.com/wp-content/uploads/2011/06/AN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1279" y="207271"/>
            <a:ext cx="832513" cy="96631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859809" y="0"/>
            <a:ext cx="2306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336699"/>
                </a:solidFill>
              </a:rPr>
              <a:t>Organized by:</a:t>
            </a:r>
            <a:endParaRPr lang="en-US" sz="1200" b="1" dirty="0">
              <a:solidFill>
                <a:srgbClr val="336699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9809" y="1203278"/>
            <a:ext cx="1730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336699"/>
                </a:solidFill>
              </a:rPr>
              <a:t>Partners:</a:t>
            </a:r>
            <a:endParaRPr lang="en-US" sz="1200" b="1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Necesidades</a:t>
            </a:r>
            <a:r>
              <a:rPr lang="en-US" sz="3600" dirty="0" smtClean="0"/>
              <a:t> de </a:t>
            </a:r>
            <a:r>
              <a:rPr lang="en-US" sz="3600" dirty="0" err="1" smtClean="0"/>
              <a:t>Capacidad</a:t>
            </a:r>
            <a:r>
              <a:rPr lang="en-US" sz="3600" dirty="0" smtClean="0"/>
              <a:t> en </a:t>
            </a:r>
            <a:br>
              <a:rPr lang="en-US" sz="3600" dirty="0" smtClean="0"/>
            </a:br>
            <a:r>
              <a:rPr lang="en-US" sz="3600" dirty="0" err="1" smtClean="0"/>
              <a:t>Latinoamerica</a:t>
            </a:r>
            <a:r>
              <a:rPr lang="en-US" sz="3600" dirty="0" smtClean="0"/>
              <a:t> y el </a:t>
            </a:r>
            <a:r>
              <a:rPr lang="en-US" sz="3600" dirty="0" err="1" smtClean="0"/>
              <a:t>Caribe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18 countries, 29 participants</a:t>
            </a:r>
            <a:endParaRPr lang="en-US" sz="1400" dirty="0"/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2089289"/>
              </p:ext>
            </p:extLst>
          </p:nvPr>
        </p:nvGraphicFramePr>
        <p:xfrm>
          <a:off x="1040860" y="1621575"/>
          <a:ext cx="7936601" cy="523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 rot="2652988">
            <a:off x="4871544" y="3914016"/>
            <a:ext cx="546655" cy="338245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652988">
            <a:off x="3994134" y="4159876"/>
            <a:ext cx="546655" cy="224796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35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Antecedentes</a:t>
            </a:r>
            <a:r>
              <a:rPr lang="en-US" dirty="0" smtClean="0"/>
              <a:t> de los </a:t>
            </a:r>
            <a:r>
              <a:rPr lang="en-US" dirty="0" err="1" smtClean="0"/>
              <a:t>paticipantes</a:t>
            </a:r>
            <a:r>
              <a:rPr lang="en-US" dirty="0" smtClean="0"/>
              <a:t> del taller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701260" y="1403004"/>
          <a:ext cx="6998252" cy="304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97212" y="1907632"/>
            <a:ext cx="378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336699"/>
                </a:solidFill>
              </a:rPr>
              <a:t>Antecedentes</a:t>
            </a:r>
            <a:r>
              <a:rPr lang="en-US" b="1" dirty="0" smtClean="0">
                <a:solidFill>
                  <a:srgbClr val="336699"/>
                </a:solidFill>
              </a:rPr>
              <a:t> </a:t>
            </a:r>
            <a:r>
              <a:rPr lang="en-US" b="1" dirty="0" err="1" smtClean="0">
                <a:solidFill>
                  <a:srgbClr val="336699"/>
                </a:solidFill>
              </a:rPr>
              <a:t>organizacionales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2978" y="4314501"/>
            <a:ext cx="378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336699"/>
                </a:solidFill>
              </a:rPr>
              <a:t>S</a:t>
            </a:r>
            <a:r>
              <a:rPr lang="en-US" b="1" dirty="0" smtClean="0">
                <a:solidFill>
                  <a:srgbClr val="336699"/>
                </a:solidFill>
              </a:rPr>
              <a:t>us </a:t>
            </a:r>
            <a:r>
              <a:rPr lang="en-US" b="1" dirty="0" err="1" smtClean="0">
                <a:solidFill>
                  <a:srgbClr val="336699"/>
                </a:solidFill>
              </a:rPr>
              <a:t>actividades</a:t>
            </a:r>
            <a:r>
              <a:rPr lang="en-US" b="1" dirty="0" smtClean="0">
                <a:solidFill>
                  <a:srgbClr val="336699"/>
                </a:solidFill>
              </a:rPr>
              <a:t> </a:t>
            </a:r>
            <a:r>
              <a:rPr lang="en-US" b="1" dirty="0" err="1" smtClean="0">
                <a:solidFill>
                  <a:srgbClr val="336699"/>
                </a:solidFill>
              </a:rPr>
              <a:t>diarias</a:t>
            </a:r>
            <a:endParaRPr lang="en-US" b="1" dirty="0" smtClean="0">
              <a:solidFill>
                <a:srgbClr val="336699"/>
              </a:solidFill>
            </a:endParaRPr>
          </a:p>
          <a:p>
            <a:endParaRPr lang="en-US" b="1" dirty="0">
              <a:solidFill>
                <a:srgbClr val="336699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866632" y="1729855"/>
          <a:ext cx="6967183" cy="247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="" xmlns:p14="http://schemas.microsoft.com/office/powerpoint/2010/main" val="863143698"/>
              </p:ext>
            </p:extLst>
          </p:nvPr>
        </p:nvGraphicFramePr>
        <p:xfrm>
          <a:off x="566404" y="3949233"/>
          <a:ext cx="8018062" cy="275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Antecedentes</a:t>
            </a:r>
            <a:r>
              <a:rPr lang="en-US" dirty="0"/>
              <a:t> de los </a:t>
            </a:r>
            <a:r>
              <a:rPr lang="en-US" dirty="0" err="1"/>
              <a:t>paticipantes</a:t>
            </a:r>
            <a:r>
              <a:rPr lang="en-US" dirty="0"/>
              <a:t> del taller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4412" y="2312280"/>
            <a:ext cx="378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Su </a:t>
            </a:r>
            <a:r>
              <a:rPr lang="en-US" b="1" dirty="0" err="1" smtClean="0">
                <a:solidFill>
                  <a:srgbClr val="336699"/>
                </a:solidFill>
              </a:rPr>
              <a:t>formación</a:t>
            </a:r>
            <a:endParaRPr lang="en-US" b="1" dirty="0">
              <a:solidFill>
                <a:srgbClr val="336699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986398602"/>
              </p:ext>
            </p:extLst>
          </p:nvPr>
        </p:nvGraphicFramePr>
        <p:xfrm>
          <a:off x="945932" y="3019288"/>
          <a:ext cx="8198068" cy="484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val="2818208996"/>
              </p:ext>
            </p:extLst>
          </p:nvPr>
        </p:nvGraphicFramePr>
        <p:xfrm>
          <a:off x="1132035" y="2081821"/>
          <a:ext cx="7478972" cy="45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Situación</a:t>
            </a:r>
            <a:r>
              <a:rPr lang="en-US" dirty="0" smtClean="0"/>
              <a:t> en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países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19561" y="3928422"/>
            <a:ext cx="1880944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“CURVA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APRENDIZAJE”: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 </a:t>
            </a:r>
            <a:r>
              <a:rPr lang="en-US" sz="1400" b="1" dirty="0" err="1" smtClean="0">
                <a:solidFill>
                  <a:schemeClr val="accent2"/>
                </a:solidFill>
                <a:latin typeface="+mj-lt"/>
                <a:cs typeface="+mn-cs"/>
              </a:rPr>
              <a:t>Conciencia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  <a:cs typeface="+mn-cs"/>
              </a:rPr>
              <a:t>2. </a:t>
            </a:r>
            <a:r>
              <a:rPr lang="en-US" sz="1400" b="1" dirty="0" err="1" smtClean="0">
                <a:solidFill>
                  <a:schemeClr val="accent2"/>
                </a:solidFill>
                <a:latin typeface="+mj-lt"/>
                <a:cs typeface="+mn-cs"/>
              </a:rPr>
              <a:t>Compresión</a:t>
            </a:r>
            <a:endParaRPr lang="en-US" sz="1400" b="1" dirty="0" smtClean="0">
              <a:solidFill>
                <a:schemeClr val="accent2"/>
              </a:solidFill>
              <a:latin typeface="+mj-lt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Compromiso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  <a:cs typeface="+mn-cs"/>
              </a:rPr>
              <a:t>4. </a:t>
            </a:r>
            <a:r>
              <a:rPr lang="en-US" sz="1400" b="1" dirty="0" err="1" smtClean="0">
                <a:solidFill>
                  <a:schemeClr val="accent2"/>
                </a:solidFill>
                <a:latin typeface="+mj-lt"/>
                <a:cs typeface="+mn-cs"/>
              </a:rPr>
              <a:t>Acción</a:t>
            </a:r>
            <a:endParaRPr lang="en-US" sz="1400" b="1" dirty="0" smtClean="0">
              <a:solidFill>
                <a:schemeClr val="accent2"/>
              </a:solidFill>
              <a:latin typeface="+mj-lt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5.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Reflección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968" y="6451171"/>
            <a:ext cx="477939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	 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2.	      3.	          4. 	              5.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="" xmlns:p14="http://schemas.microsoft.com/office/powerpoint/2010/main" val="318137496"/>
              </p:ext>
            </p:extLst>
          </p:nvPr>
        </p:nvGraphicFramePr>
        <p:xfrm>
          <a:off x="786033" y="2218119"/>
          <a:ext cx="8162570" cy="419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325189" y="2717074"/>
            <a:ext cx="4245428" cy="13454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le </a:t>
            </a:r>
            <a:r>
              <a:rPr lang="en-US" dirty="0" err="1" smtClean="0"/>
              <a:t>gustaría</a:t>
            </a:r>
            <a:r>
              <a:rPr lang="en-US" dirty="0" smtClean="0"/>
              <a:t> </a:t>
            </a:r>
            <a:r>
              <a:rPr lang="en-US" dirty="0" err="1" smtClean="0"/>
              <a:t>aprender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2" y="1829710"/>
            <a:ext cx="7235981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“Me </a:t>
            </a:r>
            <a:r>
              <a:rPr lang="en-US" sz="2000" b="1" dirty="0" err="1" smtClean="0">
                <a:solidFill>
                  <a:srgbClr val="E36C09"/>
                </a:solidFill>
                <a:latin typeface="+mn-lt"/>
              </a:rPr>
              <a:t>gustaría</a:t>
            </a:r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E36C09"/>
                </a:solidFill>
                <a:latin typeface="+mn-lt"/>
              </a:rPr>
              <a:t>aprender</a:t>
            </a:r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E36C09"/>
                </a:solidFill>
                <a:latin typeface="+mn-lt"/>
              </a:rPr>
              <a:t>nuevas</a:t>
            </a:r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E36C09"/>
                </a:solidFill>
                <a:latin typeface="+mn-lt"/>
              </a:rPr>
              <a:t>herramientas</a:t>
            </a:r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E36C09"/>
                </a:solidFill>
                <a:latin typeface="+mn-lt"/>
              </a:rPr>
              <a:t>para</a:t>
            </a:r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 la </a:t>
            </a:r>
            <a:r>
              <a:rPr lang="en-US" sz="2000" b="1" dirty="0" err="1" smtClean="0">
                <a:solidFill>
                  <a:srgbClr val="E36C09"/>
                </a:solidFill>
                <a:latin typeface="+mn-lt"/>
              </a:rPr>
              <a:t>implementación</a:t>
            </a:r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E36C09"/>
                </a:solidFill>
                <a:latin typeface="+mn-lt"/>
              </a:rPr>
              <a:t>responsable</a:t>
            </a:r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 del </a:t>
            </a:r>
            <a:r>
              <a:rPr lang="en-US" sz="2000" b="1" dirty="0" err="1" smtClean="0">
                <a:solidFill>
                  <a:srgbClr val="E36C09"/>
                </a:solidFill>
                <a:latin typeface="+mn-lt"/>
              </a:rPr>
              <a:t>uso</a:t>
            </a:r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E36C09"/>
                </a:solidFill>
                <a:latin typeface="+mn-lt"/>
              </a:rPr>
              <a:t>seguro</a:t>
            </a:r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 de </a:t>
            </a:r>
            <a:r>
              <a:rPr lang="en-US" sz="2000" b="1" dirty="0" err="1" smtClean="0">
                <a:solidFill>
                  <a:srgbClr val="E36C09"/>
                </a:solidFill>
                <a:latin typeface="+mn-lt"/>
              </a:rPr>
              <a:t>aguas</a:t>
            </a:r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E36C09"/>
                </a:solidFill>
                <a:latin typeface="+mn-lt"/>
              </a:rPr>
              <a:t>residuales</a:t>
            </a:r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 en la </a:t>
            </a:r>
            <a:r>
              <a:rPr lang="en-US" sz="2000" b="1" dirty="0" err="1" smtClean="0">
                <a:solidFill>
                  <a:srgbClr val="E36C09"/>
                </a:solidFill>
                <a:latin typeface="+mn-lt"/>
              </a:rPr>
              <a:t>agricultura</a:t>
            </a:r>
            <a:r>
              <a:rPr lang="en-US" sz="2000" b="1" dirty="0" smtClean="0">
                <a:solidFill>
                  <a:srgbClr val="E36C09"/>
                </a:solidFill>
                <a:latin typeface="+mn-lt"/>
              </a:rPr>
              <a:t>”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342" y="2990721"/>
            <a:ext cx="736879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E36C09"/>
                </a:solidFill>
              </a:rPr>
              <a:t>“Los </a:t>
            </a:r>
            <a:r>
              <a:rPr lang="en-US" b="1" dirty="0" err="1" smtClean="0">
                <a:solidFill>
                  <a:srgbClr val="E36C09"/>
                </a:solidFill>
              </a:rPr>
              <a:t>retos</a:t>
            </a:r>
            <a:r>
              <a:rPr lang="en-US" b="1" dirty="0" smtClean="0">
                <a:solidFill>
                  <a:srgbClr val="E36C09"/>
                </a:solidFill>
              </a:rPr>
              <a:t> </a:t>
            </a:r>
            <a:r>
              <a:rPr lang="en-US" b="1" dirty="0" err="1" smtClean="0">
                <a:solidFill>
                  <a:srgbClr val="E36C09"/>
                </a:solidFill>
              </a:rPr>
              <a:t>que</a:t>
            </a:r>
            <a:r>
              <a:rPr lang="en-US" b="1" dirty="0" smtClean="0">
                <a:solidFill>
                  <a:srgbClr val="E36C09"/>
                </a:solidFill>
              </a:rPr>
              <a:t> </a:t>
            </a:r>
            <a:r>
              <a:rPr lang="en-US" b="1" dirty="0" err="1" smtClean="0">
                <a:solidFill>
                  <a:srgbClr val="E36C09"/>
                </a:solidFill>
              </a:rPr>
              <a:t>otros</a:t>
            </a:r>
            <a:r>
              <a:rPr lang="en-US" b="1" dirty="0">
                <a:solidFill>
                  <a:srgbClr val="E36C09"/>
                </a:solidFill>
              </a:rPr>
              <a:t> </a:t>
            </a:r>
            <a:r>
              <a:rPr lang="en-US" b="1" dirty="0" err="1" smtClean="0">
                <a:solidFill>
                  <a:srgbClr val="E36C09"/>
                </a:solidFill>
              </a:rPr>
              <a:t>países</a:t>
            </a:r>
            <a:r>
              <a:rPr lang="en-US" b="1" dirty="0" smtClean="0">
                <a:solidFill>
                  <a:srgbClr val="E36C09"/>
                </a:solidFill>
              </a:rPr>
              <a:t> </a:t>
            </a:r>
            <a:r>
              <a:rPr lang="en-US" b="1" dirty="0" err="1" smtClean="0">
                <a:solidFill>
                  <a:srgbClr val="E36C09"/>
                </a:solidFill>
              </a:rPr>
              <a:t>enfrentan</a:t>
            </a:r>
            <a:r>
              <a:rPr lang="en-US" b="1" dirty="0" smtClean="0">
                <a:solidFill>
                  <a:srgbClr val="E36C09"/>
                </a:solidFill>
              </a:rPr>
              <a:t> y </a:t>
            </a:r>
            <a:r>
              <a:rPr lang="en-US" b="1" dirty="0" err="1" smtClean="0">
                <a:solidFill>
                  <a:srgbClr val="E36C09"/>
                </a:solidFill>
              </a:rPr>
              <a:t>como</a:t>
            </a:r>
            <a:r>
              <a:rPr lang="en-US" b="1" dirty="0" smtClean="0">
                <a:solidFill>
                  <a:srgbClr val="E36C09"/>
                </a:solidFill>
              </a:rPr>
              <a:t> los </a:t>
            </a:r>
            <a:r>
              <a:rPr lang="en-US" b="1" dirty="0" err="1" smtClean="0">
                <a:solidFill>
                  <a:srgbClr val="E36C09"/>
                </a:solidFill>
              </a:rPr>
              <a:t>resuelven</a:t>
            </a:r>
            <a:r>
              <a:rPr lang="en-US" b="1" dirty="0" smtClean="0">
                <a:solidFill>
                  <a:srgbClr val="E36C09"/>
                </a:solidFill>
              </a:rPr>
              <a:t>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972" y="3699425"/>
            <a:ext cx="7368798" cy="5847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tx2"/>
                </a:solidFill>
              </a:rPr>
              <a:t>“</a:t>
            </a:r>
            <a:r>
              <a:rPr lang="it-IT" sz="1600" dirty="0">
                <a:solidFill>
                  <a:schemeClr val="tx2"/>
                </a:solidFill>
              </a:rPr>
              <a:t>E</a:t>
            </a:r>
            <a:r>
              <a:rPr lang="en-US" sz="1600" dirty="0" err="1" smtClean="0">
                <a:solidFill>
                  <a:schemeClr val="tx2"/>
                </a:solidFill>
              </a:rPr>
              <a:t>xperiencias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específicas</a:t>
            </a:r>
            <a:r>
              <a:rPr lang="en-US" sz="1600" dirty="0" smtClean="0">
                <a:solidFill>
                  <a:schemeClr val="tx2"/>
                </a:solidFill>
              </a:rPr>
              <a:t> en </a:t>
            </a:r>
            <a:r>
              <a:rPr lang="en-US" sz="1600" dirty="0" err="1" smtClean="0">
                <a:solidFill>
                  <a:schemeClr val="tx2"/>
                </a:solidFill>
              </a:rPr>
              <a:t>cuestion</a:t>
            </a:r>
            <a:r>
              <a:rPr lang="en-US" sz="1600" dirty="0" smtClean="0">
                <a:solidFill>
                  <a:schemeClr val="tx2"/>
                </a:solidFill>
              </a:rPr>
              <a:t> al </a:t>
            </a:r>
            <a:r>
              <a:rPr lang="en-US" sz="1600" dirty="0" err="1" smtClean="0">
                <a:solidFill>
                  <a:schemeClr val="tx2"/>
                </a:solidFill>
              </a:rPr>
              <a:t>tratamiento</a:t>
            </a:r>
            <a:r>
              <a:rPr lang="en-US" sz="1600" dirty="0" smtClean="0">
                <a:solidFill>
                  <a:schemeClr val="tx2"/>
                </a:solidFill>
              </a:rPr>
              <a:t> de </a:t>
            </a:r>
            <a:r>
              <a:rPr lang="en-US" sz="1600" dirty="0" err="1" smtClean="0">
                <a:solidFill>
                  <a:schemeClr val="tx2"/>
                </a:solidFill>
              </a:rPr>
              <a:t>aguas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residuales</a:t>
            </a:r>
            <a:r>
              <a:rPr lang="en-US" sz="1600" dirty="0" smtClean="0">
                <a:solidFill>
                  <a:schemeClr val="tx2"/>
                </a:solidFill>
              </a:rPr>
              <a:t> en la </a:t>
            </a:r>
            <a:r>
              <a:rPr lang="en-US" sz="1600" dirty="0" err="1" smtClean="0">
                <a:solidFill>
                  <a:schemeClr val="tx2"/>
                </a:solidFill>
              </a:rPr>
              <a:t>agricultura</a:t>
            </a:r>
            <a:r>
              <a:rPr lang="en-US" sz="1600" dirty="0" smtClean="0">
                <a:solidFill>
                  <a:schemeClr val="tx2"/>
                </a:solidFill>
              </a:rPr>
              <a:t> y la </a:t>
            </a:r>
            <a:r>
              <a:rPr lang="en-US" sz="1600" dirty="0" err="1" smtClean="0">
                <a:solidFill>
                  <a:schemeClr val="tx2"/>
                </a:solidFill>
              </a:rPr>
              <a:t>implementación</a:t>
            </a:r>
            <a:r>
              <a:rPr lang="en-US" sz="1600" dirty="0" smtClean="0">
                <a:solidFill>
                  <a:schemeClr val="tx2"/>
                </a:solidFill>
              </a:rPr>
              <a:t> de </a:t>
            </a:r>
            <a:r>
              <a:rPr lang="en-US" sz="1600" dirty="0" err="1" smtClean="0">
                <a:solidFill>
                  <a:schemeClr val="tx2"/>
                </a:solidFill>
              </a:rPr>
              <a:t>su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uso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seguro</a:t>
            </a:r>
            <a:r>
              <a:rPr lang="en-US" sz="1600" dirty="0" smtClean="0">
                <a:solidFill>
                  <a:schemeClr val="tx2"/>
                </a:solidFill>
              </a:rPr>
              <a:t>”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7006" y="4541949"/>
            <a:ext cx="63490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noProof="0" dirty="0" smtClean="0">
                <a:solidFill>
                  <a:schemeClr val="tx2"/>
                </a:solidFill>
              </a:rPr>
              <a:t>“</a:t>
            </a:r>
            <a:r>
              <a:rPr lang="en-US" sz="1600" noProof="0" dirty="0" err="1" smtClean="0">
                <a:solidFill>
                  <a:schemeClr val="tx2"/>
                </a:solidFill>
              </a:rPr>
              <a:t>Problemas</a:t>
            </a:r>
            <a:r>
              <a:rPr lang="en-US" sz="1600" noProof="0" dirty="0" smtClean="0">
                <a:solidFill>
                  <a:schemeClr val="tx2"/>
                </a:solidFill>
              </a:rPr>
              <a:t> de </a:t>
            </a:r>
            <a:r>
              <a:rPr lang="en-US" sz="1600" noProof="0" dirty="0" err="1" smtClean="0">
                <a:solidFill>
                  <a:schemeClr val="tx2"/>
                </a:solidFill>
              </a:rPr>
              <a:t>caracter</a:t>
            </a:r>
            <a:r>
              <a:rPr lang="en-US" sz="1600" noProof="0" dirty="0" smtClean="0">
                <a:solidFill>
                  <a:schemeClr val="tx2"/>
                </a:solidFill>
              </a:rPr>
              <a:t> </a:t>
            </a:r>
            <a:r>
              <a:rPr lang="en-US" sz="1600" noProof="0" dirty="0" err="1" smtClean="0">
                <a:solidFill>
                  <a:schemeClr val="tx2"/>
                </a:solidFill>
              </a:rPr>
              <a:t>ambiental</a:t>
            </a:r>
            <a:r>
              <a:rPr lang="en-US" sz="1600" noProof="0" dirty="0" smtClean="0">
                <a:solidFill>
                  <a:schemeClr val="tx2"/>
                </a:solidFill>
              </a:rPr>
              <a:t> y </a:t>
            </a:r>
            <a:r>
              <a:rPr lang="en-US" sz="1600" noProof="0" dirty="0" err="1" smtClean="0">
                <a:solidFill>
                  <a:schemeClr val="tx2"/>
                </a:solidFill>
              </a:rPr>
              <a:t>salud</a:t>
            </a:r>
            <a:r>
              <a:rPr lang="en-US" sz="1600" noProof="0" dirty="0" smtClean="0">
                <a:solidFill>
                  <a:schemeClr val="tx2"/>
                </a:solidFill>
              </a:rPr>
              <a:t> </a:t>
            </a:r>
            <a:r>
              <a:rPr lang="en-US" sz="1600" noProof="0" dirty="0" err="1" smtClean="0">
                <a:solidFill>
                  <a:schemeClr val="tx2"/>
                </a:solidFill>
              </a:rPr>
              <a:t>pública</a:t>
            </a:r>
            <a:r>
              <a:rPr lang="en-US" sz="1600" noProof="0" dirty="0" smtClean="0">
                <a:solidFill>
                  <a:schemeClr val="tx2"/>
                </a:solidFill>
              </a:rPr>
              <a:t>”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2642" y="5138252"/>
            <a:ext cx="764702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s-ES_tradnl" sz="1600" dirty="0" smtClean="0">
                <a:solidFill>
                  <a:schemeClr val="tx2"/>
                </a:solidFill>
              </a:rPr>
              <a:t>“La composición del uso de aguas residuales y las plantas de tratamiento”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7994" y="5734555"/>
            <a:ext cx="652070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tx2"/>
                </a:solidFill>
              </a:rPr>
              <a:t>“</a:t>
            </a:r>
            <a:r>
              <a:rPr lang="en-US" sz="1600" dirty="0" err="1" smtClean="0">
                <a:solidFill>
                  <a:schemeClr val="tx2"/>
                </a:solidFill>
              </a:rPr>
              <a:t>Sobre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las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condiciones</a:t>
            </a:r>
            <a:r>
              <a:rPr lang="en-US" sz="1600" dirty="0" smtClean="0">
                <a:solidFill>
                  <a:schemeClr val="tx2"/>
                </a:solidFill>
              </a:rPr>
              <a:t> de </a:t>
            </a:r>
            <a:r>
              <a:rPr lang="en-US" sz="1600" dirty="0" err="1" smtClean="0">
                <a:solidFill>
                  <a:schemeClr val="tx2"/>
                </a:solidFill>
              </a:rPr>
              <a:t>su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implementación</a:t>
            </a:r>
            <a:r>
              <a:rPr lang="en-US" sz="1600" dirty="0" smtClean="0">
                <a:solidFill>
                  <a:schemeClr val="tx2"/>
                </a:solidFill>
              </a:rPr>
              <a:t>”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5014" y="6330857"/>
            <a:ext cx="736879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tx2"/>
                </a:solidFill>
              </a:rPr>
              <a:t>“Los </a:t>
            </a:r>
            <a:r>
              <a:rPr lang="en-US" sz="1600" dirty="0" err="1" smtClean="0">
                <a:solidFill>
                  <a:schemeClr val="tx2"/>
                </a:solidFill>
              </a:rPr>
              <a:t>retos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económicos</a:t>
            </a:r>
            <a:r>
              <a:rPr lang="en-US" sz="1600" dirty="0" smtClean="0">
                <a:solidFill>
                  <a:schemeClr val="tx2"/>
                </a:solidFill>
              </a:rPr>
              <a:t> en el </a:t>
            </a:r>
            <a:r>
              <a:rPr lang="en-US" sz="1600" dirty="0" err="1" smtClean="0">
                <a:solidFill>
                  <a:schemeClr val="tx2"/>
                </a:solidFill>
              </a:rPr>
              <a:t>trato</a:t>
            </a:r>
            <a:r>
              <a:rPr lang="en-US" sz="1600" dirty="0" smtClean="0">
                <a:solidFill>
                  <a:schemeClr val="tx2"/>
                </a:solidFill>
              </a:rPr>
              <a:t> y </a:t>
            </a:r>
            <a:r>
              <a:rPr lang="en-US" sz="1600" dirty="0" err="1" smtClean="0">
                <a:solidFill>
                  <a:schemeClr val="tx2"/>
                </a:solidFill>
              </a:rPr>
              <a:t>uso</a:t>
            </a:r>
            <a:r>
              <a:rPr lang="en-US" sz="1600" dirty="0" smtClean="0">
                <a:solidFill>
                  <a:schemeClr val="tx2"/>
                </a:solidFill>
              </a:rPr>
              <a:t> de </a:t>
            </a:r>
            <a:r>
              <a:rPr lang="en-US" sz="1600" dirty="0" err="1" smtClean="0">
                <a:solidFill>
                  <a:schemeClr val="tx2"/>
                </a:solidFill>
              </a:rPr>
              <a:t>aguas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residuales</a:t>
            </a:r>
            <a:r>
              <a:rPr lang="en-US" sz="1600" dirty="0" smtClean="0">
                <a:solidFill>
                  <a:schemeClr val="tx2"/>
                </a:solidFill>
              </a:rPr>
              <a:t> en la </a:t>
            </a:r>
            <a:r>
              <a:rPr lang="en-US" sz="1600" dirty="0" err="1" smtClean="0">
                <a:solidFill>
                  <a:schemeClr val="tx2"/>
                </a:solidFill>
              </a:rPr>
              <a:t>agricultura</a:t>
            </a:r>
            <a:r>
              <a:rPr lang="en-US" sz="1600" dirty="0" smtClean="0">
                <a:solidFill>
                  <a:schemeClr val="tx2"/>
                </a:solidFill>
              </a:rPr>
              <a:t>”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Las “</a:t>
            </a:r>
            <a:r>
              <a:rPr lang="en-US" dirty="0" err="1" smtClean="0">
                <a:latin typeface="Arial Narrow" pitchFamily="34" charset="0"/>
              </a:rPr>
              <a:t>Aguas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Residuales</a:t>
            </a:r>
            <a:r>
              <a:rPr lang="en-US" dirty="0" smtClean="0">
                <a:latin typeface="Arial Narrow" pitchFamily="34" charset="0"/>
              </a:rPr>
              <a:t>” son un </a:t>
            </a:r>
            <a:r>
              <a:rPr lang="en-US" dirty="0" err="1" smtClean="0">
                <a:latin typeface="Arial Narrow" pitchFamily="34" charset="0"/>
              </a:rPr>
              <a:t>recurso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1145315" y="2454279"/>
            <a:ext cx="7400948" cy="219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n-US" sz="28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aguas</a:t>
            </a: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residuales</a:t>
            </a: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pueden</a:t>
            </a:r>
            <a:r>
              <a:rPr lang="it-IT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it-IT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		…reducir la presión sobre el agua dulce</a:t>
            </a:r>
            <a:endParaRPr lang="en-US" sz="28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it-IT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		…mejorar la producción de alimentos</a:t>
            </a:r>
            <a:endParaRPr lang="en-US" sz="28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		…</a:t>
            </a:r>
            <a:r>
              <a:rPr lang="en-US" sz="28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ahorrar</a:t>
            </a: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fertilizantes</a:t>
            </a:r>
            <a:r>
              <a:rPr lang="en-US" sz="28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8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energía</a:t>
            </a:r>
            <a:endParaRPr lang="en-US" sz="2800" dirty="0" smtClean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1373" y="5265686"/>
            <a:ext cx="764883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en-US" sz="2400" dirty="0" err="1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Cómo</a:t>
            </a:r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puede</a:t>
            </a:r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apoyar</a:t>
            </a:r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 a los </a:t>
            </a:r>
            <a:r>
              <a:rPr lang="en-US" sz="2400" dirty="0" err="1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estados</a:t>
            </a:r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miembros</a:t>
            </a:r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enfrentar</a:t>
            </a:r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n-US" sz="2400" dirty="0" err="1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reto</a:t>
            </a:r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2400" dirty="0" err="1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uso</a:t>
            </a:r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seguro</a:t>
            </a:r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aguas</a:t>
            </a:r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residuales</a:t>
            </a:r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 en la </a:t>
            </a:r>
            <a:r>
              <a:rPr lang="en-US" sz="2400" dirty="0" err="1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agricultura</a:t>
            </a:r>
            <a:r>
              <a:rPr lang="en-US" sz="2400" dirty="0" smtClean="0">
                <a:solidFill>
                  <a:srgbClr val="045B9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i="1" dirty="0">
              <a:solidFill>
                <a:srgbClr val="045B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le </a:t>
            </a:r>
            <a:r>
              <a:rPr lang="en-US" dirty="0" err="1" smtClean="0"/>
              <a:t>gustaría</a:t>
            </a:r>
            <a:r>
              <a:rPr lang="en-US" dirty="0" smtClean="0"/>
              <a:t> </a:t>
            </a:r>
            <a:r>
              <a:rPr lang="en-US" dirty="0" err="1" smtClean="0"/>
              <a:t>compartir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2" y="1829710"/>
            <a:ext cx="757874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E36C09"/>
                </a:solidFill>
              </a:rPr>
              <a:t>“</a:t>
            </a:r>
            <a:r>
              <a:rPr lang="en-US" sz="2000" b="1" dirty="0" err="1" smtClean="0">
                <a:solidFill>
                  <a:srgbClr val="E36C09"/>
                </a:solidFill>
              </a:rPr>
              <a:t>Mi</a:t>
            </a:r>
            <a:r>
              <a:rPr lang="en-US" sz="2000" b="1" dirty="0" smtClean="0">
                <a:solidFill>
                  <a:srgbClr val="E36C09"/>
                </a:solidFill>
              </a:rPr>
              <a:t> </a:t>
            </a:r>
            <a:r>
              <a:rPr lang="en-US" sz="2000" b="1" dirty="0" err="1" smtClean="0">
                <a:solidFill>
                  <a:srgbClr val="E36C09"/>
                </a:solidFill>
              </a:rPr>
              <a:t>conocimiento</a:t>
            </a:r>
            <a:r>
              <a:rPr lang="en-US" sz="2000" b="1" dirty="0" smtClean="0">
                <a:solidFill>
                  <a:srgbClr val="E36C09"/>
                </a:solidFill>
              </a:rPr>
              <a:t> en </a:t>
            </a:r>
            <a:r>
              <a:rPr lang="en-US" sz="2000" b="1" dirty="0" err="1" smtClean="0">
                <a:solidFill>
                  <a:srgbClr val="E36C09"/>
                </a:solidFill>
              </a:rPr>
              <a:t>cuestion</a:t>
            </a:r>
            <a:r>
              <a:rPr lang="en-US" sz="2000" b="1" dirty="0" smtClean="0">
                <a:solidFill>
                  <a:srgbClr val="E36C09"/>
                </a:solidFill>
              </a:rPr>
              <a:t> a </a:t>
            </a:r>
            <a:r>
              <a:rPr lang="en-US" sz="2000" b="1" dirty="0" err="1" smtClean="0">
                <a:solidFill>
                  <a:srgbClr val="E36C09"/>
                </a:solidFill>
              </a:rPr>
              <a:t>politicas</a:t>
            </a:r>
            <a:r>
              <a:rPr lang="en-US" sz="2000" b="1" dirty="0" smtClean="0">
                <a:solidFill>
                  <a:srgbClr val="E36C09"/>
                </a:solidFill>
              </a:rPr>
              <a:t> y </a:t>
            </a:r>
            <a:r>
              <a:rPr lang="en-US" sz="2000" b="1" dirty="0" err="1" smtClean="0">
                <a:solidFill>
                  <a:srgbClr val="E36C09"/>
                </a:solidFill>
              </a:rPr>
              <a:t>regulaciones</a:t>
            </a:r>
            <a:r>
              <a:rPr lang="en-US" sz="2000" b="1" dirty="0" smtClean="0">
                <a:solidFill>
                  <a:srgbClr val="E36C09"/>
                </a:solidFill>
              </a:rPr>
              <a:t> </a:t>
            </a:r>
            <a:r>
              <a:rPr lang="en-US" sz="2000" b="1" dirty="0" err="1" smtClean="0">
                <a:solidFill>
                  <a:srgbClr val="E36C09"/>
                </a:solidFill>
              </a:rPr>
              <a:t>relacionadas</a:t>
            </a:r>
            <a:r>
              <a:rPr lang="en-US" sz="2000" b="1" dirty="0" smtClean="0">
                <a:solidFill>
                  <a:srgbClr val="E36C09"/>
                </a:solidFill>
              </a:rPr>
              <a:t> con el </a:t>
            </a:r>
            <a:r>
              <a:rPr lang="en-US" sz="2000" b="1" dirty="0" err="1" smtClean="0">
                <a:solidFill>
                  <a:srgbClr val="E36C09"/>
                </a:solidFill>
              </a:rPr>
              <a:t>medio</a:t>
            </a:r>
            <a:r>
              <a:rPr lang="en-US" sz="2000" b="1" dirty="0" smtClean="0">
                <a:solidFill>
                  <a:srgbClr val="E36C09"/>
                </a:solidFill>
              </a:rPr>
              <a:t> </a:t>
            </a:r>
            <a:r>
              <a:rPr lang="en-US" sz="2000" b="1" dirty="0" err="1" smtClean="0">
                <a:solidFill>
                  <a:srgbClr val="E36C09"/>
                </a:solidFill>
              </a:rPr>
              <a:t>ambiente</a:t>
            </a:r>
            <a:r>
              <a:rPr lang="en-US" sz="2000" b="1" dirty="0" smtClean="0">
                <a:solidFill>
                  <a:srgbClr val="E36C09"/>
                </a:solidFill>
              </a:rPr>
              <a:t> y la </a:t>
            </a:r>
            <a:r>
              <a:rPr lang="en-US" sz="2000" b="1" dirty="0" err="1" smtClean="0">
                <a:solidFill>
                  <a:srgbClr val="E36C09"/>
                </a:solidFill>
              </a:rPr>
              <a:t>agricultura</a:t>
            </a:r>
            <a:r>
              <a:rPr lang="en-US" sz="2000" b="1" dirty="0" smtClean="0">
                <a:solidFill>
                  <a:srgbClr val="E36C09"/>
                </a:solidFill>
              </a:rPr>
              <a:t>”</a:t>
            </a:r>
            <a:endParaRPr lang="de-DE" sz="2000" b="1" dirty="0" smtClean="0">
              <a:solidFill>
                <a:srgbClr val="E36C0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026" y="3177580"/>
            <a:ext cx="736879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>
                <a:solidFill>
                  <a:srgbClr val="E36C09"/>
                </a:solidFill>
              </a:rPr>
              <a:t>“</a:t>
            </a:r>
            <a:r>
              <a:rPr lang="en-US" b="1" dirty="0" err="1">
                <a:solidFill>
                  <a:srgbClr val="E36C09"/>
                </a:solidFill>
              </a:rPr>
              <a:t>Mis</a:t>
            </a:r>
            <a:r>
              <a:rPr lang="en-US" b="1" dirty="0">
                <a:solidFill>
                  <a:srgbClr val="E36C09"/>
                </a:solidFill>
              </a:rPr>
              <a:t> </a:t>
            </a:r>
            <a:r>
              <a:rPr lang="en-US" b="1" dirty="0" err="1">
                <a:solidFill>
                  <a:srgbClr val="E36C09"/>
                </a:solidFill>
              </a:rPr>
              <a:t>experiencias</a:t>
            </a:r>
            <a:r>
              <a:rPr lang="en-US" b="1" dirty="0">
                <a:solidFill>
                  <a:srgbClr val="E36C09"/>
                </a:solidFill>
              </a:rPr>
              <a:t> en </a:t>
            </a:r>
            <a:r>
              <a:rPr lang="en-US" b="1" dirty="0" err="1">
                <a:solidFill>
                  <a:srgbClr val="E36C09"/>
                </a:solidFill>
              </a:rPr>
              <a:t>relación</a:t>
            </a:r>
            <a:r>
              <a:rPr lang="en-US" b="1" dirty="0">
                <a:solidFill>
                  <a:srgbClr val="E36C09"/>
                </a:solidFill>
              </a:rPr>
              <a:t> a </a:t>
            </a:r>
            <a:r>
              <a:rPr lang="en-US" b="1" dirty="0" smtClean="0">
                <a:solidFill>
                  <a:srgbClr val="E36C09"/>
                </a:solidFill>
              </a:rPr>
              <a:t>los </a:t>
            </a:r>
            <a:r>
              <a:rPr lang="en-US" b="1" dirty="0" err="1" smtClean="0">
                <a:solidFill>
                  <a:srgbClr val="E36C09"/>
                </a:solidFill>
              </a:rPr>
              <a:t>efectos</a:t>
            </a:r>
            <a:r>
              <a:rPr lang="en-US" b="1" dirty="0" smtClean="0">
                <a:solidFill>
                  <a:srgbClr val="E36C09"/>
                </a:solidFill>
              </a:rPr>
              <a:t> </a:t>
            </a:r>
            <a:r>
              <a:rPr lang="en-US" b="1" dirty="0" err="1" smtClean="0">
                <a:solidFill>
                  <a:srgbClr val="E36C09"/>
                </a:solidFill>
              </a:rPr>
              <a:t>ambientales</a:t>
            </a:r>
            <a:r>
              <a:rPr lang="en-US" b="1" dirty="0" smtClean="0">
                <a:solidFill>
                  <a:srgbClr val="E36C09"/>
                </a:solidFill>
              </a:rPr>
              <a:t> en el </a:t>
            </a:r>
            <a:r>
              <a:rPr lang="en-US" b="1" dirty="0" err="1" smtClean="0">
                <a:solidFill>
                  <a:srgbClr val="E36C09"/>
                </a:solidFill>
              </a:rPr>
              <a:t>uso</a:t>
            </a:r>
            <a:r>
              <a:rPr lang="en-US" b="1" dirty="0" smtClean="0">
                <a:solidFill>
                  <a:srgbClr val="E36C09"/>
                </a:solidFill>
              </a:rPr>
              <a:t> de </a:t>
            </a:r>
            <a:r>
              <a:rPr lang="en-US" b="1" dirty="0" err="1" smtClean="0">
                <a:solidFill>
                  <a:srgbClr val="E36C09"/>
                </a:solidFill>
              </a:rPr>
              <a:t>aguas</a:t>
            </a:r>
            <a:r>
              <a:rPr lang="en-US" b="1" dirty="0" smtClean="0">
                <a:solidFill>
                  <a:srgbClr val="E36C09"/>
                </a:solidFill>
              </a:rPr>
              <a:t> </a:t>
            </a:r>
            <a:r>
              <a:rPr lang="en-US" b="1" dirty="0" err="1" smtClean="0">
                <a:solidFill>
                  <a:srgbClr val="E36C09"/>
                </a:solidFill>
              </a:rPr>
              <a:t>residuales</a:t>
            </a:r>
            <a:r>
              <a:rPr lang="en-US" b="1" dirty="0" smtClean="0">
                <a:solidFill>
                  <a:srgbClr val="E36C09"/>
                </a:solidFill>
              </a:rPr>
              <a:t> en </a:t>
            </a:r>
            <a:r>
              <a:rPr lang="en-US" b="1" dirty="0" err="1" smtClean="0">
                <a:solidFill>
                  <a:srgbClr val="E36C09"/>
                </a:solidFill>
              </a:rPr>
              <a:t>irrgación</a:t>
            </a:r>
            <a:r>
              <a:rPr lang="en-US" b="1" dirty="0" smtClean="0">
                <a:solidFill>
                  <a:srgbClr val="E36C09"/>
                </a:solidFill>
              </a:rPr>
              <a:t>”</a:t>
            </a:r>
            <a:endParaRPr lang="de-DE" b="1" dirty="0">
              <a:solidFill>
                <a:srgbClr val="E36C0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3398" y="4463895"/>
            <a:ext cx="801060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tx2"/>
                </a:solidFill>
              </a:rPr>
              <a:t>“ </a:t>
            </a:r>
            <a:r>
              <a:rPr lang="en-US" sz="1600" dirty="0" err="1" smtClean="0">
                <a:solidFill>
                  <a:schemeClr val="tx2"/>
                </a:solidFill>
              </a:rPr>
              <a:t>Compartir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mis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experiencias</a:t>
            </a:r>
            <a:r>
              <a:rPr lang="en-US" sz="1600" dirty="0" smtClean="0">
                <a:solidFill>
                  <a:schemeClr val="tx2"/>
                </a:solidFill>
              </a:rPr>
              <a:t> en el </a:t>
            </a:r>
            <a:r>
              <a:rPr lang="en-US" sz="1600" dirty="0" err="1" smtClean="0">
                <a:solidFill>
                  <a:schemeClr val="tx2"/>
                </a:solidFill>
              </a:rPr>
              <a:t>contexto</a:t>
            </a:r>
            <a:r>
              <a:rPr lang="en-US" sz="1600" dirty="0" smtClean="0">
                <a:solidFill>
                  <a:schemeClr val="tx2"/>
                </a:solidFill>
              </a:rPr>
              <a:t> de </a:t>
            </a:r>
            <a:r>
              <a:rPr lang="en-US" sz="1600" dirty="0" err="1" smtClean="0">
                <a:solidFill>
                  <a:schemeClr val="tx2"/>
                </a:solidFill>
              </a:rPr>
              <a:t>otros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paises</a:t>
            </a:r>
            <a:r>
              <a:rPr lang="en-US" sz="1600" dirty="0" smtClean="0">
                <a:solidFill>
                  <a:schemeClr val="tx2"/>
                </a:solidFill>
              </a:rPr>
              <a:t> y </a:t>
            </a:r>
            <a:r>
              <a:rPr lang="en-US" sz="1600" dirty="0" err="1" smtClean="0">
                <a:solidFill>
                  <a:schemeClr val="tx2"/>
                </a:solidFill>
              </a:rPr>
              <a:t>entender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como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cada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quien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maneja</a:t>
            </a:r>
            <a:r>
              <a:rPr lang="en-US" sz="1600" dirty="0" smtClean="0">
                <a:solidFill>
                  <a:schemeClr val="tx2"/>
                </a:solidFill>
              </a:rPr>
              <a:t> los </a:t>
            </a:r>
            <a:r>
              <a:rPr lang="en-US" sz="1600" dirty="0" err="1" smtClean="0">
                <a:solidFill>
                  <a:schemeClr val="tx2"/>
                </a:solidFill>
              </a:rPr>
              <a:t>problemas</a:t>
            </a:r>
            <a:r>
              <a:rPr lang="en-US" sz="1600" dirty="0" smtClean="0">
                <a:solidFill>
                  <a:schemeClr val="tx2"/>
                </a:solidFill>
              </a:rPr>
              <a:t> del </a:t>
            </a:r>
            <a:r>
              <a:rPr lang="en-US" sz="1600" dirty="0" err="1" smtClean="0">
                <a:solidFill>
                  <a:schemeClr val="tx2"/>
                </a:solidFill>
              </a:rPr>
              <a:t>uso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seguro</a:t>
            </a:r>
            <a:r>
              <a:rPr lang="en-US" sz="1600" dirty="0" smtClean="0">
                <a:solidFill>
                  <a:schemeClr val="tx2"/>
                </a:solidFill>
              </a:rPr>
              <a:t> de </a:t>
            </a:r>
            <a:r>
              <a:rPr lang="en-US" sz="1600" dirty="0" err="1" smtClean="0">
                <a:solidFill>
                  <a:schemeClr val="tx2"/>
                </a:solidFill>
              </a:rPr>
              <a:t>aguas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residuales</a:t>
            </a:r>
            <a:r>
              <a:rPr lang="en-US" sz="1600" dirty="0" smtClean="0">
                <a:solidFill>
                  <a:schemeClr val="tx2"/>
                </a:solidFill>
              </a:rPr>
              <a:t> en la </a:t>
            </a:r>
            <a:r>
              <a:rPr lang="en-US" sz="1600" dirty="0" err="1" smtClean="0">
                <a:solidFill>
                  <a:schemeClr val="tx2"/>
                </a:solidFill>
              </a:rPr>
              <a:t>agricultua</a:t>
            </a:r>
            <a:r>
              <a:rPr lang="en-US" sz="1600" dirty="0" smtClean="0">
                <a:solidFill>
                  <a:schemeClr val="tx2"/>
                </a:solidFill>
              </a:rPr>
              <a:t> y la </a:t>
            </a:r>
            <a:r>
              <a:rPr lang="en-US" sz="1600" dirty="0" err="1" smtClean="0">
                <a:solidFill>
                  <a:schemeClr val="tx2"/>
                </a:solidFill>
              </a:rPr>
              <a:t>creación</a:t>
            </a:r>
            <a:r>
              <a:rPr lang="en-US" sz="1600" dirty="0" smtClean="0">
                <a:solidFill>
                  <a:schemeClr val="tx2"/>
                </a:solidFill>
              </a:rPr>
              <a:t> de </a:t>
            </a:r>
            <a:r>
              <a:rPr lang="en-US" sz="1600" dirty="0" err="1" smtClean="0">
                <a:solidFill>
                  <a:schemeClr val="tx2"/>
                </a:solidFill>
              </a:rPr>
              <a:t>políticas</a:t>
            </a:r>
            <a:r>
              <a:rPr lang="en-US" sz="1600" dirty="0" smtClean="0">
                <a:solidFill>
                  <a:schemeClr val="tx2"/>
                </a:solidFill>
              </a:rPr>
              <a:t> y </a:t>
            </a:r>
            <a:r>
              <a:rPr lang="en-US" sz="1600" dirty="0" err="1" smtClean="0">
                <a:solidFill>
                  <a:schemeClr val="tx2"/>
                </a:solidFill>
              </a:rPr>
              <a:t>reglas</a:t>
            </a:r>
            <a:r>
              <a:rPr lang="en-US" sz="1600" dirty="0" smtClean="0">
                <a:solidFill>
                  <a:schemeClr val="tx2"/>
                </a:solidFill>
              </a:rPr>
              <a:t>”</a:t>
            </a:r>
            <a:endParaRPr lang="de-DE" sz="1600" b="1" dirty="0" smtClean="0">
              <a:solidFill>
                <a:srgbClr val="E36C0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66" y="5453980"/>
            <a:ext cx="764702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tx2"/>
                </a:solidFill>
              </a:rPr>
              <a:t>“Los </a:t>
            </a:r>
            <a:r>
              <a:rPr lang="en-US" sz="1600" dirty="0" err="1" smtClean="0">
                <a:solidFill>
                  <a:schemeClr val="tx2"/>
                </a:solidFill>
              </a:rPr>
              <a:t>logras</a:t>
            </a:r>
            <a:r>
              <a:rPr lang="en-US" sz="1600" dirty="0" smtClean="0">
                <a:solidFill>
                  <a:schemeClr val="tx2"/>
                </a:solidFill>
              </a:rPr>
              <a:t> de mi </a:t>
            </a:r>
            <a:r>
              <a:rPr lang="en-US" sz="1600" dirty="0" err="1" smtClean="0">
                <a:solidFill>
                  <a:schemeClr val="tx2"/>
                </a:solidFill>
              </a:rPr>
              <a:t>país</a:t>
            </a:r>
            <a:r>
              <a:rPr lang="en-US" sz="1600" dirty="0" smtClean="0">
                <a:solidFill>
                  <a:schemeClr val="tx2"/>
                </a:solidFill>
              </a:rPr>
              <a:t>”</a:t>
            </a:r>
            <a:endParaRPr kumimoji="0" lang="en-US" sz="1600" b="1" i="0" u="none" strike="noStrike" kern="1200" cap="none" spc="0" normalizeH="0" baseline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0709" y="5934876"/>
            <a:ext cx="705984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s-ES_tradnl" sz="1600" dirty="0" smtClean="0">
                <a:solidFill>
                  <a:schemeClr val="tx2"/>
                </a:solidFill>
              </a:rPr>
              <a:t>“Formulación de políticas y su implementación”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le </a:t>
            </a:r>
            <a:r>
              <a:rPr lang="en-US" dirty="0" err="1" smtClean="0"/>
              <a:t>gustría</a:t>
            </a:r>
            <a:r>
              <a:rPr lang="en-US" dirty="0" smtClean="0"/>
              <a:t> </a:t>
            </a:r>
            <a:r>
              <a:rPr lang="en-US" dirty="0" err="1" smtClean="0"/>
              <a:t>llevarse</a:t>
            </a:r>
            <a:r>
              <a:rPr lang="en-US" dirty="0" smtClean="0"/>
              <a:t> a casa?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9742" y="1829710"/>
            <a:ext cx="736026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E36C09"/>
                </a:solidFill>
              </a:rPr>
              <a:t>“</a:t>
            </a:r>
            <a:r>
              <a:rPr lang="en-US" sz="2000" b="1" dirty="0" err="1" smtClean="0">
                <a:solidFill>
                  <a:srgbClr val="E36C09"/>
                </a:solidFill>
              </a:rPr>
              <a:t>Una</a:t>
            </a:r>
            <a:r>
              <a:rPr lang="en-US" sz="2000" b="1" dirty="0" smtClean="0">
                <a:solidFill>
                  <a:srgbClr val="E36C09"/>
                </a:solidFill>
              </a:rPr>
              <a:t> gran base de </a:t>
            </a:r>
            <a:r>
              <a:rPr lang="en-US" sz="2000" b="1" dirty="0" err="1" smtClean="0">
                <a:solidFill>
                  <a:srgbClr val="E36C09"/>
                </a:solidFill>
              </a:rPr>
              <a:t>conocimientos</a:t>
            </a:r>
            <a:r>
              <a:rPr lang="en-US" sz="2000" b="1" dirty="0" smtClean="0">
                <a:solidFill>
                  <a:srgbClr val="E36C09"/>
                </a:solidFill>
              </a:rPr>
              <a:t> y la </a:t>
            </a:r>
            <a:r>
              <a:rPr lang="en-US" sz="2000" b="1" dirty="0" err="1" smtClean="0">
                <a:solidFill>
                  <a:srgbClr val="E36C09"/>
                </a:solidFill>
              </a:rPr>
              <a:t>posibilidad</a:t>
            </a:r>
            <a:r>
              <a:rPr lang="en-US" sz="2000" b="1" dirty="0" smtClean="0">
                <a:solidFill>
                  <a:srgbClr val="E36C09"/>
                </a:solidFill>
              </a:rPr>
              <a:t> </a:t>
            </a:r>
            <a:r>
              <a:rPr lang="en-US" sz="2000" b="1" dirty="0" err="1" smtClean="0">
                <a:solidFill>
                  <a:srgbClr val="E36C09"/>
                </a:solidFill>
              </a:rPr>
              <a:t>futura</a:t>
            </a:r>
            <a:r>
              <a:rPr lang="en-US" sz="2000" b="1" dirty="0" smtClean="0">
                <a:solidFill>
                  <a:srgbClr val="E36C09"/>
                </a:solidFill>
              </a:rPr>
              <a:t> de </a:t>
            </a:r>
            <a:r>
              <a:rPr lang="en-US" sz="2000" b="1" dirty="0" err="1" smtClean="0">
                <a:solidFill>
                  <a:srgbClr val="E36C09"/>
                </a:solidFill>
              </a:rPr>
              <a:t>desarrollar</a:t>
            </a:r>
            <a:r>
              <a:rPr lang="en-US" sz="2000" b="1" dirty="0" smtClean="0">
                <a:solidFill>
                  <a:srgbClr val="E36C09"/>
                </a:solidFill>
              </a:rPr>
              <a:t> </a:t>
            </a:r>
            <a:r>
              <a:rPr lang="en-US" sz="2000" b="1" dirty="0" err="1" smtClean="0">
                <a:solidFill>
                  <a:srgbClr val="E36C09"/>
                </a:solidFill>
              </a:rPr>
              <a:t>algún</a:t>
            </a:r>
            <a:r>
              <a:rPr lang="en-US" sz="2000" b="1" dirty="0" smtClean="0">
                <a:solidFill>
                  <a:srgbClr val="E36C09"/>
                </a:solidFill>
              </a:rPr>
              <a:t> </a:t>
            </a:r>
            <a:r>
              <a:rPr lang="en-US" sz="2000" b="1" dirty="0" err="1" smtClean="0">
                <a:solidFill>
                  <a:srgbClr val="E36C09"/>
                </a:solidFill>
              </a:rPr>
              <a:t>proyecto</a:t>
            </a:r>
            <a:r>
              <a:rPr lang="en-US" sz="2000" b="1" dirty="0" smtClean="0">
                <a:solidFill>
                  <a:srgbClr val="E36C09"/>
                </a:solidFill>
              </a:rPr>
              <a:t> en </a:t>
            </a:r>
            <a:r>
              <a:rPr lang="en-US" sz="2000" b="1" dirty="0" err="1" smtClean="0">
                <a:solidFill>
                  <a:srgbClr val="E36C09"/>
                </a:solidFill>
              </a:rPr>
              <a:t>este</a:t>
            </a:r>
            <a:r>
              <a:rPr lang="en-US" sz="2000" b="1" dirty="0" smtClean="0">
                <a:solidFill>
                  <a:srgbClr val="E36C09"/>
                </a:solidFill>
              </a:rPr>
              <a:t> </a:t>
            </a:r>
            <a:r>
              <a:rPr lang="en-US" sz="2000" b="1" dirty="0" err="1" smtClean="0">
                <a:solidFill>
                  <a:srgbClr val="E36C09"/>
                </a:solidFill>
              </a:rPr>
              <a:t>tema</a:t>
            </a:r>
            <a:r>
              <a:rPr lang="en-US" sz="2000" b="1" dirty="0" smtClean="0">
                <a:solidFill>
                  <a:srgbClr val="E36C09"/>
                </a:solidFill>
              </a:rPr>
              <a:t>”</a:t>
            </a:r>
            <a:endParaRPr lang="de-DE" sz="2000" b="1" dirty="0" smtClean="0">
              <a:solidFill>
                <a:srgbClr val="E36C0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468" y="3055126"/>
            <a:ext cx="813130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en-US" dirty="0" err="1" smtClean="0">
                <a:solidFill>
                  <a:schemeClr val="tx2"/>
                </a:solidFill>
              </a:rPr>
              <a:t>Establecer</a:t>
            </a:r>
            <a:r>
              <a:rPr lang="en-US" dirty="0" smtClean="0">
                <a:solidFill>
                  <a:schemeClr val="tx2"/>
                </a:solidFill>
              </a:rPr>
              <a:t> un </a:t>
            </a:r>
            <a:r>
              <a:rPr lang="en-US" dirty="0" err="1" smtClean="0">
                <a:solidFill>
                  <a:schemeClr val="tx2"/>
                </a:solidFill>
              </a:rPr>
              <a:t>contacto</a:t>
            </a:r>
            <a:r>
              <a:rPr lang="en-US" dirty="0" smtClean="0">
                <a:solidFill>
                  <a:schemeClr val="tx2"/>
                </a:solidFill>
              </a:rPr>
              <a:t> con </a:t>
            </a:r>
            <a:r>
              <a:rPr lang="en-US" dirty="0" err="1" smtClean="0">
                <a:solidFill>
                  <a:schemeClr val="tx2"/>
                </a:solidFill>
              </a:rPr>
              <a:t>organizaciones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relevantes</a:t>
            </a:r>
            <a:r>
              <a:rPr lang="en-US" dirty="0" smtClean="0">
                <a:solidFill>
                  <a:schemeClr val="tx2"/>
                </a:solidFill>
              </a:rPr>
              <a:t> y </a:t>
            </a:r>
            <a:r>
              <a:rPr lang="en-US" dirty="0" err="1" smtClean="0">
                <a:solidFill>
                  <a:schemeClr val="tx2"/>
                </a:solidFill>
              </a:rPr>
              <a:t>expertos</a:t>
            </a:r>
            <a:r>
              <a:rPr lang="en-US" dirty="0" smtClean="0">
                <a:solidFill>
                  <a:schemeClr val="tx2"/>
                </a:solidFill>
              </a:rPr>
              <a:t> en el </a:t>
            </a:r>
            <a:r>
              <a:rPr lang="en-US" dirty="0" err="1" smtClean="0">
                <a:solidFill>
                  <a:schemeClr val="tx2"/>
                </a:solidFill>
              </a:rPr>
              <a:t>tema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9743" y="3941988"/>
            <a:ext cx="802425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en-US" dirty="0" err="1" smtClean="0">
                <a:solidFill>
                  <a:schemeClr val="tx2"/>
                </a:solidFill>
              </a:rPr>
              <a:t>Compresión</a:t>
            </a:r>
            <a:r>
              <a:rPr lang="en-US" dirty="0" smtClean="0">
                <a:solidFill>
                  <a:schemeClr val="tx2"/>
                </a:solidFill>
              </a:rPr>
              <a:t> del </a:t>
            </a:r>
            <a:r>
              <a:rPr lang="en-US" dirty="0" err="1" smtClean="0">
                <a:solidFill>
                  <a:schemeClr val="tx2"/>
                </a:solidFill>
              </a:rPr>
              <a:t>uso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aguas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residuales</a:t>
            </a:r>
            <a:r>
              <a:rPr lang="en-US" dirty="0" smtClean="0">
                <a:solidFill>
                  <a:schemeClr val="tx2"/>
                </a:solidFill>
              </a:rPr>
              <a:t> en al </a:t>
            </a:r>
            <a:r>
              <a:rPr lang="en-US" dirty="0" err="1" smtClean="0">
                <a:solidFill>
                  <a:schemeClr val="tx2"/>
                </a:solidFill>
              </a:rPr>
              <a:t>agricultura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5014" y="4828850"/>
            <a:ext cx="736879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chemeClr val="tx2"/>
                </a:solidFill>
              </a:rPr>
              <a:t>“</a:t>
            </a:r>
            <a:r>
              <a:rPr lang="en-US" dirty="0" err="1">
                <a:solidFill>
                  <a:schemeClr val="tx2"/>
                </a:solidFill>
              </a:rPr>
              <a:t>Una</a:t>
            </a:r>
            <a:r>
              <a:rPr lang="en-US" dirty="0">
                <a:solidFill>
                  <a:schemeClr val="tx2"/>
                </a:solidFill>
              </a:rPr>
              <a:t> red de </a:t>
            </a:r>
            <a:r>
              <a:rPr lang="en-US" dirty="0" err="1">
                <a:solidFill>
                  <a:schemeClr val="tx2"/>
                </a:solidFill>
              </a:rPr>
              <a:t>contactos</a:t>
            </a:r>
            <a:r>
              <a:rPr lang="en-US" dirty="0">
                <a:solidFill>
                  <a:schemeClr val="tx2"/>
                </a:solidFill>
              </a:rPr>
              <a:t> con </a:t>
            </a:r>
            <a:r>
              <a:rPr lang="en-US" dirty="0" err="1">
                <a:solidFill>
                  <a:schemeClr val="tx2"/>
                </a:solidFill>
              </a:rPr>
              <a:t>expertos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en el </a:t>
            </a:r>
            <a:r>
              <a:rPr lang="en-US" dirty="0" err="1" smtClean="0">
                <a:solidFill>
                  <a:schemeClr val="tx2"/>
                </a:solidFill>
              </a:rPr>
              <a:t>tema</a:t>
            </a:r>
            <a:r>
              <a:rPr lang="en-US" dirty="0" smtClean="0">
                <a:solidFill>
                  <a:schemeClr val="tx2"/>
                </a:solidFill>
              </a:rPr>
              <a:t> y </a:t>
            </a:r>
            <a:r>
              <a:rPr lang="en-US" dirty="0" err="1" smtClean="0">
                <a:solidFill>
                  <a:schemeClr val="tx2"/>
                </a:solidFill>
              </a:rPr>
              <a:t>experiencias</a:t>
            </a:r>
            <a:r>
              <a:rPr lang="en-US" dirty="0" smtClean="0">
                <a:solidFill>
                  <a:schemeClr val="tx2"/>
                </a:solidFill>
              </a:rPr>
              <a:t> en </a:t>
            </a:r>
            <a:r>
              <a:rPr lang="en-US" dirty="0" err="1" smtClean="0">
                <a:solidFill>
                  <a:schemeClr val="tx2"/>
                </a:solidFill>
              </a:rPr>
              <a:t>otros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países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2094" y="5992712"/>
            <a:ext cx="736879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en-US" dirty="0" err="1" smtClean="0">
                <a:solidFill>
                  <a:schemeClr val="tx2"/>
                </a:solidFill>
              </a:rPr>
              <a:t>Aprender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las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experiencias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otros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países</a:t>
            </a:r>
            <a:r>
              <a:rPr lang="en-US" dirty="0" smtClean="0">
                <a:solidFill>
                  <a:schemeClr val="tx2"/>
                </a:solidFill>
              </a:rPr>
              <a:t> y  la </a:t>
            </a:r>
            <a:r>
              <a:rPr lang="en-US" dirty="0" err="1" smtClean="0">
                <a:solidFill>
                  <a:schemeClr val="tx2"/>
                </a:solidFill>
              </a:rPr>
              <a:t>posibilidad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desarrollar</a:t>
            </a:r>
            <a:r>
              <a:rPr lang="en-US" dirty="0" smtClean="0">
                <a:solidFill>
                  <a:schemeClr val="tx2"/>
                </a:solidFill>
              </a:rPr>
              <a:t> un </a:t>
            </a:r>
            <a:r>
              <a:rPr lang="en-US" dirty="0" err="1" smtClean="0">
                <a:solidFill>
                  <a:schemeClr val="tx2"/>
                </a:solidFill>
              </a:rPr>
              <a:t>proyecto</a:t>
            </a:r>
            <a:r>
              <a:rPr lang="en-US" dirty="0" smtClean="0">
                <a:solidFill>
                  <a:schemeClr val="tx2"/>
                </a:solidFill>
              </a:rPr>
              <a:t> en mi </a:t>
            </a:r>
            <a:r>
              <a:rPr lang="en-US" dirty="0" err="1" smtClean="0">
                <a:solidFill>
                  <a:schemeClr val="tx2"/>
                </a:solidFill>
              </a:rPr>
              <a:t>país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426" y="1704108"/>
            <a:ext cx="1781709" cy="18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Timeline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9318018"/>
              </p:ext>
            </p:extLst>
          </p:nvPr>
        </p:nvGraphicFramePr>
        <p:xfrm>
          <a:off x="2362618" y="1762493"/>
          <a:ext cx="6441744" cy="34346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75965"/>
                <a:gridCol w="2565779"/>
              </a:tblGrid>
              <a:tr h="553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International Kick-off Workshop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November 2011</a:t>
                      </a:r>
                      <a:endParaRPr lang="en-US" sz="2800" b="1" dirty="0">
                        <a:effectLst/>
                      </a:endParaRPr>
                    </a:p>
                  </a:txBody>
                  <a:tcPr anchor="ctr"/>
                </a:tc>
              </a:tr>
              <a:tr h="495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Regional </a:t>
                      </a:r>
                      <a:r>
                        <a:rPr lang="en-US" sz="1800" dirty="0">
                          <a:effectLst/>
                        </a:rPr>
                        <a:t>Workshops </a:t>
                      </a:r>
                      <a:endParaRPr lang="en-US" sz="1800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dirty="0" smtClean="0">
                          <a:effectLst/>
                        </a:rPr>
                        <a:t> Francophone</a:t>
                      </a:r>
                      <a:r>
                        <a:rPr lang="en-US" sz="1800" b="0" i="1" baseline="0" dirty="0" smtClean="0">
                          <a:effectLst/>
                        </a:rPr>
                        <a:t> &amp; Northern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effectLst/>
                        </a:rPr>
                        <a:t>February</a:t>
                      </a:r>
                      <a:r>
                        <a:rPr lang="en-US" sz="1800" b="0" i="1" baseline="0" dirty="0" smtClean="0">
                          <a:effectLst/>
                        </a:rPr>
                        <a:t> 2012</a:t>
                      </a: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dirty="0" smtClean="0">
                          <a:effectLst/>
                        </a:rPr>
                        <a:t> South, West &amp; Central Asia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baseline="0" dirty="0" smtClean="0">
                          <a:effectLst/>
                        </a:rPr>
                        <a:t>May </a:t>
                      </a:r>
                      <a:r>
                        <a:rPr lang="en-US" sz="1800" b="0" i="1" dirty="0" smtClean="0">
                          <a:effectLst/>
                        </a:rPr>
                        <a:t>2012</a:t>
                      </a: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baseline="0" dirty="0" smtClean="0">
                          <a:effectLst/>
                        </a:rPr>
                        <a:t> Anglophone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baseline="0" dirty="0" smtClean="0">
                          <a:effectLst/>
                        </a:rPr>
                        <a:t>September </a:t>
                      </a:r>
                      <a:r>
                        <a:rPr lang="en-US" sz="1800" b="0" i="1" dirty="0" smtClean="0">
                          <a:effectLst/>
                        </a:rPr>
                        <a:t>2012</a:t>
                      </a: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baseline="0" dirty="0" smtClean="0">
                          <a:effectLst/>
                        </a:rPr>
                        <a:t> Latin America &amp; the Caribbean</a:t>
                      </a:r>
                      <a:endParaRPr lang="en-US" sz="1800" b="0" i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effectLst/>
                        </a:rPr>
                        <a:t>December 2012</a:t>
                      </a:r>
                    </a:p>
                  </a:txBody>
                  <a:tcPr anchor="ctr"/>
                </a:tc>
              </a:tr>
              <a:tr h="34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b="0" i="1" dirty="0" smtClean="0">
                          <a:effectLst/>
                        </a:rPr>
                        <a:t> Pacific</a:t>
                      </a:r>
                      <a:r>
                        <a:rPr lang="en-US" sz="1800" b="0" i="1" baseline="0" dirty="0" smtClean="0">
                          <a:effectLst/>
                        </a:rPr>
                        <a:t> &amp; South-E</a:t>
                      </a:r>
                      <a:r>
                        <a:rPr lang="en-US" sz="1800" b="0" i="1" dirty="0" smtClean="0">
                          <a:effectLst/>
                        </a:rPr>
                        <a:t>ast Asia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effectLst/>
                        </a:rPr>
                        <a:t>March 2013</a:t>
                      </a:r>
                    </a:p>
                  </a:txBody>
                  <a:tcPr anchor="ctr"/>
                </a:tc>
              </a:tr>
              <a:tr h="557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International Wrap-up workshop</a:t>
                      </a:r>
                      <a:endParaRPr lang="en-US" sz="2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May 2013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6855" y="5444359"/>
            <a:ext cx="722060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Additional events:</a:t>
            </a:r>
            <a:r>
              <a:rPr lang="en-US" dirty="0" smtClean="0"/>
              <a:t>	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AfWA</a:t>
            </a:r>
            <a:r>
              <a:rPr lang="en-US" dirty="0" smtClean="0"/>
              <a:t> International Congress &amp; Exhibition, Marrakech, Morocco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Seminar at IFAT 2012, Munich, Germany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Side event at the World Water Week 2012, Stockholm, Sweden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8682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dirty="0"/>
              <a:t>¡</a:t>
            </a:r>
            <a:r>
              <a:rPr lang="de-DE" dirty="0" smtClean="0"/>
              <a:t>Muchas </a:t>
            </a:r>
            <a:r>
              <a:rPr lang="de-DE" dirty="0" err="1" smtClean="0"/>
              <a:t>gracias</a:t>
            </a:r>
            <a:r>
              <a:rPr lang="de-DE" dirty="0" smtClean="0"/>
              <a:t>!</a:t>
            </a:r>
            <a:endParaRPr dirty="0" smtClean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367088" y="2505075"/>
            <a:ext cx="2919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400" b="1" dirty="0">
                <a:solidFill>
                  <a:srgbClr val="336699"/>
                </a:solidFill>
              </a:rPr>
            </a:br>
            <a:r>
              <a:rPr lang="en-GB" sz="14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Fax:      + 49 (0) 228 815-0655</a:t>
            </a:r>
            <a:endParaRPr lang="de-DE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www.unwater.unu.edu</a:t>
            </a:r>
            <a:endParaRPr lang="en-US" sz="1400" b="1" dirty="0">
              <a:solidFill>
                <a:srgbClr val="336699"/>
              </a:solidFill>
            </a:endParaRPr>
          </a:p>
        </p:txBody>
      </p:sp>
      <p:pic>
        <p:nvPicPr>
          <p:cNvPr id="35843" name="Picture 14" descr="UN Building Bon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2505075"/>
            <a:ext cx="1814513" cy="3311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5844" name="Picture 5" descr="unw-dpc-logo-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05075"/>
            <a:ext cx="2333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6859"/>
          <a:stretch>
            <a:fillRect/>
          </a:stretch>
        </p:blipFill>
        <p:spPr bwMode="auto">
          <a:xfrm>
            <a:off x="901337" y="1130518"/>
            <a:ext cx="8059783" cy="577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1671" y="220717"/>
            <a:ext cx="821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336699"/>
                </a:solidFill>
                <a:latin typeface="+mn-lt"/>
                <a:cs typeface="+mn-cs"/>
              </a:rPr>
              <a:t>Crecimiento</a:t>
            </a:r>
            <a:r>
              <a:rPr lang="en-US" sz="2800" b="1" dirty="0" smtClean="0">
                <a:solidFill>
                  <a:srgbClr val="336699"/>
                </a:solidFill>
                <a:latin typeface="+mn-lt"/>
                <a:cs typeface="+mn-cs"/>
              </a:rPr>
              <a:t> </a:t>
            </a:r>
            <a:r>
              <a:rPr lang="en-US" sz="2800" b="1" dirty="0" err="1" smtClean="0">
                <a:solidFill>
                  <a:srgbClr val="336699"/>
                </a:solidFill>
                <a:latin typeface="+mn-lt"/>
                <a:cs typeface="+mn-cs"/>
              </a:rPr>
              <a:t>poblacional</a:t>
            </a:r>
            <a:r>
              <a:rPr lang="en-US" sz="2800" b="1" dirty="0" smtClean="0">
                <a:solidFill>
                  <a:srgbClr val="336699"/>
                </a:solidFill>
                <a:latin typeface="+mn-lt"/>
                <a:cs typeface="+mn-cs"/>
              </a:rPr>
              <a:t> y </a:t>
            </a:r>
            <a:r>
              <a:rPr lang="en-US" sz="2800" b="1" dirty="0" err="1" smtClean="0">
                <a:solidFill>
                  <a:srgbClr val="336699"/>
                </a:solidFill>
                <a:latin typeface="+mn-lt"/>
                <a:cs typeface="+mn-cs"/>
              </a:rPr>
              <a:t>urbanización</a:t>
            </a:r>
            <a:endParaRPr lang="en-US" sz="2800" b="1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algn="ctr"/>
            <a:r>
              <a:rPr lang="en-US" sz="2800" b="1" dirty="0" smtClean="0">
                <a:solidFill>
                  <a:srgbClr val="336699"/>
                </a:solidFill>
                <a:latin typeface="+mn-lt"/>
                <a:cs typeface="+mn-cs"/>
              </a:rPr>
              <a:t>(1980-2011)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 smtClean="0"/>
              <a:t>Meta</a:t>
            </a:r>
            <a:endParaRPr lang="de-D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260" y="1561718"/>
            <a:ext cx="7272337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45B90"/>
                </a:solidFill>
                <a:latin typeface="+mj-lt"/>
              </a:rPr>
              <a:t>Personas </a:t>
            </a:r>
            <a:r>
              <a:rPr lang="en-US" sz="3200" b="1" dirty="0" err="1" smtClean="0">
                <a:solidFill>
                  <a:srgbClr val="045B90"/>
                </a:solidFill>
                <a:latin typeface="+mj-lt"/>
              </a:rPr>
              <a:t>calificadas</a:t>
            </a:r>
            <a:r>
              <a:rPr lang="en-US" sz="3200" b="1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45B90"/>
                </a:solidFill>
                <a:latin typeface="+mj-lt"/>
              </a:rPr>
              <a:t>en</a:t>
            </a:r>
            <a:r>
              <a:rPr lang="en-US" sz="3200" b="1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45B90"/>
                </a:solidFill>
                <a:latin typeface="+mj-lt"/>
              </a:rPr>
              <a:t>organizaciones</a:t>
            </a: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45B90"/>
                </a:solidFill>
                <a:latin typeface="+mj-lt"/>
              </a:rPr>
              <a:t>claves</a:t>
            </a: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45B90"/>
                </a:solidFill>
                <a:latin typeface="+mj-lt"/>
              </a:rPr>
              <a:t>para</a:t>
            </a: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45B90"/>
                </a:solidFill>
                <a:latin typeface="+mj-lt"/>
              </a:rPr>
              <a:t>formular</a:t>
            </a: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45B90"/>
                </a:solidFill>
                <a:latin typeface="+mj-lt"/>
              </a:rPr>
              <a:t>las</a:t>
            </a: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45B90"/>
                </a:solidFill>
                <a:latin typeface="+mj-lt"/>
              </a:rPr>
              <a:t>políticas</a:t>
            </a: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45B90"/>
                </a:solidFill>
                <a:latin typeface="+mj-lt"/>
              </a:rPr>
              <a:t>correctas</a:t>
            </a: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 y </a:t>
            </a:r>
            <a:r>
              <a:rPr lang="en-US" sz="2400" b="1" dirty="0" err="1" smtClean="0">
                <a:solidFill>
                  <a:srgbClr val="045B90"/>
                </a:solidFill>
                <a:latin typeface="+mj-lt"/>
              </a:rPr>
              <a:t>poner</a:t>
            </a: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 en </a:t>
            </a:r>
            <a:r>
              <a:rPr lang="en-US" sz="2400" b="1" dirty="0" err="1" smtClean="0">
                <a:solidFill>
                  <a:srgbClr val="045B90"/>
                </a:solidFill>
                <a:latin typeface="+mj-lt"/>
              </a:rPr>
              <a:t>práctica</a:t>
            </a: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 el </a:t>
            </a:r>
            <a:r>
              <a:rPr lang="en-US" sz="2400" b="1" dirty="0" err="1" smtClean="0">
                <a:solidFill>
                  <a:srgbClr val="045B90"/>
                </a:solidFill>
                <a:latin typeface="+mj-lt"/>
              </a:rPr>
              <a:t>uso</a:t>
            </a: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45B90"/>
                </a:solidFill>
                <a:latin typeface="+mj-lt"/>
              </a:rPr>
              <a:t>seguro</a:t>
            </a: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 de </a:t>
            </a:r>
            <a:r>
              <a:rPr lang="en-US" sz="2400" b="1" dirty="0" err="1" smtClean="0">
                <a:solidFill>
                  <a:srgbClr val="045B90"/>
                </a:solidFill>
                <a:latin typeface="+mj-lt"/>
              </a:rPr>
              <a:t>aguas</a:t>
            </a: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45B90"/>
                </a:solidFill>
                <a:latin typeface="+mj-lt"/>
              </a:rPr>
              <a:t>residuales</a:t>
            </a: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 en la </a:t>
            </a:r>
            <a:r>
              <a:rPr lang="en-US" sz="2400" b="1" dirty="0" err="1" smtClean="0">
                <a:solidFill>
                  <a:srgbClr val="045B90"/>
                </a:solidFill>
                <a:latin typeface="+mj-lt"/>
              </a:rPr>
              <a:t>agricultura</a:t>
            </a:r>
            <a:endParaRPr lang="en-US" dirty="0">
              <a:solidFill>
                <a:srgbClr val="045B90"/>
              </a:solidFill>
              <a:latin typeface="+mj-lt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Materiales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y </a:t>
            </a: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Métodos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Estrategia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de </a:t>
            </a: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diseminación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Plan de </a:t>
            </a: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acción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para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el </a:t>
            </a: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fortalecimiento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de </a:t>
            </a: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capacidades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323659" y="2839134"/>
            <a:ext cx="1554503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Sistemas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:\Admin\Collections\Photos\2011 events\WasteWater Workshop-14-Nov-2011\low-res\IMG_9598.JPG"/>
          <p:cNvPicPr>
            <a:picLocks noChangeAspect="1" noChangeArrowheads="1"/>
          </p:cNvPicPr>
          <p:nvPr/>
        </p:nvPicPr>
        <p:blipFill>
          <a:blip r:embed="rId2" cstate="print"/>
          <a:srcRect t="31662" r="213" b="26385"/>
          <a:stretch>
            <a:fillRect/>
          </a:stretch>
        </p:blipFill>
        <p:spPr bwMode="auto">
          <a:xfrm>
            <a:off x="1598625" y="5040333"/>
            <a:ext cx="6485202" cy="1817667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6899961" y="2585406"/>
            <a:ext cx="2399035" cy="1937082"/>
            <a:chOff x="1545426" y="1454751"/>
            <a:chExt cx="6662154" cy="5379306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545426" y="1454751"/>
              <a:ext cx="6662154" cy="5366735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285666" y="2935229"/>
              <a:ext cx="5181677" cy="38862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10966" y="4613339"/>
              <a:ext cx="3331077" cy="222071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560333" y="3583375"/>
              <a:ext cx="4843779" cy="129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Organizaciones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396026" y="5329169"/>
              <a:ext cx="2960957" cy="92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Individuos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7"/>
            <a:ext cx="7400948" cy="1605855"/>
          </a:xfrm>
        </p:spPr>
        <p:txBody>
          <a:bodyPr/>
          <a:lstStyle/>
          <a:p>
            <a:r>
              <a:rPr lang="en-US" sz="3200" dirty="0" err="1" smtClean="0"/>
              <a:t>Fases</a:t>
            </a:r>
            <a:r>
              <a:rPr lang="en-US" sz="3200" dirty="0" smtClean="0"/>
              <a:t> del </a:t>
            </a:r>
            <a:r>
              <a:rPr lang="en-US" sz="3200" dirty="0" err="1" smtClean="0"/>
              <a:t>fortalecimiento</a:t>
            </a:r>
            <a:r>
              <a:rPr lang="en-US" sz="3200" dirty="0" smtClean="0"/>
              <a:t> de </a:t>
            </a:r>
            <a:r>
              <a:rPr lang="en-US" sz="3200" dirty="0" err="1" smtClean="0"/>
              <a:t>capacidades</a:t>
            </a:r>
            <a:r>
              <a:rPr lang="en-US" sz="3200" dirty="0" smtClean="0"/>
              <a:t> a </a:t>
            </a:r>
            <a:r>
              <a:rPr lang="en-US" sz="3200" dirty="0" err="1" smtClean="0"/>
              <a:t>nivel</a:t>
            </a:r>
            <a:r>
              <a:rPr lang="en-US" sz="3200" dirty="0" smtClean="0"/>
              <a:t> </a:t>
            </a:r>
            <a:r>
              <a:rPr lang="en-US" sz="3200" dirty="0" err="1" smtClean="0"/>
              <a:t>individuo</a:t>
            </a:r>
            <a:r>
              <a:rPr lang="en-US" sz="3200" dirty="0" smtClean="0"/>
              <a:t>/</a:t>
            </a:r>
            <a:r>
              <a:rPr lang="en-US" sz="3200" dirty="0" err="1" smtClean="0"/>
              <a:t>organización</a:t>
            </a:r>
            <a:endParaRPr lang="en-US" sz="3200" dirty="0"/>
          </a:p>
        </p:txBody>
      </p:sp>
      <p:grpSp>
        <p:nvGrpSpPr>
          <p:cNvPr id="3" name="Group 75"/>
          <p:cNvGrpSpPr/>
          <p:nvPr/>
        </p:nvGrpSpPr>
        <p:grpSpPr>
          <a:xfrm>
            <a:off x="4686064" y="2021324"/>
            <a:ext cx="3402000" cy="734926"/>
            <a:chOff x="4669464" y="3372476"/>
            <a:chExt cx="3096112" cy="734926"/>
          </a:xfrm>
        </p:grpSpPr>
        <p:sp>
          <p:nvSpPr>
            <p:cNvPr id="48" name="AutoShape 21"/>
            <p:cNvSpPr>
              <a:spLocks noChangeArrowheads="1"/>
            </p:cNvSpPr>
            <p:nvPr/>
          </p:nvSpPr>
          <p:spPr bwMode="auto">
            <a:xfrm>
              <a:off x="4669464" y="3372476"/>
              <a:ext cx="3096112" cy="460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Reportes</a:t>
              </a:r>
              <a:r>
                <a:rPr kumimoji="0" lang="de-DE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de-DE" sz="1600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Nacionales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AutoShape 15"/>
            <p:cNvSpPr>
              <a:spLocks noChangeArrowheads="1"/>
            </p:cNvSpPr>
            <p:nvPr/>
          </p:nvSpPr>
          <p:spPr bwMode="auto">
            <a:xfrm>
              <a:off x="6015450" y="3833402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4" name="Group 78"/>
          <p:cNvGrpSpPr/>
          <p:nvPr/>
        </p:nvGrpSpPr>
        <p:grpSpPr>
          <a:xfrm>
            <a:off x="4686064" y="3128324"/>
            <a:ext cx="3402000" cy="734703"/>
            <a:chOff x="5412827" y="4097332"/>
            <a:chExt cx="3096000" cy="734703"/>
          </a:xfrm>
        </p:grpSpPr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5412827" y="4097332"/>
              <a:ext cx="3096000" cy="460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Evaluación</a:t>
              </a:r>
              <a:r>
                <a:rPr lang="de-DE" sz="16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de </a:t>
              </a:r>
              <a:r>
                <a:rPr lang="de-DE" sz="16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carencias</a:t>
              </a:r>
              <a:endParaRPr lang="de-DE" sz="1600" b="1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56" name="AutoShape 13"/>
            <p:cNvSpPr>
              <a:spLocks noChangeArrowheads="1"/>
            </p:cNvSpPr>
            <p:nvPr/>
          </p:nvSpPr>
          <p:spPr bwMode="auto">
            <a:xfrm>
              <a:off x="6758757" y="4558035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4686064" y="4139527"/>
            <a:ext cx="3545063" cy="1061453"/>
            <a:chOff x="4435522" y="5561649"/>
            <a:chExt cx="3403243" cy="821999"/>
          </a:xfrm>
        </p:grpSpPr>
        <p:sp>
          <p:nvSpPr>
            <p:cNvPr id="47" name="AutoShape 22"/>
            <p:cNvSpPr>
              <a:spLocks noChangeArrowheads="1"/>
            </p:cNvSpPr>
            <p:nvPr/>
          </p:nvSpPr>
          <p:spPr bwMode="auto">
            <a:xfrm>
              <a:off x="4435522" y="5561649"/>
              <a:ext cx="3403243" cy="548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Plan de </a:t>
              </a:r>
              <a:r>
                <a:rPr kumimoji="0" lang="en-CA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acción</a:t>
              </a:r>
              <a:r>
                <a:rPr kumimoji="0" lang="en-C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de </a:t>
              </a:r>
              <a:r>
                <a:rPr kumimoji="0" lang="en-CA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CA" sz="1600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fortalecimiento</a:t>
              </a:r>
              <a:r>
                <a:rPr kumimoji="0" lang="en-CA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de </a:t>
              </a:r>
              <a:r>
                <a:rPr kumimoji="0" lang="en-CA" sz="1600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capacidades</a:t>
              </a:r>
              <a:r>
                <a:rPr kumimoji="0" lang="en-CA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a </a:t>
              </a:r>
              <a:r>
                <a:rPr kumimoji="0" lang="en-CA" sz="1600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nivel</a:t>
              </a:r>
              <a:r>
                <a:rPr kumimoji="0" lang="en-CA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CA" sz="1600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individuo</a:t>
              </a:r>
              <a:r>
                <a:rPr lang="en-CA" sz="16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/</a:t>
              </a:r>
              <a:r>
                <a:rPr lang="en-CA" sz="16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organizacion</a:t>
              </a:r>
              <a:endParaRPr kumimoji="0" lang="en-C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5935073" y="6109648"/>
              <a:ext cx="404141" cy="274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996646" y="1942311"/>
            <a:ext cx="2834864" cy="12569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Fase 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I: </a:t>
            </a:r>
          </a:p>
          <a:p>
            <a:pPr lvl="0"/>
            <a:r>
              <a:rPr lang="en-US" sz="1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Evaluación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1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las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necesidades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lang="en-US" sz="1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capacitación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individual </a:t>
            </a:r>
            <a:r>
              <a:rPr lang="en-US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(CNA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16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996646" y="3372544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Fase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II: </a:t>
            </a:r>
          </a:p>
          <a:p>
            <a:pPr lvl="0"/>
            <a:r>
              <a:rPr lang="it-IT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1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aller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internacional</a:t>
            </a:r>
            <a:endParaRPr lang="en-US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600" b="1" i="1" dirty="0" err="1" smtClean="0"/>
              <a:t>Noviembre</a:t>
            </a:r>
            <a:r>
              <a:rPr lang="en-US" sz="1600" b="1" i="1" dirty="0" smtClean="0"/>
              <a:t> 2011</a:t>
            </a:r>
            <a:endParaRPr lang="en-US" sz="16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996646" y="4378981"/>
            <a:ext cx="3034178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Fase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III: </a:t>
            </a:r>
          </a:p>
          <a:p>
            <a:pPr lvl="0"/>
            <a:r>
              <a:rPr lang="en-US" sz="1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Talleres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regionales</a:t>
            </a:r>
            <a:endParaRPr lang="en-US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1600" b="1" i="1" dirty="0" err="1" smtClean="0"/>
              <a:t>Febrero</a:t>
            </a:r>
            <a:r>
              <a:rPr lang="en-US" sz="1600" b="1" i="1" dirty="0" smtClean="0"/>
              <a:t> 2012 a </a:t>
            </a:r>
            <a:r>
              <a:rPr lang="en-US" sz="1600" b="1" i="1" dirty="0" err="1" smtClean="0"/>
              <a:t>Marzo</a:t>
            </a:r>
            <a:r>
              <a:rPr lang="en-US" sz="1600" b="1" i="1" dirty="0" smtClean="0"/>
              <a:t> 2013 </a:t>
            </a:r>
            <a:endParaRPr lang="en-US" sz="16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996646" y="5442456"/>
            <a:ext cx="2834864" cy="5478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Fase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IV: </a:t>
            </a:r>
          </a:p>
          <a:p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Taller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final</a:t>
            </a:r>
          </a:p>
          <a:p>
            <a:r>
              <a:rPr lang="en-US" sz="1600" b="1" i="1" dirty="0" smtClean="0"/>
              <a:t>Mayo 2013 </a:t>
            </a:r>
            <a:endParaRPr lang="en-US" sz="2400" b="1" i="1" dirty="0" smtClean="0">
              <a:latin typeface="Times New Roman"/>
              <a:ea typeface="Times New Roman"/>
            </a:endParaRPr>
          </a:p>
          <a:p>
            <a:pPr lvl="0"/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82"/>
          <p:cNvGrpSpPr/>
          <p:nvPr/>
        </p:nvGrpSpPr>
        <p:grpSpPr>
          <a:xfrm>
            <a:off x="3814737" y="5442456"/>
            <a:ext cx="5119200" cy="1159200"/>
            <a:chOff x="3814737" y="5278680"/>
            <a:chExt cx="5119200" cy="1159200"/>
          </a:xfrm>
        </p:grpSpPr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3814737" y="5278680"/>
              <a:ext cx="5119200" cy="11592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45" name="AutoShape 24"/>
            <p:cNvSpPr>
              <a:spLocks noChangeArrowheads="1"/>
            </p:cNvSpPr>
            <p:nvPr/>
          </p:nvSpPr>
          <p:spPr bwMode="auto">
            <a:xfrm>
              <a:off x="3986863" y="5389424"/>
              <a:ext cx="2196000" cy="936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4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Implementación</a:t>
              </a:r>
              <a:r>
                <a:rPr lang="de-DE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de las </a:t>
              </a:r>
              <a:r>
                <a:rPr lang="de-DE" sz="14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acciones</a:t>
              </a:r>
              <a:r>
                <a:rPr lang="de-DE" sz="14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de-DE" sz="14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recomendadas</a:t>
              </a:r>
              <a:endParaRPr lang="de-DE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" name="AutoShape 24"/>
            <p:cNvSpPr>
              <a:spLocks noChangeArrowheads="1"/>
            </p:cNvSpPr>
            <p:nvPr/>
          </p:nvSpPr>
          <p:spPr bwMode="auto">
            <a:xfrm>
              <a:off x="6554959" y="5389424"/>
              <a:ext cx="2196000" cy="936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de-DE" sz="1400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Nuevo CNA a </a:t>
              </a:r>
              <a:r>
                <a:rPr lang="de-DE" sz="1400" b="1" dirty="0" err="1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nivel</a:t>
              </a:r>
              <a:r>
                <a:rPr lang="de-DE" sz="1400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de-DE" sz="1400" b="1" dirty="0" err="1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intitución</a:t>
              </a:r>
              <a:r>
                <a:rPr lang="de-DE" sz="1400" b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/ </a:t>
              </a:r>
              <a:r>
                <a:rPr lang="de-DE" sz="1400" b="1" dirty="0" err="1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sistema</a:t>
              </a:r>
              <a:endPara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298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883" y="0"/>
            <a:ext cx="8340436" cy="47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:\Admin\UN Water and Other UN Organisations\UNU\WaterNetSymposium_Maputo,Mozambique_October2011\5_PR material\input files\INWEH Log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7730" y="266534"/>
            <a:ext cx="2117640" cy="1080000"/>
          </a:xfrm>
          <a:prstGeom prst="rect">
            <a:avLst/>
          </a:prstGeom>
          <a:noFill/>
        </p:spPr>
      </p:pic>
      <p:pic>
        <p:nvPicPr>
          <p:cNvPr id="8" name="Picture 8" descr="S:\Admin\Collections\Logos\UNW-DPC\unw-dpc-logo-4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7685" y="266534"/>
            <a:ext cx="1065562" cy="1512270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 l="15665" t="866" r="12143" b="2099"/>
          <a:stretch>
            <a:fillRect/>
          </a:stretch>
        </p:blipFill>
        <p:spPr bwMode="auto">
          <a:xfrm>
            <a:off x="810883" y="4817706"/>
            <a:ext cx="8333117" cy="204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Bonn2011NexusConf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425043" y="2152650"/>
            <a:ext cx="3538204" cy="977218"/>
          </a:xfrm>
        </p:spPr>
      </p:pic>
      <p:pic>
        <p:nvPicPr>
          <p:cNvPr id="14" name="Picture 13" descr="UNEP_trans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8479" y="266534"/>
            <a:ext cx="1006937" cy="1080000"/>
          </a:xfrm>
          <a:prstGeom prst="rect">
            <a:avLst/>
          </a:prstGeom>
        </p:spPr>
      </p:pic>
      <p:pic>
        <p:nvPicPr>
          <p:cNvPr id="15" name="Picture 14" descr="FAO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6165" y="266534"/>
            <a:ext cx="1080000" cy="10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3948" y="3591341"/>
            <a:ext cx="489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45B90"/>
                </a:solidFill>
                <a:latin typeface="+mn-lt"/>
              </a:rPr>
              <a:t>November 2011, Bonn,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S:\Admin\UN Water and Other UN Organisations\UNU\WaterNetSymposium_Maputo,Mozambique_October2011\5_PR material\input files\INWEH Log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083" y="229463"/>
            <a:ext cx="1764700" cy="900000"/>
          </a:xfrm>
          <a:prstGeom prst="rect">
            <a:avLst/>
          </a:prstGeom>
          <a:noFill/>
        </p:spPr>
      </p:pic>
      <p:pic>
        <p:nvPicPr>
          <p:cNvPr id="15" name="Picture 8" descr="S:\Admin\Collections\Logos\UNW-DPC\unw-dpc-logo-4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7685" y="229463"/>
            <a:ext cx="887810" cy="1260000"/>
          </a:xfrm>
          <a:prstGeom prst="rect">
            <a:avLst/>
          </a:prstGeom>
          <a:noFill/>
        </p:spPr>
      </p:pic>
      <p:pic>
        <p:nvPicPr>
          <p:cNvPr id="16" name="Picture 15" descr="UNEP_tran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2067" y="229463"/>
            <a:ext cx="839114" cy="900000"/>
          </a:xfrm>
          <a:prstGeom prst="rect">
            <a:avLst/>
          </a:prstGeom>
        </p:spPr>
      </p:pic>
      <p:pic>
        <p:nvPicPr>
          <p:cNvPr id="17" name="Picture 16" descr="FAO_trans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6165" y="229463"/>
            <a:ext cx="900000" cy="900000"/>
          </a:xfrm>
          <a:prstGeom prst="rect">
            <a:avLst/>
          </a:prstGeom>
        </p:spPr>
      </p:pic>
      <p:sp>
        <p:nvSpPr>
          <p:cNvPr id="10" name="Content Placeholder 17"/>
          <p:cNvSpPr txBox="1">
            <a:spLocks/>
          </p:cNvSpPr>
          <p:nvPr/>
        </p:nvSpPr>
        <p:spPr>
          <a:xfrm>
            <a:off x="1285851" y="1712521"/>
            <a:ext cx="7646113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Conocimiento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necesidades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</a:t>
            </a:r>
            <a:r>
              <a:rPr kumimoji="0" lang="de-DE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capacidad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: </a:t>
            </a:r>
            <a:r>
              <a:rPr kumimoji="0" lang="de-DE" sz="2000" i="0" u="none" strike="noStrike" kern="1200" cap="none" spc="0" normalizeH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Grupo</a:t>
            </a:r>
            <a:r>
              <a:rPr kumimoji="0" lang="de-DE" sz="2000" i="0" u="none" strike="noStrike" kern="1200" cap="none" spc="0" normalizeH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2000" i="0" u="none" strike="noStrike" kern="1200" cap="none" spc="0" normalizeH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Latinoamericano</a:t>
            </a:r>
            <a:endParaRPr kumimoji="0" lang="de-DE" sz="200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27" name="Chart 26"/>
          <p:cNvGraphicFramePr/>
          <p:nvPr/>
        </p:nvGraphicFramePr>
        <p:xfrm>
          <a:off x="1655379" y="1985962"/>
          <a:ext cx="6526923" cy="466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246645" y="2795663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</a:t>
            </a:r>
            <a:endParaRPr lang="de-DE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46645" y="3241409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medium</a:t>
            </a:r>
            <a:endParaRPr lang="de-DE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6645" y="3687155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</a:t>
            </a:r>
            <a:endParaRPr lang="de-DE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46645" y="4132901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none</a:t>
            </a:r>
            <a:endParaRPr lang="de-DE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2313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834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3701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ONU-Agua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Proyecto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sobre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el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Uso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Seguro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Aguas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Residuales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en la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itchFamily="34" charset="0"/>
              </a:rPr>
              <a:t>Agricultura</a:t>
            </a:r>
            <a:endParaRPr lang="en-US" sz="28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79023" y="4695783"/>
            <a:ext cx="4813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Africa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francófona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y del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Norta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Sur,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Oeste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y Asia central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Africa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Anglófona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400" b="1" i="1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Latinoamerica</a:t>
            </a:r>
            <a:r>
              <a:rPr lang="en-US" sz="24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y el Caribe</a:t>
            </a:r>
          </a:p>
          <a:p>
            <a:pPr algn="ctr"/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Pacífico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y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Sudeste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de Asia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2112" y="4202976"/>
            <a:ext cx="554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Talleres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Regionales</a:t>
            </a:r>
            <a:endParaRPr lang="en-US" sz="28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7" name="Picture 26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019" y="1143301"/>
            <a:ext cx="661207" cy="763200"/>
          </a:xfrm>
          <a:prstGeom prst="rect">
            <a:avLst/>
          </a:prstGeom>
        </p:spPr>
      </p:pic>
      <p:pic>
        <p:nvPicPr>
          <p:cNvPr id="28" name="Picture 27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8393" y="134048"/>
            <a:ext cx="765159" cy="765159"/>
          </a:xfrm>
          <a:prstGeom prst="rect">
            <a:avLst/>
          </a:prstGeom>
        </p:spPr>
      </p:pic>
      <p:pic>
        <p:nvPicPr>
          <p:cNvPr id="30" name="Picture 29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1920" y="134048"/>
            <a:ext cx="647388" cy="765159"/>
          </a:xfrm>
          <a:prstGeom prst="rect">
            <a:avLst/>
          </a:prstGeom>
        </p:spPr>
      </p:pic>
      <p:pic>
        <p:nvPicPr>
          <p:cNvPr id="31" name="Picture 30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3674" y="134048"/>
            <a:ext cx="1495545" cy="765159"/>
          </a:xfrm>
          <a:prstGeom prst="rect">
            <a:avLst/>
          </a:prstGeom>
        </p:spPr>
      </p:pic>
      <p:pic>
        <p:nvPicPr>
          <p:cNvPr id="32" name="Picture 31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3586" y="134049"/>
            <a:ext cx="1297724" cy="1840525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9165" y="114330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7918" y="134048"/>
            <a:ext cx="2489636" cy="762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25" r="1976" b="3975"/>
          <a:stretch>
            <a:fillRect/>
          </a:stretch>
        </p:blipFill>
        <p:spPr bwMode="auto">
          <a:xfrm>
            <a:off x="0" y="1308677"/>
            <a:ext cx="9144000" cy="552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Point Star 5"/>
          <p:cNvSpPr/>
          <p:nvPr/>
        </p:nvSpPr>
        <p:spPr>
          <a:xfrm>
            <a:off x="1250576" y="2191869"/>
            <a:ext cx="282388" cy="295835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5-Point Star 6"/>
          <p:cNvSpPr/>
          <p:nvPr/>
        </p:nvSpPr>
        <p:spPr>
          <a:xfrm>
            <a:off x="3352799" y="6190128"/>
            <a:ext cx="282388" cy="295835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5-Point Star 7"/>
          <p:cNvSpPr/>
          <p:nvPr/>
        </p:nvSpPr>
        <p:spPr>
          <a:xfrm>
            <a:off x="7068670" y="2510117"/>
            <a:ext cx="282388" cy="295835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ounded Rectangular Callout 8"/>
          <p:cNvSpPr/>
          <p:nvPr/>
        </p:nvSpPr>
        <p:spPr>
          <a:xfrm>
            <a:off x="228599" y="524436"/>
            <a:ext cx="3482789" cy="806823"/>
          </a:xfrm>
          <a:prstGeom prst="wedgeRoundRectCallout">
            <a:avLst>
              <a:gd name="adj1" fmla="val -18516"/>
              <a:gd name="adj2" fmla="val 12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1er Taller regional Africa </a:t>
            </a:r>
            <a:r>
              <a:rPr lang="en-US" dirty="0" err="1" smtClean="0"/>
              <a:t>francófona</a:t>
            </a:r>
            <a:r>
              <a:rPr lang="en-US" dirty="0" smtClean="0"/>
              <a:t> y del Norte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423646" y="286871"/>
            <a:ext cx="3482789" cy="806823"/>
          </a:xfrm>
          <a:prstGeom prst="wedgeRoundRectCallout">
            <a:avLst>
              <a:gd name="adj1" fmla="val 3106"/>
              <a:gd name="adj2" fmla="val 21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2do Taller Regional Sur </a:t>
            </a:r>
            <a:r>
              <a:rPr lang="en-US" dirty="0" err="1" smtClean="0"/>
              <a:t>Oeste</a:t>
            </a:r>
            <a:r>
              <a:rPr lang="en-US" dirty="0" smtClean="0"/>
              <a:t> y Asia Central </a:t>
            </a:r>
          </a:p>
          <a:p>
            <a:pPr algn="ctr"/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930154" y="5885330"/>
            <a:ext cx="2770094" cy="806823"/>
          </a:xfrm>
          <a:prstGeom prst="wedgeRoundRectCallout">
            <a:avLst>
              <a:gd name="adj1" fmla="val -130338"/>
              <a:gd name="adj2" fmla="val 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3er Taller Regional Africa </a:t>
            </a:r>
            <a:r>
              <a:rPr lang="en-US" dirty="0" err="1" smtClean="0"/>
              <a:t>Anglófona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074" y="5225143"/>
            <a:ext cx="1737360" cy="1328023"/>
          </a:xfrm>
          <a:prstGeom prst="roundRect">
            <a:avLst/>
          </a:prstGeom>
          <a:noFill/>
          <a:ln w="28575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99"/>
                </a:solidFill>
              </a:rPr>
              <a:t>Hasta el </a:t>
            </a:r>
            <a:r>
              <a:rPr lang="en-US" dirty="0" err="1" smtClean="0">
                <a:solidFill>
                  <a:srgbClr val="336699"/>
                </a:solidFill>
              </a:rPr>
              <a:t>momento</a:t>
            </a:r>
            <a:r>
              <a:rPr lang="en-US" dirty="0" smtClean="0">
                <a:solidFill>
                  <a:srgbClr val="336699"/>
                </a:solidFill>
              </a:rPr>
              <a:t>: </a:t>
            </a:r>
            <a:r>
              <a:rPr lang="en-US" dirty="0" err="1" smtClean="0">
                <a:solidFill>
                  <a:srgbClr val="336699"/>
                </a:solidFill>
              </a:rPr>
              <a:t>participantes</a:t>
            </a:r>
            <a:r>
              <a:rPr lang="en-US" dirty="0" smtClean="0">
                <a:solidFill>
                  <a:srgbClr val="336699"/>
                </a:solidFill>
              </a:rPr>
              <a:t> de 50 </a:t>
            </a:r>
            <a:r>
              <a:rPr lang="en-US" dirty="0" err="1" smtClean="0">
                <a:solidFill>
                  <a:srgbClr val="336699"/>
                </a:solidFill>
              </a:rPr>
              <a:t>paise</a:t>
            </a:r>
            <a:endParaRPr lang="en-US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900</Words>
  <Application>Microsoft Office PowerPoint</Application>
  <PresentationFormat>On-screen Show (4:3)</PresentationFormat>
  <Paragraphs>165</Paragraphs>
  <Slides>23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Times New Roman</vt:lpstr>
      <vt:lpstr>Myriad Pro Cond</vt:lpstr>
      <vt:lpstr>Calibri</vt:lpstr>
      <vt:lpstr>UNW-DPC Design Master</vt:lpstr>
      <vt:lpstr>Slide 1</vt:lpstr>
      <vt:lpstr>Las “Aguas Residuales” son un recurso</vt:lpstr>
      <vt:lpstr>Slide 3</vt:lpstr>
      <vt:lpstr>Meta</vt:lpstr>
      <vt:lpstr>Fases del fortalecimiento de capacidades a nivel individuo/organización</vt:lpstr>
      <vt:lpstr>Slide 6</vt:lpstr>
      <vt:lpstr>Slide 7</vt:lpstr>
      <vt:lpstr>Slide 8</vt:lpstr>
      <vt:lpstr>Slide 9</vt:lpstr>
      <vt:lpstr>Necesidades de Capacidad en Africa francófona y del Norte</vt:lpstr>
      <vt:lpstr>Necesidades de Capacidad en Sur, Oeste y Asia Central</vt:lpstr>
      <vt:lpstr>Necesidades de Capacidad en Africa Anglófona (antes del taller)</vt:lpstr>
      <vt:lpstr>Necesidades de Capacidad en Africa Anglófona (después del taller)</vt:lpstr>
      <vt:lpstr>Slide 14</vt:lpstr>
      <vt:lpstr>Necesidades de Capacidad en  Latinoamerica y el Caribe </vt:lpstr>
      <vt:lpstr>Antecedentes de los paticipantes del taller</vt:lpstr>
      <vt:lpstr>Antecedentes de los paticipantes del taller</vt:lpstr>
      <vt:lpstr>Situación en sus países</vt:lpstr>
      <vt:lpstr>¿Qué le gustaría aprender?</vt:lpstr>
      <vt:lpstr>¿Qué le gustaría compartir?</vt:lpstr>
      <vt:lpstr>¿Qué le gustría llevarse a casa?</vt:lpstr>
      <vt:lpstr>Timeline</vt:lpstr>
      <vt:lpstr>¡Muchas gracias!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Jens Liebe (UNW-DPC)</dc:creator>
  <cp:lastModifiedBy>velazquez</cp:lastModifiedBy>
  <cp:revision>947</cp:revision>
  <dcterms:created xsi:type="dcterms:W3CDTF">2009-05-15T08:24:22Z</dcterms:created>
  <dcterms:modified xsi:type="dcterms:W3CDTF">2013-01-10T15:30:33Z</dcterms:modified>
</cp:coreProperties>
</file>