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25"/>
  </p:notesMasterIdLst>
  <p:handoutMasterIdLst>
    <p:handoutMasterId r:id="rId26"/>
  </p:handoutMasterIdLst>
  <p:sldIdLst>
    <p:sldId id="597" r:id="rId2"/>
    <p:sldId id="641" r:id="rId3"/>
    <p:sldId id="645" r:id="rId4"/>
    <p:sldId id="599" r:id="rId5"/>
    <p:sldId id="598" r:id="rId6"/>
    <p:sldId id="592" r:id="rId7"/>
    <p:sldId id="639" r:id="rId8"/>
    <p:sldId id="617" r:id="rId9"/>
    <p:sldId id="646" r:id="rId10"/>
    <p:sldId id="604" r:id="rId11"/>
    <p:sldId id="622" r:id="rId12"/>
    <p:sldId id="643" r:id="rId13"/>
    <p:sldId id="647" r:id="rId14"/>
    <p:sldId id="642" r:id="rId15"/>
    <p:sldId id="649" r:id="rId16"/>
    <p:sldId id="623" r:id="rId17"/>
    <p:sldId id="624" r:id="rId18"/>
    <p:sldId id="627" r:id="rId19"/>
    <p:sldId id="648" r:id="rId20"/>
    <p:sldId id="629" r:id="rId21"/>
    <p:sldId id="630" r:id="rId22"/>
    <p:sldId id="638" r:id="rId23"/>
    <p:sldId id="605" r:id="rId24"/>
  </p:sldIdLst>
  <p:sldSz cx="9144000" cy="6858000" type="screen4x3"/>
  <p:notesSz cx="6797675" cy="9926638"/>
  <p:embeddedFontLs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FF33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4229" autoAdjust="0"/>
  </p:normalViewPr>
  <p:slideViewPr>
    <p:cSldViewPr snapToGrid="0">
      <p:cViewPr varScale="1">
        <p:scale>
          <a:sx n="61" d="100"/>
          <a:sy n="61" d="100"/>
        </p:scale>
        <p:origin x="-17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1_International%20Kick-off%20WS%20on%20Safe%20use%20of%20Wastewater%20in%20Ag_Bonn_14-15Nov2011\Materials%20from%20kick-off%20workshop\Results%20of%20Questions_3%20regions_J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Overview_CapacityNee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Overview_CapacityNee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Overview_CapacityNeed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eriku9:Desktop:Peru:Peru-%20Surve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0.19908683289588869"/>
          <c:y val="0.13117271799358321"/>
          <c:w val="0.43542344706911718"/>
          <c:h val="0.72570574511519592"/>
        </c:manualLayout>
      </c:layout>
      <c:radarChart>
        <c:radarStyle val="marker"/>
        <c:ser>
          <c:idx val="0"/>
          <c:order val="0"/>
          <c:tx>
            <c:strRef>
              <c:f>'Latin America'!$C$1</c:f>
              <c:strCache>
                <c:ptCount val="1"/>
                <c:pt idx="0">
                  <c:v>Peru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'Latin America'!$B$2:$B$9</c:f>
              <c:strCache>
                <c:ptCount val="8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'Latin America'!$C$2:$C$9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2"/>
          <c:order val="1"/>
          <c:tx>
            <c:strRef>
              <c:f>'Latin America'!$E$1</c:f>
              <c:strCache>
                <c:ptCount val="1"/>
                <c:pt idx="0">
                  <c:v>Colombia</c:v>
                </c:pt>
              </c:strCache>
            </c:strRef>
          </c:tx>
          <c:spPr>
            <a:ln w="41275"/>
          </c:spPr>
          <c:cat>
            <c:strRef>
              <c:f>'Latin America'!$B$2:$B$9</c:f>
              <c:strCache>
                <c:ptCount val="8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'Latin America'!$E$2:$E$9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3"/>
          <c:order val="2"/>
          <c:tx>
            <c:strRef>
              <c:f>'Latin America'!$F$1</c:f>
              <c:strCache>
                <c:ptCount val="1"/>
                <c:pt idx="0">
                  <c:v>Guatemala</c:v>
                </c:pt>
              </c:strCache>
            </c:strRef>
          </c:tx>
          <c:spPr>
            <a:ln w="41275"/>
          </c:spPr>
          <c:cat>
            <c:strRef>
              <c:f>'Latin America'!$B$2:$B$9</c:f>
              <c:strCache>
                <c:ptCount val="8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'Latin America'!$F$2:$F$9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35013376"/>
        <c:axId val="35014912"/>
      </c:radarChart>
      <c:catAx>
        <c:axId val="35013376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600" b="0"/>
            </a:pPr>
            <a:endParaRPr lang="de-DE"/>
          </a:p>
        </c:txPr>
        <c:crossAx val="35014912"/>
        <c:crosses val="autoZero"/>
        <c:auto val="1"/>
        <c:lblAlgn val="ctr"/>
        <c:lblOffset val="100"/>
      </c:catAx>
      <c:valAx>
        <c:axId val="35014912"/>
        <c:scaling>
          <c:orientation val="minMax"/>
        </c:scaling>
        <c:axPos val="l"/>
        <c:majorGridlines/>
        <c:numFmt formatCode="General" sourceLinked="1"/>
        <c:majorTickMark val="cross"/>
        <c:tickLblPos val="none"/>
        <c:txPr>
          <a:bodyPr/>
          <a:lstStyle/>
          <a:p>
            <a:pPr>
              <a:defRPr sz="1400"/>
            </a:pPr>
            <a:endParaRPr lang="de-DE"/>
          </a:p>
        </c:txPr>
        <c:crossAx val="3501337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7070822397200389"/>
          <c:y val="0.70312773403324591"/>
          <c:w val="0.20706955380577441"/>
          <c:h val="0.25115157480314959"/>
        </c:manualLayout>
      </c:layout>
      <c:txPr>
        <a:bodyPr/>
        <a:lstStyle/>
        <a:p>
          <a:pPr>
            <a:defRPr sz="1600"/>
          </a:pPr>
          <a:endParaRPr lang="de-DE"/>
        </a:p>
      </c:txPr>
    </c:legend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autoTitleDeleted val="1"/>
    <c:plotArea>
      <c:layout>
        <c:manualLayout>
          <c:layoutTarget val="inner"/>
          <c:xMode val="edge"/>
          <c:yMode val="edge"/>
          <c:x val="4.8190378513571726E-2"/>
          <c:y val="8.6115453385052651E-2"/>
          <c:w val="0.48250563425431481"/>
          <c:h val="0.8172732558211605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8376662201457263"/>
          <c:y val="0.17015525181993771"/>
          <c:w val="0.40378524520534531"/>
          <c:h val="0.80108082008616843"/>
        </c:manualLayout>
      </c:layout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'background of participants'!$B$1:$B$7</c:f>
              <c:strCache>
                <c:ptCount val="7"/>
                <c:pt idx="0">
                  <c:v>Wastewater treatment / management</c:v>
                </c:pt>
                <c:pt idx="1">
                  <c:v>Water infrastructure (supply / sanitation)</c:v>
                </c:pt>
                <c:pt idx="2">
                  <c:v>Irrigation</c:v>
                </c:pt>
                <c:pt idx="3">
                  <c:v>Environment</c:v>
                </c:pt>
                <c:pt idx="4">
                  <c:v>Health</c:v>
                </c:pt>
                <c:pt idx="5">
                  <c:v>Outreach / awareness / education</c:v>
                </c:pt>
                <c:pt idx="6">
                  <c:v>Other</c:v>
                </c:pt>
              </c:strCache>
            </c:strRef>
          </c:cat>
          <c:val>
            <c:numRef>
              <c:f>'background of participants'!$A$1:$A$7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/>
      <c:barChart>
        <c:barDir val="col"/>
        <c:grouping val="stacked"/>
        <c:ser>
          <c:idx val="0"/>
          <c:order val="0"/>
          <c:tx>
            <c:strRef>
              <c:f>Sheet5!$F$2</c:f>
              <c:strCache>
                <c:ptCount val="1"/>
                <c:pt idx="0">
                  <c:v>Strongly Agree</c:v>
                </c:pt>
              </c:strCache>
            </c:strRef>
          </c:tx>
          <c:cat>
            <c:strRef>
              <c:f>Sheet5!$B$3:$B$7</c:f>
              <c:strCache>
                <c:ptCount val="5"/>
                <c:pt idx="0">
                  <c:v>We have great challenges 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 water in agriculture</c:v>
                </c:pt>
                <c:pt idx="4">
                  <c:v>We improve our intervation based on previous results</c:v>
                </c:pt>
              </c:strCache>
            </c:strRef>
          </c:cat>
          <c:val>
            <c:numRef>
              <c:f>Sheet5!$L$3:$L$7</c:f>
              <c:numCache>
                <c:formatCode>0%</c:formatCode>
                <c:ptCount val="5"/>
                <c:pt idx="0">
                  <c:v>0.60000000000000064</c:v>
                </c:pt>
                <c:pt idx="1">
                  <c:v>6.666666666666668E-2</c:v>
                </c:pt>
                <c:pt idx="2">
                  <c:v>0.53333333333333333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Sheet5!$E$2</c:f>
              <c:strCache>
                <c:ptCount val="1"/>
                <c:pt idx="0">
                  <c:v>Somewhat Agree</c:v>
                </c:pt>
              </c:strCache>
            </c:strRef>
          </c:tx>
          <c:val>
            <c:numRef>
              <c:f>Sheet5!$K$3:$K$7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6.666666666666668E-2</c:v>
                </c:pt>
                <c:pt idx="3">
                  <c:v>0.4</c:v>
                </c:pt>
                <c:pt idx="4">
                  <c:v>0.13333333333333341</c:v>
                </c:pt>
              </c:numCache>
            </c:numRef>
          </c:val>
        </c:ser>
        <c:ser>
          <c:idx val="2"/>
          <c:order val="2"/>
          <c:tx>
            <c:strRef>
              <c:f>Sheet5!$D$2</c:f>
              <c:strCache>
                <c:ptCount val="1"/>
                <c:pt idx="0">
                  <c:v>Somewhat Disagree</c:v>
                </c:pt>
              </c:strCache>
            </c:strRef>
          </c:tx>
          <c:val>
            <c:numRef>
              <c:f>Sheet5!$J$3:$J$7</c:f>
              <c:numCache>
                <c:formatCode>0%</c:formatCode>
                <c:ptCount val="5"/>
                <c:pt idx="0">
                  <c:v>0.13333333333333341</c:v>
                </c:pt>
                <c:pt idx="1">
                  <c:v>0.46666666666666712</c:v>
                </c:pt>
                <c:pt idx="2">
                  <c:v>0.33333333333333331</c:v>
                </c:pt>
                <c:pt idx="3">
                  <c:v>0.53333333333333333</c:v>
                </c:pt>
                <c:pt idx="4">
                  <c:v>0.53333333333333333</c:v>
                </c:pt>
              </c:numCache>
            </c:numRef>
          </c:val>
        </c:ser>
        <c:ser>
          <c:idx val="3"/>
          <c:order val="3"/>
          <c:tx>
            <c:strRef>
              <c:f>Sheet5!$C$2</c:f>
              <c:strCache>
                <c:ptCount val="1"/>
                <c:pt idx="0">
                  <c:v>Somewhat Disagree</c:v>
                </c:pt>
              </c:strCache>
            </c:strRef>
          </c:tx>
          <c:val>
            <c:numRef>
              <c:f>Sheet5!$I$3:$I$7</c:f>
              <c:numCache>
                <c:formatCode>0%</c:formatCode>
                <c:ptCount val="5"/>
                <c:pt idx="0">
                  <c:v>6.666666666666668E-2</c:v>
                </c:pt>
                <c:pt idx="1">
                  <c:v>6.666666666666668E-2</c:v>
                </c:pt>
                <c:pt idx="2">
                  <c:v>6.666666666666668E-2</c:v>
                </c:pt>
                <c:pt idx="3">
                  <c:v>6.666666666666668E-2</c:v>
                </c:pt>
                <c:pt idx="4">
                  <c:v>0.13333333333333341</c:v>
                </c:pt>
              </c:numCache>
            </c:numRef>
          </c:val>
        </c:ser>
        <c:overlap val="100"/>
        <c:axId val="35511680"/>
        <c:axId val="35849344"/>
      </c:barChart>
      <c:catAx>
        <c:axId val="35511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5849344"/>
        <c:crossesAt val="0"/>
        <c:auto val="1"/>
        <c:lblAlgn val="ctr"/>
        <c:lblOffset val="100"/>
      </c:catAx>
      <c:valAx>
        <c:axId val="35849344"/>
        <c:scaling>
          <c:orientation val="minMax"/>
          <c:max val="1"/>
        </c:scaling>
        <c:axPos val="l"/>
        <c:majorGridlines/>
        <c:numFmt formatCode="0%" sourceLinked="1"/>
        <c:majorTickMark val="in"/>
        <c:tickLblPos val="nextTo"/>
        <c:crossAx val="3551168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7264501253894535"/>
          <c:y val="7.3383529454377511E-2"/>
          <c:w val="0.22735498746105701"/>
          <c:h val="0.2600679189405008"/>
        </c:manualLayout>
      </c:layout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autoTitleDeleted val="1"/>
    <c:plotArea>
      <c:layout/>
      <c:barChart>
        <c:barDir val="col"/>
        <c:grouping val="stacked"/>
        <c:ser>
          <c:idx val="2"/>
          <c:order val="0"/>
          <c:tx>
            <c:v>High</c:v>
          </c:tx>
          <c:cat>
            <c:strRef>
              <c:f>'1st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'1st Reg WS'!$K$3:$K$11</c:f>
              <c:numCache>
                <c:formatCode>0%</c:formatCode>
                <c:ptCount val="9"/>
                <c:pt idx="0">
                  <c:v>0.72413793103448365</c:v>
                </c:pt>
                <c:pt idx="1">
                  <c:v>0.58620689655172409</c:v>
                </c:pt>
                <c:pt idx="2">
                  <c:v>0.48275862068965592</c:v>
                </c:pt>
                <c:pt idx="3">
                  <c:v>0.44827586206896552</c:v>
                </c:pt>
                <c:pt idx="4">
                  <c:v>0.44827586206896552</c:v>
                </c:pt>
                <c:pt idx="5">
                  <c:v>0.31034482758620752</c:v>
                </c:pt>
                <c:pt idx="6">
                  <c:v>0.34482758620689724</c:v>
                </c:pt>
                <c:pt idx="7">
                  <c:v>0.41379310344827575</c:v>
                </c:pt>
                <c:pt idx="8">
                  <c:v>0.5517241379310347</c:v>
                </c:pt>
              </c:numCache>
            </c:numRef>
          </c:val>
        </c:ser>
        <c:ser>
          <c:idx val="1"/>
          <c:order val="1"/>
          <c:tx>
            <c:v>Medium</c:v>
          </c:tx>
          <c:cat>
            <c:strRef>
              <c:f>'1st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'1st Reg WS'!$J$3:$J$11</c:f>
              <c:numCache>
                <c:formatCode>0%</c:formatCode>
                <c:ptCount val="9"/>
                <c:pt idx="0">
                  <c:v>0.17241379310344859</c:v>
                </c:pt>
                <c:pt idx="1">
                  <c:v>0.24137931034482771</c:v>
                </c:pt>
                <c:pt idx="2">
                  <c:v>0.41379310344827575</c:v>
                </c:pt>
                <c:pt idx="3">
                  <c:v>0.37931034482758685</c:v>
                </c:pt>
                <c:pt idx="4">
                  <c:v>0.44827586206896552</c:v>
                </c:pt>
                <c:pt idx="5">
                  <c:v>0.5517241379310347</c:v>
                </c:pt>
                <c:pt idx="6">
                  <c:v>0.44827586206896552</c:v>
                </c:pt>
                <c:pt idx="7">
                  <c:v>0.34482758620689724</c:v>
                </c:pt>
                <c:pt idx="8">
                  <c:v>0.37931034482758685</c:v>
                </c:pt>
              </c:numCache>
            </c:numRef>
          </c:val>
        </c:ser>
        <c:ser>
          <c:idx val="0"/>
          <c:order val="2"/>
          <c:tx>
            <c:v>Low</c:v>
          </c:tx>
          <c:cat>
            <c:strRef>
              <c:f>'1st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'1st Reg WS'!$I$3:$I$11</c:f>
              <c:numCache>
                <c:formatCode>0%</c:formatCode>
                <c:ptCount val="9"/>
                <c:pt idx="0">
                  <c:v>6.8965517241379309E-2</c:v>
                </c:pt>
                <c:pt idx="1">
                  <c:v>0.13793103448275895</c:v>
                </c:pt>
                <c:pt idx="2">
                  <c:v>6.8965517241379309E-2</c:v>
                </c:pt>
                <c:pt idx="3">
                  <c:v>0.13793103448275895</c:v>
                </c:pt>
                <c:pt idx="4">
                  <c:v>6.8965517241379309E-2</c:v>
                </c:pt>
                <c:pt idx="5">
                  <c:v>0.10344827586206895</c:v>
                </c:pt>
                <c:pt idx="6">
                  <c:v>0.13793103448275895</c:v>
                </c:pt>
                <c:pt idx="7">
                  <c:v>0.17241379310344859</c:v>
                </c:pt>
                <c:pt idx="8">
                  <c:v>3.4482758620689655E-2</c:v>
                </c:pt>
              </c:numCache>
            </c:numRef>
          </c:val>
        </c:ser>
        <c:ser>
          <c:idx val="3"/>
          <c:order val="3"/>
          <c:tx>
            <c:v>None</c:v>
          </c:tx>
          <c:val>
            <c:numRef>
              <c:f>'1st Reg WS'!$H$3:$H$11</c:f>
              <c:numCache>
                <c:formatCode>0%</c:formatCode>
                <c:ptCount val="9"/>
                <c:pt idx="0">
                  <c:v>3.4482758620689655E-2</c:v>
                </c:pt>
                <c:pt idx="1">
                  <c:v>3.4482758620689655E-2</c:v>
                </c:pt>
                <c:pt idx="2">
                  <c:v>3.4482758620689655E-2</c:v>
                </c:pt>
                <c:pt idx="3">
                  <c:v>3.4482758620689655E-2</c:v>
                </c:pt>
                <c:pt idx="4">
                  <c:v>3.4482758620689655E-2</c:v>
                </c:pt>
                <c:pt idx="5">
                  <c:v>3.4482758620689655E-2</c:v>
                </c:pt>
                <c:pt idx="6">
                  <c:v>6.8965517241379309E-2</c:v>
                </c:pt>
                <c:pt idx="7">
                  <c:v>6.8965517241379309E-2</c:v>
                </c:pt>
                <c:pt idx="8">
                  <c:v>3.4482758620689655E-2</c:v>
                </c:pt>
              </c:numCache>
            </c:numRef>
          </c:val>
        </c:ser>
        <c:overlap val="100"/>
        <c:axId val="35058048"/>
        <c:axId val="35059584"/>
      </c:barChart>
      <c:catAx>
        <c:axId val="35058048"/>
        <c:scaling>
          <c:orientation val="minMax"/>
        </c:scaling>
        <c:axPos val="b"/>
        <c:tickLblPos val="nextTo"/>
        <c:crossAx val="35059584"/>
        <c:crosses val="autoZero"/>
        <c:auto val="1"/>
        <c:lblAlgn val="ctr"/>
        <c:lblOffset val="100"/>
      </c:catAx>
      <c:valAx>
        <c:axId val="35059584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/>
                  <a:t>% </a:t>
                </a:r>
                <a:r>
                  <a:rPr lang="de-DE" dirty="0" smtClean="0"/>
                  <a:t>of participants</a:t>
                </a:r>
                <a:endParaRPr lang="de-DE" dirty="0"/>
              </a:p>
            </c:rich>
          </c:tx>
          <c:layout/>
        </c:title>
        <c:numFmt formatCode="0%" sourceLinked="0"/>
        <c:tickLblPos val="nextTo"/>
        <c:crossAx val="350580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4373314867669691"/>
          <c:y val="0.26781166110297716"/>
          <c:w val="0.15399818697450199"/>
          <c:h val="0.22376381606591519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0"/>
  <c:chart>
    <c:autoTitleDeleted val="1"/>
    <c:plotArea>
      <c:layout/>
      <c:barChart>
        <c:barDir val="col"/>
        <c:grouping val="stacked"/>
        <c:ser>
          <c:idx val="2"/>
          <c:order val="0"/>
          <c:tx>
            <c:v>High</c:v>
          </c:tx>
          <c:cat>
            <c:strRef>
              <c:f>'2nd Reg WS'!$A$4:$A$12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'2nd Reg WS'!$J$4:$J$12</c:f>
              <c:numCache>
                <c:formatCode>0%</c:formatCode>
                <c:ptCount val="9"/>
                <c:pt idx="0">
                  <c:v>0.750000000000001</c:v>
                </c:pt>
                <c:pt idx="1">
                  <c:v>0.750000000000001</c:v>
                </c:pt>
                <c:pt idx="2">
                  <c:v>0.8333333333333337</c:v>
                </c:pt>
                <c:pt idx="3">
                  <c:v>0.58333333333333337</c:v>
                </c:pt>
                <c:pt idx="4">
                  <c:v>0.66666666666666663</c:v>
                </c:pt>
                <c:pt idx="5">
                  <c:v>0.41666666666666724</c:v>
                </c:pt>
                <c:pt idx="6">
                  <c:v>0.750000000000001</c:v>
                </c:pt>
                <c:pt idx="7">
                  <c:v>0.41666666666666724</c:v>
                </c:pt>
                <c:pt idx="8">
                  <c:v>0.58333333333333337</c:v>
                </c:pt>
              </c:numCache>
            </c:numRef>
          </c:val>
        </c:ser>
        <c:ser>
          <c:idx val="1"/>
          <c:order val="1"/>
          <c:tx>
            <c:v>Medium</c:v>
          </c:tx>
          <c:cat>
            <c:strRef>
              <c:f>'2nd Reg WS'!$A$4:$A$12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'2nd Reg WS'!$I$4:$I$12</c:f>
              <c:numCache>
                <c:formatCode>0%</c:formatCode>
                <c:ptCount val="9"/>
                <c:pt idx="0">
                  <c:v>0.16666666666666666</c:v>
                </c:pt>
                <c:pt idx="1">
                  <c:v>0.16666666666666666</c:v>
                </c:pt>
                <c:pt idx="2">
                  <c:v>8.3333333333333343E-2</c:v>
                </c:pt>
                <c:pt idx="3">
                  <c:v>0.25</c:v>
                </c:pt>
                <c:pt idx="4">
                  <c:v>0.25</c:v>
                </c:pt>
                <c:pt idx="5">
                  <c:v>0.5</c:v>
                </c:pt>
                <c:pt idx="6">
                  <c:v>0.25</c:v>
                </c:pt>
                <c:pt idx="7">
                  <c:v>0.5</c:v>
                </c:pt>
                <c:pt idx="8">
                  <c:v>0.41666666666666724</c:v>
                </c:pt>
              </c:numCache>
            </c:numRef>
          </c:val>
        </c:ser>
        <c:ser>
          <c:idx val="0"/>
          <c:order val="2"/>
          <c:tx>
            <c:v>Low</c:v>
          </c:tx>
          <c:cat>
            <c:strRef>
              <c:f>'2nd Reg WS'!$A$4:$A$12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'2nd Reg WS'!$H$4:$H$12</c:f>
              <c:numCache>
                <c:formatCode>0%</c:formatCode>
                <c:ptCount val="9"/>
                <c:pt idx="0">
                  <c:v>8.3333333333333343E-2</c:v>
                </c:pt>
                <c:pt idx="1">
                  <c:v>8.3333333333333343E-2</c:v>
                </c:pt>
                <c:pt idx="2">
                  <c:v>8.3333333333333343E-2</c:v>
                </c:pt>
                <c:pt idx="3">
                  <c:v>0.16666666666666666</c:v>
                </c:pt>
                <c:pt idx="4">
                  <c:v>8.3333333333333343E-2</c:v>
                </c:pt>
                <c:pt idx="5">
                  <c:v>8.3333333333333343E-2</c:v>
                </c:pt>
                <c:pt idx="6">
                  <c:v>0</c:v>
                </c:pt>
                <c:pt idx="7">
                  <c:v>8.3333333333333343E-2</c:v>
                </c:pt>
                <c:pt idx="8">
                  <c:v>0</c:v>
                </c:pt>
              </c:numCache>
            </c:numRef>
          </c:val>
        </c:ser>
        <c:overlap val="100"/>
        <c:axId val="35331456"/>
        <c:axId val="35333248"/>
      </c:barChart>
      <c:catAx>
        <c:axId val="35331456"/>
        <c:scaling>
          <c:orientation val="minMax"/>
        </c:scaling>
        <c:axPos val="b"/>
        <c:tickLblPos val="nextTo"/>
        <c:crossAx val="35333248"/>
        <c:crosses val="autoZero"/>
        <c:auto val="1"/>
        <c:lblAlgn val="ctr"/>
        <c:lblOffset val="100"/>
      </c:catAx>
      <c:valAx>
        <c:axId val="35333248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% of participants</a:t>
                </a:r>
              </a:p>
            </c:rich>
          </c:tx>
          <c:layout/>
        </c:title>
        <c:numFmt formatCode="0%" sourceLinked="1"/>
        <c:tickLblPos val="nextTo"/>
        <c:crossAx val="3533145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645182534533945"/>
          <c:y val="0.30588070091906716"/>
          <c:w val="0.13371862992528538"/>
          <c:h val="0.16782286204943639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'Before - 3rd Reg WS'!$I$57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'Before - 3rd Reg WS'!$F$58:$F$66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 - 3rd Reg WS'!$I$58:$I$66</c:f>
              <c:numCache>
                <c:formatCode>0%</c:formatCode>
                <c:ptCount val="9"/>
                <c:pt idx="0">
                  <c:v>0.74193548387096753</c:v>
                </c:pt>
                <c:pt idx="1">
                  <c:v>0.64516129032258185</c:v>
                </c:pt>
                <c:pt idx="2">
                  <c:v>0.74193548387096753</c:v>
                </c:pt>
                <c:pt idx="3">
                  <c:v>0.45161290322580727</c:v>
                </c:pt>
                <c:pt idx="4">
                  <c:v>0.58064516129032251</c:v>
                </c:pt>
                <c:pt idx="5">
                  <c:v>0.38709677419354915</c:v>
                </c:pt>
                <c:pt idx="6">
                  <c:v>0.77419354838709675</c:v>
                </c:pt>
                <c:pt idx="7">
                  <c:v>0.61290322580645151</c:v>
                </c:pt>
                <c:pt idx="8">
                  <c:v>0.74193548387096753</c:v>
                </c:pt>
              </c:numCache>
            </c:numRef>
          </c:val>
        </c:ser>
        <c:ser>
          <c:idx val="1"/>
          <c:order val="1"/>
          <c:tx>
            <c:strRef>
              <c:f>'Before - 3rd Reg WS'!$H$57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E36C09"/>
            </a:solidFill>
          </c:spPr>
          <c:cat>
            <c:strRef>
              <c:f>'Before - 3rd Reg WS'!$F$58:$F$66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 - 3rd Reg WS'!$H$58:$H$66</c:f>
              <c:numCache>
                <c:formatCode>0%</c:formatCode>
                <c:ptCount val="9"/>
                <c:pt idx="0">
                  <c:v>0.25806451612903231</c:v>
                </c:pt>
                <c:pt idx="1">
                  <c:v>0.29032258064516192</c:v>
                </c:pt>
                <c:pt idx="2">
                  <c:v>0.22580645161290341</c:v>
                </c:pt>
                <c:pt idx="3">
                  <c:v>0.45161290322580727</c:v>
                </c:pt>
                <c:pt idx="4">
                  <c:v>0.38709677419354915</c:v>
                </c:pt>
                <c:pt idx="5">
                  <c:v>0.58064516129032251</c:v>
                </c:pt>
                <c:pt idx="6">
                  <c:v>0.19354838709677458</c:v>
                </c:pt>
                <c:pt idx="7">
                  <c:v>0.32258064516129092</c:v>
                </c:pt>
                <c:pt idx="8">
                  <c:v>0.16129032258064521</c:v>
                </c:pt>
              </c:numCache>
            </c:numRef>
          </c:val>
        </c:ser>
        <c:ser>
          <c:idx val="2"/>
          <c:order val="2"/>
          <c:tx>
            <c:strRef>
              <c:f>'Before - 3rd Reg WS'!$G$57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'Before - 3rd Reg WS'!$F$58:$F$66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 - 3rd Reg WS'!$G$58:$G$66</c:f>
              <c:numCache>
                <c:formatCode>0%</c:formatCode>
                <c:ptCount val="9"/>
                <c:pt idx="0">
                  <c:v>0</c:v>
                </c:pt>
                <c:pt idx="1">
                  <c:v>6.4516129032258132E-2</c:v>
                </c:pt>
                <c:pt idx="2">
                  <c:v>3.2258064516129087E-2</c:v>
                </c:pt>
                <c:pt idx="3">
                  <c:v>9.6774193548387247E-2</c:v>
                </c:pt>
                <c:pt idx="4">
                  <c:v>3.2258064516129087E-2</c:v>
                </c:pt>
                <c:pt idx="5">
                  <c:v>3.2258064516129087E-2</c:v>
                </c:pt>
                <c:pt idx="6">
                  <c:v>3.2258064516129087E-2</c:v>
                </c:pt>
                <c:pt idx="7">
                  <c:v>6.4516129032258132E-2</c:v>
                </c:pt>
                <c:pt idx="8">
                  <c:v>9.6774193548387247E-2</c:v>
                </c:pt>
              </c:numCache>
            </c:numRef>
          </c:val>
        </c:ser>
        <c:overlap val="100"/>
        <c:axId val="35388032"/>
        <c:axId val="115085696"/>
      </c:barChart>
      <c:catAx>
        <c:axId val="35388032"/>
        <c:scaling>
          <c:orientation val="minMax"/>
        </c:scaling>
        <c:axPos val="b"/>
        <c:numFmt formatCode="General" sourceLinked="1"/>
        <c:tickLblPos val="nextTo"/>
        <c:crossAx val="115085696"/>
        <c:crosses val="autoZero"/>
        <c:auto val="1"/>
        <c:lblAlgn val="ctr"/>
        <c:lblOffset val="100"/>
      </c:catAx>
      <c:valAx>
        <c:axId val="115085696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smtClean="0"/>
                  <a:t>% of participants</a:t>
                </a:r>
                <a:endParaRPr lang="de-DE" dirty="0"/>
              </a:p>
            </c:rich>
          </c:tx>
          <c:layout/>
        </c:title>
        <c:numFmt formatCode="0%" sourceLinked="0"/>
        <c:tickLblPos val="nextTo"/>
        <c:crossAx val="35388032"/>
        <c:crosses val="autoZero"/>
        <c:crossBetween val="between"/>
        <c:majorUnit val="0.2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autoTitleDeleted val="1"/>
    <c:plotArea>
      <c:layout>
        <c:manualLayout>
          <c:layoutTarget val="inner"/>
          <c:xMode val="edge"/>
          <c:yMode val="edge"/>
          <c:x val="0.14354324396976456"/>
          <c:y val="6.0621121743014886E-2"/>
          <c:w val="0.66840854933928484"/>
          <c:h val="0.50374264703122129"/>
        </c:manualLayout>
      </c:layout>
      <c:barChart>
        <c:barDir val="col"/>
        <c:grouping val="stacked"/>
        <c:ser>
          <c:idx val="0"/>
          <c:order val="0"/>
          <c:tx>
            <c:strRef>
              <c:f>'After - 3rd Reg WS'!$H$2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WS'!$H$3:$H$11</c:f>
              <c:numCache>
                <c:formatCode>0.0</c:formatCode>
                <c:ptCount val="9"/>
                <c:pt idx="0">
                  <c:v>0.78125</c:v>
                </c:pt>
                <c:pt idx="1">
                  <c:v>0.625000000000001</c:v>
                </c:pt>
                <c:pt idx="2">
                  <c:v>0.78125</c:v>
                </c:pt>
                <c:pt idx="3">
                  <c:v>0.51612903225806583</c:v>
                </c:pt>
                <c:pt idx="4">
                  <c:v>0.656250000000001</c:v>
                </c:pt>
                <c:pt idx="5">
                  <c:v>0.59375</c:v>
                </c:pt>
                <c:pt idx="6">
                  <c:v>0.843750000000001</c:v>
                </c:pt>
                <c:pt idx="7">
                  <c:v>0.8125</c:v>
                </c:pt>
                <c:pt idx="8">
                  <c:v>0.67741935483870963</c:v>
                </c:pt>
              </c:numCache>
            </c:numRef>
          </c:val>
        </c:ser>
        <c:ser>
          <c:idx val="1"/>
          <c:order val="1"/>
          <c:tx>
            <c:strRef>
              <c:f>'After - 3rd Reg WS'!$I$2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E36C09"/>
            </a:solidFill>
          </c:spPr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WS'!$I$3:$I$11</c:f>
              <c:numCache>
                <c:formatCode>0.0</c:formatCode>
                <c:ptCount val="9"/>
                <c:pt idx="0">
                  <c:v>0.15625000000000025</c:v>
                </c:pt>
                <c:pt idx="1">
                  <c:v>0.34375</c:v>
                </c:pt>
                <c:pt idx="2">
                  <c:v>0.18750000000000025</c:v>
                </c:pt>
                <c:pt idx="3">
                  <c:v>0.38709677419354915</c:v>
                </c:pt>
                <c:pt idx="4">
                  <c:v>0.28125</c:v>
                </c:pt>
                <c:pt idx="5">
                  <c:v>0.34375</c:v>
                </c:pt>
                <c:pt idx="6">
                  <c:v>0.15625000000000025</c:v>
                </c:pt>
                <c:pt idx="7">
                  <c:v>0.18750000000000025</c:v>
                </c:pt>
                <c:pt idx="8">
                  <c:v>0.29032258064516192</c:v>
                </c:pt>
              </c:numCache>
            </c:numRef>
          </c:val>
        </c:ser>
        <c:ser>
          <c:idx val="2"/>
          <c:order val="2"/>
          <c:tx>
            <c:strRef>
              <c:f>'After - 3rd Reg WS'!$J$2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WS'!$J$3:$J$11</c:f>
              <c:numCache>
                <c:formatCode>0.0</c:formatCode>
                <c:ptCount val="9"/>
                <c:pt idx="0">
                  <c:v>6.25E-2</c:v>
                </c:pt>
                <c:pt idx="1">
                  <c:v>3.125E-2</c:v>
                </c:pt>
                <c:pt idx="2">
                  <c:v>3.125E-2</c:v>
                </c:pt>
                <c:pt idx="3">
                  <c:v>9.6774193548387247E-2</c:v>
                </c:pt>
                <c:pt idx="4">
                  <c:v>6.25E-2</c:v>
                </c:pt>
                <c:pt idx="5">
                  <c:v>3.125E-2</c:v>
                </c:pt>
                <c:pt idx="6">
                  <c:v>0</c:v>
                </c:pt>
                <c:pt idx="7">
                  <c:v>0</c:v>
                </c:pt>
                <c:pt idx="8">
                  <c:v>3.2258064516129087E-2</c:v>
                </c:pt>
              </c:numCache>
            </c:numRef>
          </c:val>
        </c:ser>
        <c:ser>
          <c:idx val="3"/>
          <c:order val="3"/>
          <c:tx>
            <c:strRef>
              <c:f>'After - 3rd Reg WS'!$K$2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WS'!$K$3:$K$11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3.125E-2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115124864"/>
        <c:axId val="35393920"/>
      </c:barChart>
      <c:catAx>
        <c:axId val="115124864"/>
        <c:scaling>
          <c:orientation val="minMax"/>
        </c:scaling>
        <c:axPos val="b"/>
        <c:tickLblPos val="nextTo"/>
        <c:crossAx val="35393920"/>
        <c:crosses val="autoZero"/>
        <c:auto val="1"/>
        <c:lblAlgn val="ctr"/>
        <c:lblOffset val="100"/>
      </c:catAx>
      <c:valAx>
        <c:axId val="35393920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participants</a:t>
                </a:r>
              </a:p>
            </c:rich>
          </c:tx>
          <c:layout>
            <c:manualLayout>
              <c:xMode val="edge"/>
              <c:yMode val="edge"/>
              <c:x val="1.8720748829953209E-2"/>
              <c:y val="0.19194521737414424"/>
            </c:manualLayout>
          </c:layout>
        </c:title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11512486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4784079000623191"/>
          <c:y val="0.46004815142154176"/>
          <c:w val="0.12983670380894988"/>
          <c:h val="0.22692289070196506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/>
      <c:barChart>
        <c:barDir val="col"/>
        <c:grouping val="stacked"/>
        <c:ser>
          <c:idx val="1"/>
          <c:order val="0"/>
          <c:tx>
            <c:strRef>
              <c:f>English!$M$3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English!$P$4:$P$12</c:f>
              <c:numCache>
                <c:formatCode>#,#00</c:formatCode>
                <c:ptCount val="9"/>
                <c:pt idx="0">
                  <c:v>64.705882352941046</c:v>
                </c:pt>
                <c:pt idx="1">
                  <c:v>58.823529411764667</c:v>
                </c:pt>
                <c:pt idx="2">
                  <c:v>47.058823529411754</c:v>
                </c:pt>
                <c:pt idx="3">
                  <c:v>29.411764705882376</c:v>
                </c:pt>
                <c:pt idx="4">
                  <c:v>76.470588235294088</c:v>
                </c:pt>
                <c:pt idx="5">
                  <c:v>58.823529411764667</c:v>
                </c:pt>
                <c:pt idx="6">
                  <c:v>82.352941176470424</c:v>
                </c:pt>
                <c:pt idx="7">
                  <c:v>64.705882352941046</c:v>
                </c:pt>
                <c:pt idx="8">
                  <c:v>35.294117647058876</c:v>
                </c:pt>
              </c:numCache>
            </c:numRef>
          </c:val>
        </c:ser>
        <c:ser>
          <c:idx val="2"/>
          <c:order val="1"/>
          <c:tx>
            <c:strRef>
              <c:f>English!$N$3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English!$O$4:$O$12</c:f>
              <c:numCache>
                <c:formatCode>#,#00</c:formatCode>
                <c:ptCount val="9"/>
                <c:pt idx="0">
                  <c:v>23.52941176470588</c:v>
                </c:pt>
                <c:pt idx="1">
                  <c:v>35.294117647058876</c:v>
                </c:pt>
                <c:pt idx="2">
                  <c:v>52.941176470588225</c:v>
                </c:pt>
                <c:pt idx="3">
                  <c:v>58.823529411764667</c:v>
                </c:pt>
                <c:pt idx="4">
                  <c:v>17.647058823529427</c:v>
                </c:pt>
                <c:pt idx="5">
                  <c:v>29.411764705882376</c:v>
                </c:pt>
                <c:pt idx="6">
                  <c:v>17.647058823529427</c:v>
                </c:pt>
                <c:pt idx="7">
                  <c:v>35.294117647058876</c:v>
                </c:pt>
                <c:pt idx="8">
                  <c:v>64.705882352941046</c:v>
                </c:pt>
              </c:numCache>
            </c:numRef>
          </c:val>
        </c:ser>
        <c:ser>
          <c:idx val="3"/>
          <c:order val="2"/>
          <c:tx>
            <c:strRef>
              <c:f>English!$O$3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English!$N$4:$N$12</c:f>
              <c:numCache>
                <c:formatCode>#,#00</c:formatCode>
                <c:ptCount val="9"/>
                <c:pt idx="0">
                  <c:v>11.76470588235294</c:v>
                </c:pt>
                <c:pt idx="1">
                  <c:v>5.8823529411764675</c:v>
                </c:pt>
                <c:pt idx="2">
                  <c:v>0</c:v>
                </c:pt>
                <c:pt idx="3">
                  <c:v>11.76470588235294</c:v>
                </c:pt>
                <c:pt idx="4">
                  <c:v>5.8823529411764675</c:v>
                </c:pt>
                <c:pt idx="5">
                  <c:v>11.76470588235294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3"/>
          <c:tx>
            <c:strRef>
              <c:f>English!$P$3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English!$M$4:$M$12</c:f>
              <c:numCache>
                <c:formatCode>#,#00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35438976"/>
        <c:axId val="35440512"/>
      </c:barChart>
      <c:catAx>
        <c:axId val="3543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5440512"/>
        <c:crosses val="autoZero"/>
        <c:auto val="1"/>
        <c:lblAlgn val="ctr"/>
        <c:lblOffset val="100"/>
      </c:catAx>
      <c:valAx>
        <c:axId val="3544051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 dirty="0" smtClean="0"/>
                  <a:t>% of participants</a:t>
                </a:r>
                <a:endParaRPr lang="de-DE" sz="14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35438976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autoTitleDeleted val="1"/>
    <c:plotArea>
      <c:layout/>
      <c:pieChart>
        <c:varyColors val="1"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dLblPos val="inEnd"/>
            <c:showPercent val="1"/>
            <c:separator>. </c:separator>
          </c:dLbls>
          <c:cat>
            <c:strRef>
              <c:f>background!$B$1:$B$3</c:f>
              <c:strCache>
                <c:ptCount val="3"/>
                <c:pt idx="0">
                  <c:v>Government</c:v>
                </c:pt>
                <c:pt idx="1">
                  <c:v>Non Governmental Organization</c:v>
                </c:pt>
                <c:pt idx="2">
                  <c:v> Research &amp; Development</c:v>
                </c:pt>
              </c:strCache>
            </c:strRef>
          </c:cat>
          <c:val>
            <c:numRef>
              <c:f>background!$A$1:$A$3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</c:chart>
  <c:spPr>
    <a:noFill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0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activities!$B$2:$B$7</c:f>
              <c:strCache>
                <c:ptCount val="6"/>
                <c:pt idx="0">
                  <c:v>Management / strategy</c:v>
                </c:pt>
                <c:pt idx="1">
                  <c:v> Policy</c:v>
                </c:pt>
                <c:pt idx="2">
                  <c:v>Research &amp; development</c:v>
                </c:pt>
                <c:pt idx="3">
                  <c:v>Administration / finance / human resources</c:v>
                </c:pt>
                <c:pt idx="4">
                  <c:v>Production / operation</c:v>
                </c:pt>
                <c:pt idx="5">
                  <c:v>Other</c:v>
                </c:pt>
              </c:strCache>
            </c:strRef>
          </c:cat>
          <c:val>
            <c:numRef>
              <c:f>activities!$A$2:$A$7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660325451146716"/>
          <c:y val="0.28170663237848131"/>
          <c:w val="0.33999138679315338"/>
          <c:h val="0.71829336762151963"/>
        </c:manualLayout>
      </c:layout>
      <c:txPr>
        <a:bodyPr/>
        <a:lstStyle/>
        <a:p>
          <a:pPr>
            <a:defRPr sz="13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0.05422</cdr:x>
      <cdr:y>0.47251</cdr:y>
    </cdr:from>
    <cdr:to>
      <cdr:x>0.1231</cdr:x>
      <cdr:y>0.9018</cdr:y>
    </cdr:to>
    <cdr:sp macro="" textlink="">
      <cdr:nvSpPr>
        <cdr:cNvPr id="2" name="Oval 1"/>
        <cdr:cNvSpPr/>
      </cdr:nvSpPr>
      <cdr:spPr>
        <a:xfrm xmlns:a="http://schemas.openxmlformats.org/drawingml/2006/main" rot="2652988">
          <a:off x="430306" y="2474258"/>
          <a:ext cx="546655" cy="22479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11.12.2012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11.12.2012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11.12.2012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  <p:sldLayoutId id="2147483968" r:id="rId5"/>
    <p:sldLayoutId id="2147483970" r:id="rId6"/>
    <p:sldLayoutId id="214748397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2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9093" y="3907507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∙ Asia ∙ Latin America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468339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Recap of the International Kick-off, previous Regional Workshops; </a:t>
            </a:r>
            <a:b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Scope of the 4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900953" y="1519518"/>
          <a:ext cx="8243047" cy="533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Francophone &amp; Northern Africa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 rot="2652988">
            <a:off x="1997075" y="4237665"/>
            <a:ext cx="546655" cy="2940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652988">
            <a:off x="1572256" y="3967663"/>
            <a:ext cx="546655" cy="29853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52988">
            <a:off x="6515114" y="4100660"/>
            <a:ext cx="546655" cy="275020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18 countries, 29 participants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917091" y="1481344"/>
          <a:ext cx="8226909" cy="537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South, West, and Central Asia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 rot="2652988">
            <a:off x="2837696" y="4088856"/>
            <a:ext cx="546655" cy="27668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652988">
            <a:off x="5269650" y="4074481"/>
            <a:ext cx="546655" cy="28191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1509483" y="4243708"/>
            <a:ext cx="925191" cy="2939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11 countries, 18 participants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869788" y="1565404"/>
          <a:ext cx="8274212" cy="529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Anglophone Africa  </a:t>
            </a:r>
            <a:r>
              <a:rPr lang="en-US" sz="3200" i="1" dirty="0" smtClean="0"/>
              <a:t>(before workshop)</a:t>
            </a:r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21 countries, 31 participants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 rot="2652988">
            <a:off x="1468421" y="4152504"/>
            <a:ext cx="598834" cy="27243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5109732" y="3933891"/>
            <a:ext cx="564820" cy="32746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2773804" y="4126993"/>
            <a:ext cx="567533" cy="28231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904064" y="1530220"/>
          <a:ext cx="8239935" cy="53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Anglophone Africa  </a:t>
            </a:r>
            <a:r>
              <a:rPr lang="en-US" sz="3200" i="1" dirty="0" smtClean="0"/>
              <a:t>(after workshop)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21 countries, 31 participants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 rot="2652988">
            <a:off x="6177960" y="4457320"/>
            <a:ext cx="435591" cy="17134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2818418" y="4154051"/>
            <a:ext cx="502464" cy="27960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5276239" y="4186195"/>
            <a:ext cx="557269" cy="27715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3646"/>
            <a:ext cx="2133600" cy="365125"/>
          </a:xfrm>
        </p:spPr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84488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105747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73202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221274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124930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53347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9421" y="4707313"/>
            <a:ext cx="507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Argentina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Bolivia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Chile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Colombia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Cuba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Ecuador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Salvador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Guatemala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Guyana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Haiti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H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onduras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México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Paraguay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Perú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Republica Dominicana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Kitts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and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Nevis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Uruguay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2112" y="4022685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9011" y="148254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2" y="274626"/>
            <a:ext cx="831600" cy="831600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8280" y="1482541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4567" y="1482541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1520" y="13648"/>
            <a:ext cx="954371" cy="1353557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9117" y="148254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745" y="1482541"/>
            <a:ext cx="2489636" cy="762451"/>
          </a:xfrm>
          <a:prstGeom prst="rect">
            <a:avLst/>
          </a:prstGeom>
          <a:noFill/>
        </p:spPr>
      </p:pic>
      <p:pic>
        <p:nvPicPr>
          <p:cNvPr id="35" name="Picture 4" descr="http://www.peruregional.com/wp-content/uploads/2011/06/A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1279" y="207271"/>
            <a:ext cx="832513" cy="96631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59809" y="0"/>
            <a:ext cx="230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Organized by:</a:t>
            </a:r>
            <a:endParaRPr lang="en-US" sz="1200" b="1" dirty="0">
              <a:solidFill>
                <a:srgbClr val="33669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9809" y="1203278"/>
            <a:ext cx="173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Partners:</a:t>
            </a:r>
            <a:endParaRPr lang="en-US" sz="12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Latin America &amp; the Caribbean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18 countries, 29 participants</a:t>
            </a:r>
            <a:endParaRPr lang="en-US" sz="14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2089289"/>
              </p:ext>
            </p:extLst>
          </p:nvPr>
        </p:nvGraphicFramePr>
        <p:xfrm>
          <a:off x="1040860" y="1621575"/>
          <a:ext cx="7936601" cy="523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 rot="2652988">
            <a:off x="4871544" y="3914016"/>
            <a:ext cx="546655" cy="33824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3994134" y="4159876"/>
            <a:ext cx="546655" cy="22479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01260" y="1403004"/>
          <a:ext cx="6998252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7212" y="1907632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Organizational background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2978" y="4314501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Your daily activities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866632" y="1729855"/>
          <a:ext cx="6967183" cy="247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334368" y="4107976"/>
          <a:ext cx="8018062" cy="275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4412" y="2312280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Your disciplines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45932" y="2017986"/>
          <a:ext cx="8198068" cy="484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241947" y="2057399"/>
          <a:ext cx="7478972" cy="45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in your countries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9561" y="3928422"/>
            <a:ext cx="1756426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“LEARNING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CURVE”: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Awareness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2. Understanding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Commitment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4. Action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Reflection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1968" y="6451171"/>
            <a:ext cx="477939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	 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	      3.	          4. 	              5.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981430" y="2047165"/>
          <a:ext cx="8162570" cy="419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325189" y="2717074"/>
            <a:ext cx="4245428" cy="13454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learn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23598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“I would like to learn new tools to implement the responsible use of waste waters in agriculture”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342" y="2795345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E36C09"/>
                </a:solidFill>
              </a:rPr>
              <a:t>“The challenges faced in other countries and how they over came these challenges”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972" y="3699425"/>
            <a:ext cx="736879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“Specific experiences regarding the treatment of waste water for agriculture and the implementation of safe use”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006" y="4541949"/>
            <a:ext cx="63490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“Issues regarding public health and environment”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642" y="5138252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The composition of Wastewater and state of application for particular plants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994" y="5734555"/>
            <a:ext cx="652070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“About the conditions of implementation”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6330857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“Economic challenges of treatment of waste water for agriculture”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“Wastewater” is a resource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5315" y="2454279"/>
            <a:ext cx="7400948" cy="21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Wastewater use can …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…reduce pressure on freshwater resources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…improve food production, nutritional status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…save fertilizers and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373" y="5265686"/>
            <a:ext cx="764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How can member states be supported in addressing Safe Use of Wastewater in Agriculture?</a:t>
            </a:r>
            <a:endParaRPr lang="en-US" sz="3200" i="1" dirty="0">
              <a:solidFill>
                <a:srgbClr val="045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share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57874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“My knowledge concerning policy and legislation related to the environment and agriculture” 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026" y="3177580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E36C09"/>
                </a:solidFill>
              </a:rPr>
              <a:t>“My experiences concerning the effects on the environment of using wastewaters for irrigation” </a:t>
            </a:r>
            <a:endParaRPr lang="de-DE" b="1" dirty="0" smtClean="0">
              <a:solidFill>
                <a:srgbClr val="E36C0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398" y="4463895"/>
            <a:ext cx="801060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“Share the experiences and the context of our countries and how everyone is dealing with the issue of wastewaters and the creation of regulations and policy”</a:t>
            </a:r>
          </a:p>
          <a:p>
            <a:pPr eaLnBrk="0" hangingPunct="0"/>
            <a:r>
              <a:rPr lang="de-DE" sz="1600" b="1" dirty="0" smtClean="0">
                <a:solidFill>
                  <a:srgbClr val="E36C09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2366" y="5453980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“My country’s achievements “</a:t>
            </a: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709" y="5934876"/>
            <a:ext cx="705984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1600" dirty="0" smtClean="0">
                <a:solidFill>
                  <a:schemeClr val="tx2"/>
                </a:solidFill>
              </a:rPr>
              <a:t>"</a:t>
            </a:r>
            <a:r>
              <a:rPr lang="en-US" sz="1600" dirty="0" smtClean="0">
                <a:solidFill>
                  <a:schemeClr val="tx2"/>
                </a:solidFill>
              </a:rPr>
              <a:t>Policy formulation and implementation</a:t>
            </a:r>
            <a:r>
              <a:rPr lang="de-DE" sz="1600" dirty="0" smtClean="0">
                <a:solidFill>
                  <a:schemeClr val="tx2"/>
                </a:solidFill>
              </a:rPr>
              <a:t>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take home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36026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“Greater knowledge base to further a possible development in the subject area”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468" y="3055126"/>
            <a:ext cx="813130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“Establish contact with relevant organizations and experts on the issue”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743" y="3941988"/>
            <a:ext cx="80242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“Understanding of the use of wastewater in Agriculture”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4828850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“A network of experts in the issue and information on the experiences in other countries”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094" y="5992712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“Learn the experience of other countries and develop the capacity for proposing a future project in my country”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26" y="1704108"/>
            <a:ext cx="1781709" cy="18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318018"/>
              </p:ext>
            </p:extLst>
          </p:nvPr>
        </p:nvGraphicFramePr>
        <p:xfrm>
          <a:off x="2362618" y="1762493"/>
          <a:ext cx="6441744" cy="34346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5965"/>
                <a:gridCol w="2565779"/>
              </a:tblGrid>
              <a:tr h="553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Kick-off Workshop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November 2011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</a:tr>
              <a:tr h="495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Regional </a:t>
                      </a:r>
                      <a:r>
                        <a:rPr lang="en-US" sz="1800" dirty="0">
                          <a:effectLst/>
                        </a:rPr>
                        <a:t>Workshops </a:t>
                      </a:r>
                      <a:endParaRPr lang="en-US" sz="18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Francophone</a:t>
                      </a:r>
                      <a:r>
                        <a:rPr lang="en-US" sz="1800" b="0" i="1" baseline="0" dirty="0" smtClean="0">
                          <a:effectLst/>
                        </a:rPr>
                        <a:t> &amp; Northern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February</a:t>
                      </a:r>
                      <a:r>
                        <a:rPr lang="en-US" sz="1800" b="0" i="1" baseline="0" dirty="0" smtClean="0">
                          <a:effectLst/>
                        </a:rPr>
                        <a:t> 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South, West &amp; Central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May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Anglophone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September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Latin America &amp; the Caribbean</a:t>
                      </a:r>
                      <a:endParaRPr lang="en-US" sz="1800" b="0" i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December 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Pacific</a:t>
                      </a:r>
                      <a:r>
                        <a:rPr lang="en-US" sz="1800" b="0" i="1" baseline="0" dirty="0" smtClean="0">
                          <a:effectLst/>
                        </a:rPr>
                        <a:t> &amp; South-E</a:t>
                      </a:r>
                      <a:r>
                        <a:rPr lang="en-US" sz="1800" b="0" i="1" dirty="0" smtClean="0">
                          <a:effectLst/>
                        </a:rPr>
                        <a:t>ast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March 2013</a:t>
                      </a:r>
                    </a:p>
                  </a:txBody>
                  <a:tcPr anchor="ctr"/>
                </a:tc>
              </a:tr>
              <a:tr h="55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Wrap-up workshop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May 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6855" y="5444359"/>
            <a:ext cx="72206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Additional events:</a:t>
            </a:r>
            <a:r>
              <a:rPr lang="en-US" dirty="0" smtClean="0"/>
              <a:t>	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AfWA</a:t>
            </a:r>
            <a:r>
              <a:rPr lang="en-US" dirty="0" smtClean="0"/>
              <a:t> International Congress &amp; Exhibition, Marrakech, Morocco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Seminar at IFAT 2012, Munich,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Side event at the World Water Week 2012, Stockholm,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8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859"/>
          <a:stretch>
            <a:fillRect/>
          </a:stretch>
        </p:blipFill>
        <p:spPr bwMode="auto">
          <a:xfrm>
            <a:off x="1057322" y="985960"/>
            <a:ext cx="7673220" cy="589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1671" y="220717"/>
            <a:ext cx="821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Population growth and urbanization</a:t>
            </a:r>
          </a:p>
          <a:p>
            <a:pPr algn="ctr"/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(1980-2011)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</a:t>
            </a:r>
            <a:r>
              <a:rPr lang="en-US" sz="3200" dirty="0" smtClean="0"/>
              <a:t>of capacity </a:t>
            </a:r>
            <a:r>
              <a:rPr lang="en-US" sz="3200" dirty="0"/>
              <a:t>building at the individual/organization </a:t>
            </a:r>
            <a:r>
              <a:rPr lang="en-US" sz="3200" dirty="0" smtClean="0"/>
              <a:t>level</a:t>
            </a:r>
            <a:endParaRPr lang="en-US" sz="3200" dirty="0"/>
          </a:p>
        </p:txBody>
      </p:sp>
      <p:grpSp>
        <p:nvGrpSpPr>
          <p:cNvPr id="3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Reports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4686064" y="3128324"/>
            <a:ext cx="3402000" cy="734703"/>
            <a:chOff x="5412827" y="4097332"/>
            <a:chExt cx="3096000" cy="734703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Gap </a:t>
              </a:r>
              <a:r>
                <a:rPr lang="de-DE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58035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686064" y="4378981"/>
            <a:ext cx="3403243" cy="821999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Capacity building action plan at the individual/organization level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2"/>
            <a:ext cx="2834864" cy="753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Capacity Needs Assessment 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12832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workshop</a:t>
            </a:r>
          </a:p>
          <a:p>
            <a:r>
              <a:rPr lang="en-US" sz="1600" b="1" i="1" dirty="0" smtClean="0"/>
              <a:t>November 2011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3034178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 workshops</a:t>
            </a:r>
          </a:p>
          <a:p>
            <a:r>
              <a:rPr lang="en-US" sz="1600" b="1" i="1" dirty="0" smtClean="0"/>
              <a:t>February 2012 to March 2013 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IV: </a:t>
            </a:r>
          </a:p>
          <a:p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Wrap-up workshop</a:t>
            </a:r>
          </a:p>
          <a:p>
            <a:r>
              <a:rPr lang="en-US" sz="1600" b="1" i="1" dirty="0" smtClean="0"/>
              <a:t>May 2013 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lvl="0"/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Implementation of Recommended Actions</a:t>
              </a: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New CNA at the intitution/system level</a:t>
              </a:r>
              <a:endPara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98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83" y="0"/>
            <a:ext cx="8340436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730" y="266534"/>
            <a:ext cx="211764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66534"/>
            <a:ext cx="1065562" cy="151227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l="15665" t="866" r="12143" b="2099"/>
          <a:stretch>
            <a:fillRect/>
          </a:stretch>
        </p:blipFill>
        <p:spPr bwMode="auto">
          <a:xfrm>
            <a:off x="810883" y="4817706"/>
            <a:ext cx="8333117" cy="20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nn2011NexusConf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5043" y="2152650"/>
            <a:ext cx="3538204" cy="977218"/>
          </a:xfrm>
        </p:spPr>
      </p:pic>
      <p:pic>
        <p:nvPicPr>
          <p:cNvPr id="14" name="Picture 13" descr="UNEP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479" y="266534"/>
            <a:ext cx="1006937" cy="1080000"/>
          </a:xfrm>
          <a:prstGeom prst="rect">
            <a:avLst/>
          </a:prstGeom>
        </p:spPr>
      </p:pic>
      <p:pic>
        <p:nvPicPr>
          <p:cNvPr id="15" name="Picture 14" descr="FAO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6165" y="266534"/>
            <a:ext cx="1080000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948" y="3591341"/>
            <a:ext cx="489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45B90"/>
                </a:solidFill>
                <a:latin typeface="+mn-lt"/>
              </a:rPr>
              <a:t>November 2011, Bonn,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083" y="229463"/>
            <a:ext cx="1764700" cy="900000"/>
          </a:xfrm>
          <a:prstGeom prst="rect">
            <a:avLst/>
          </a:prstGeom>
          <a:noFill/>
        </p:spPr>
      </p:pic>
      <p:pic>
        <p:nvPicPr>
          <p:cNvPr id="15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29463"/>
            <a:ext cx="887810" cy="1260000"/>
          </a:xfrm>
          <a:prstGeom prst="rect">
            <a:avLst/>
          </a:prstGeom>
          <a:noFill/>
        </p:spPr>
      </p:pic>
      <p:pic>
        <p:nvPicPr>
          <p:cNvPr id="16" name="Picture 15" descr="UNEP_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2067" y="229463"/>
            <a:ext cx="839114" cy="900000"/>
          </a:xfrm>
          <a:prstGeom prst="rect">
            <a:avLst/>
          </a:prstGeom>
        </p:spPr>
      </p:pic>
      <p:pic>
        <p:nvPicPr>
          <p:cNvPr id="17" name="Picture 16" descr="FAO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6165" y="229463"/>
            <a:ext cx="900000" cy="900000"/>
          </a:xfrm>
          <a:prstGeom prst="rect">
            <a:avLst/>
          </a:prstGeom>
        </p:spPr>
      </p:pic>
      <p:sp>
        <p:nvSpPr>
          <p:cNvPr id="10" name="Content Placeholder 17"/>
          <p:cNvSpPr txBox="1">
            <a:spLocks/>
          </p:cNvSpPr>
          <p:nvPr/>
        </p:nvSpPr>
        <p:spPr>
          <a:xfrm>
            <a:off x="1285851" y="1712521"/>
            <a:ext cx="764611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Knowledge &amp; capacity needs: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de-D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Latin</a:t>
            </a:r>
            <a:r>
              <a:rPr kumimoji="0" 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America</a:t>
            </a:r>
            <a:r>
              <a:rPr kumimoji="0" 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Group</a:t>
            </a: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1655379" y="1985962"/>
          <a:ext cx="6526923" cy="466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46645" y="2795663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6645" y="3241409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medium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6645" y="3687155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6645" y="4132901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none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2313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834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3701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9023" y="4695783"/>
            <a:ext cx="4813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Francophone &amp; Northern Africa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South, West &amp; Central Asia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Anglophone Africa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Latin America &amp; the Caribbean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Pacific &amp; South-East Asia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3995389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Regional Workshops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25" r="1976" b="3975"/>
          <a:stretch>
            <a:fillRect/>
          </a:stretch>
        </p:blipFill>
        <p:spPr bwMode="auto">
          <a:xfrm>
            <a:off x="0" y="1308677"/>
            <a:ext cx="9144000" cy="55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1250576" y="2191869"/>
            <a:ext cx="282388" cy="295835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5-Point Star 6"/>
          <p:cNvSpPr/>
          <p:nvPr/>
        </p:nvSpPr>
        <p:spPr>
          <a:xfrm>
            <a:off x="3352799" y="6190128"/>
            <a:ext cx="282388" cy="295835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5-Point Star 7"/>
          <p:cNvSpPr/>
          <p:nvPr/>
        </p:nvSpPr>
        <p:spPr>
          <a:xfrm>
            <a:off x="7068670" y="2510117"/>
            <a:ext cx="282388" cy="295835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ular Callout 8"/>
          <p:cNvSpPr/>
          <p:nvPr/>
        </p:nvSpPr>
        <p:spPr>
          <a:xfrm>
            <a:off x="228599" y="524436"/>
            <a:ext cx="3482789" cy="806823"/>
          </a:xfrm>
          <a:prstGeom prst="wedgeRoundRectCallout">
            <a:avLst>
              <a:gd name="adj1" fmla="val -18516"/>
              <a:gd name="adj2" fmla="val 12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1st Regional Workshop</a:t>
            </a:r>
          </a:p>
          <a:p>
            <a:pPr algn="ctr"/>
            <a:r>
              <a:rPr lang="en-US" smtClean="0"/>
              <a:t>Francophone &amp; Northern Africa</a:t>
            </a:r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5423646" y="286871"/>
            <a:ext cx="3482789" cy="806823"/>
          </a:xfrm>
          <a:prstGeom prst="wedgeRoundRectCallout">
            <a:avLst>
              <a:gd name="adj1" fmla="val 3106"/>
              <a:gd name="adj2" fmla="val 21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2nd Regional Workshop</a:t>
            </a:r>
          </a:p>
          <a:p>
            <a:pPr algn="ctr"/>
            <a:r>
              <a:rPr lang="en-US" dirty="0" smtClean="0"/>
              <a:t>South, West &amp; Central Asia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930154" y="5885330"/>
            <a:ext cx="2770094" cy="806823"/>
          </a:xfrm>
          <a:prstGeom prst="wedgeRoundRectCallout">
            <a:avLst>
              <a:gd name="adj1" fmla="val -130338"/>
              <a:gd name="adj2" fmla="val 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3rd Regional Workshop</a:t>
            </a:r>
          </a:p>
          <a:p>
            <a:pPr algn="ctr"/>
            <a:r>
              <a:rPr lang="en-US" smtClean="0"/>
              <a:t>Anglophone Africa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074" y="5225143"/>
            <a:ext cx="1737360" cy="1328023"/>
          </a:xfrm>
          <a:prstGeom prst="roundRect">
            <a:avLst/>
          </a:prstGeom>
          <a:noFill/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So far:</a:t>
            </a:r>
          </a:p>
          <a:p>
            <a:r>
              <a:rPr lang="en-US" dirty="0" smtClean="0">
                <a:solidFill>
                  <a:srgbClr val="336699"/>
                </a:solidFill>
              </a:rPr>
              <a:t>Participants from 50 countries</a:t>
            </a:r>
            <a:endParaRPr 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812</Words>
  <Application>Microsoft Office PowerPoint</Application>
  <PresentationFormat>On-screen Show (4:3)</PresentationFormat>
  <Paragraphs>175</Paragraphs>
  <Slides>23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Times New Roman</vt:lpstr>
      <vt:lpstr>Myriad Pro Cond</vt:lpstr>
      <vt:lpstr>Calibri</vt:lpstr>
      <vt:lpstr>UNW-DPC Design Master</vt:lpstr>
      <vt:lpstr>Slide 1</vt:lpstr>
      <vt:lpstr>“Wastewater” is a resource</vt:lpstr>
      <vt:lpstr>Slide 3</vt:lpstr>
      <vt:lpstr>Goal</vt:lpstr>
      <vt:lpstr>Phases of capacity building at the individual/organization level</vt:lpstr>
      <vt:lpstr>Slide 6</vt:lpstr>
      <vt:lpstr>Slide 7</vt:lpstr>
      <vt:lpstr>Slide 8</vt:lpstr>
      <vt:lpstr>Slide 9</vt:lpstr>
      <vt:lpstr>Capacity needs Francophone &amp; Northern Africa</vt:lpstr>
      <vt:lpstr>Capacity needs South, West, and Central Asia</vt:lpstr>
      <vt:lpstr>Capacity needs Anglophone Africa  (before workshop)</vt:lpstr>
      <vt:lpstr>Capacity needs Anglophone Africa  (after workshop)</vt:lpstr>
      <vt:lpstr>Slide 14</vt:lpstr>
      <vt:lpstr>Capacity needs Latin America &amp; the Caribbean</vt:lpstr>
      <vt:lpstr>Background of the participants of this workshop</vt:lpstr>
      <vt:lpstr>Background of the participants of this workshop</vt:lpstr>
      <vt:lpstr>The situation in your countries</vt:lpstr>
      <vt:lpstr>What you want to learn</vt:lpstr>
      <vt:lpstr>What you want to share</vt:lpstr>
      <vt:lpstr>What you want to take home</vt:lpstr>
      <vt:lpstr>Timeline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liebe</cp:lastModifiedBy>
  <cp:revision>910</cp:revision>
  <dcterms:created xsi:type="dcterms:W3CDTF">2009-05-15T08:24:22Z</dcterms:created>
  <dcterms:modified xsi:type="dcterms:W3CDTF">2012-12-11T21:29:52Z</dcterms:modified>
</cp:coreProperties>
</file>