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FF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341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214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438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649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362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39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42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185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802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332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39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C3B0E-DE59-4189-9C09-B140FED38198}" type="datetimeFigureOut">
              <a:rPr lang="en-US" smtClean="0"/>
              <a:pPr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85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Synthesis of the 3</a:t>
            </a:r>
            <a:r>
              <a:rPr lang="en-US" sz="3600" b="1" baseline="30000" dirty="0" smtClean="0"/>
              <a:t>rd</a:t>
            </a:r>
            <a:r>
              <a:rPr lang="en-US" sz="3600" b="1" dirty="0" smtClean="0"/>
              <a:t> SUWA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743200"/>
            <a:ext cx="6400800" cy="762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26-28 September 2012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CA" sz="2800" dirty="0" smtClean="0">
                <a:solidFill>
                  <a:schemeClr val="tx1"/>
                </a:solidFill>
              </a:rPr>
              <a:t> </a:t>
            </a:r>
            <a:endParaRPr lang="en-CA" sz="2800" dirty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9690" y="6357248"/>
            <a:ext cx="8786874" cy="424551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CA" sz="1400" dirty="0" smtClean="0"/>
              <a:t>Third Regional Workshop ‘Safe </a:t>
            </a:r>
            <a:r>
              <a:rPr lang="en-CA" sz="1400" dirty="0"/>
              <a:t>Use of Wastewater in </a:t>
            </a:r>
            <a:r>
              <a:rPr lang="en-CA" sz="1400" dirty="0" smtClean="0"/>
              <a:t>Agriculture’, 26-28 September 2012, Johannesburg, South Africa</a:t>
            </a:r>
            <a:r>
              <a:rPr lang="en-US" sz="1400" kern="0" dirty="0" smtClean="0">
                <a:cs typeface="Tahoma"/>
              </a:rPr>
              <a:t> 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 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41148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Birguy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Lamizana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UNEP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8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Experiences from countries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5715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20</a:t>
            </a:r>
            <a:r>
              <a:rPr lang="en-US" sz="2400" dirty="0" smtClean="0"/>
              <a:t> countries (Botswana, Burundi, Ethiopia ,Ghana, Kenya, Malawi, Mauritius, Mozambique, Liberia, Lesotho, Namibia, Tanzania/Zanzibar, Uganda, Seychelles, Somalia, South Africa, Swaziland, Zambia)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Challenges</a:t>
            </a:r>
            <a:r>
              <a:rPr lang="en-US" sz="2400" dirty="0" smtClean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Institutional aspects ( coordination, synergies)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Legal, policy aspects (existence, implementation, enforcement)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Lack of data on Wastewater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Capacity building (technical, financial, human,…)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Solutions/Needs</a:t>
            </a:r>
            <a:r>
              <a:rPr lang="en-US" sz="2400" dirty="0" smtClean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Proper institutional setting and strengthening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Guidelines on SUWA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Financial &amp; environmental models and or incentives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Awareness to overcome  the  taboo/WW and Safe use the wastewater,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Platform, networking &amp; experience sharing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22695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Lessons learnt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943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smtClean="0"/>
              <a:t>Importance of Wastewater </a:t>
            </a:r>
            <a:r>
              <a:rPr lang="en-US" sz="2800" dirty="0" smtClean="0"/>
              <a:t>is gaining momentum  &amp; </a:t>
            </a:r>
            <a:r>
              <a:rPr lang="en-US" sz="2800" b="1" dirty="0" smtClean="0"/>
              <a:t>Wastewater</a:t>
            </a:r>
            <a:r>
              <a:rPr lang="en-US" sz="2800" dirty="0" smtClean="0"/>
              <a:t> can be considered as a </a:t>
            </a:r>
            <a:r>
              <a:rPr lang="en-US" sz="2800" b="1" dirty="0" smtClean="0"/>
              <a:t>valuable resource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/>
              <a:t>Drivers: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 Water Scarcity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Pollution/Tourism where availability is not a problem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Nutrients from Wastewater as fertilizers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Putting key institutions &amp; stakeholders together is a key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Clarifying institutional roles &amp; responsibilities is a must for joint collaboration,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Data/Diagnosis on the status of WW production treatment &amp; use, and water quality status is important to identify;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Financing &amp; cost recovery in REUSE projects is a challenge that need to be addressed;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Health &amp; environmental risk assessment &amp; mitigation need to be addressed in broad perspective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22695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Lessons learnt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57912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Need to: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Move from strict discharge standards to </a:t>
            </a:r>
            <a:r>
              <a:rPr lang="en-US" b="1" dirty="0" smtClean="0"/>
              <a:t>multi-barrier</a:t>
            </a:r>
            <a:r>
              <a:rPr lang="en-US" dirty="0" smtClean="0"/>
              <a:t>s along the sanitation chain (practical tools to implement WHO 2006 Guidelines)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Find economic tools to better inform and drive changes (behavior) to promote safe use of wastewater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Have </a:t>
            </a:r>
            <a:r>
              <a:rPr lang="en-US" b="1" dirty="0" smtClean="0"/>
              <a:t>appropriate technologies and new approaches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Adapted to the scale, situation &amp; cultural background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Constructed Wetlands as natural infrastructures can be a solution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Have financial incentives to enforce policies and adopt appropriate technologies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Have integrated economic and environmental models;</a:t>
            </a:r>
          </a:p>
          <a:p>
            <a:pPr lvl="1">
              <a:buNone/>
            </a:pPr>
            <a:endParaRPr lang="en-US" dirty="0" smtClean="0">
              <a:solidFill>
                <a:schemeClr val="tx2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2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22695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Way Forward? Some ideas…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100" dirty="0" smtClean="0"/>
              <a:t>Institutional mapping (baseline on where to start),</a:t>
            </a:r>
          </a:p>
          <a:p>
            <a:pPr>
              <a:buFont typeface="Wingdings" pitchFamily="2" charset="2"/>
              <a:buChar char="§"/>
            </a:pPr>
            <a:r>
              <a:rPr lang="en-US" sz="3100" dirty="0" smtClean="0"/>
              <a:t>Situation analysis &amp; needs assessment at country level,</a:t>
            </a:r>
          </a:p>
          <a:p>
            <a:pPr>
              <a:buFont typeface="Wingdings" pitchFamily="2" charset="2"/>
              <a:buChar char="§"/>
            </a:pPr>
            <a:r>
              <a:rPr lang="en-US" sz="3100" dirty="0" smtClean="0"/>
              <a:t>Networking, partnership &amp; policy dialogue</a:t>
            </a:r>
          </a:p>
          <a:p>
            <a:pPr>
              <a:buFont typeface="Wingdings" pitchFamily="2" charset="2"/>
              <a:buChar char="§"/>
            </a:pPr>
            <a:r>
              <a:rPr lang="nb-NO" sz="2800" dirty="0" smtClean="0">
                <a:latin typeface="Calibri" pitchFamily="34" charset="0"/>
              </a:rPr>
              <a:t>Provide a platform for the development of new and innovative technologies &amp; management practices</a:t>
            </a:r>
            <a:endParaRPr lang="en-US" sz="3100" dirty="0" smtClean="0"/>
          </a:p>
          <a:p>
            <a:pPr>
              <a:buFont typeface="Wingdings" pitchFamily="2" charset="2"/>
              <a:buChar char="§"/>
            </a:pPr>
            <a:r>
              <a:rPr lang="en-US" sz="3100" dirty="0" smtClean="0"/>
              <a:t>Capacity building: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Basic online training;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err="1" smtClean="0"/>
              <a:t>Replicability</a:t>
            </a:r>
            <a:r>
              <a:rPr lang="en-US" sz="2700" dirty="0" smtClean="0"/>
              <a:t> at national level</a:t>
            </a:r>
          </a:p>
          <a:p>
            <a:pPr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FF0000"/>
                </a:solidFill>
              </a:rPr>
              <a:t>What else?</a:t>
            </a:r>
          </a:p>
          <a:p>
            <a:pPr lvl="1">
              <a:buFont typeface="Wingdings" pitchFamily="2" charset="2"/>
              <a:buChar char="§"/>
            </a:pPr>
            <a:endParaRPr lang="en-US" sz="2700" dirty="0" smtClean="0"/>
          </a:p>
          <a:p>
            <a:pPr>
              <a:buFont typeface="Wingdings" pitchFamily="2" charset="2"/>
              <a:buChar char="§"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xmlns="" val="362268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393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Synthesis of the 3rd SUWA</vt:lpstr>
      <vt:lpstr>Experiences from countries</vt:lpstr>
      <vt:lpstr>Lessons learnt</vt:lpstr>
      <vt:lpstr>Lessons learnt</vt:lpstr>
      <vt:lpstr>Way Forward? Some ideas… </vt:lpstr>
    </vt:vector>
  </TitlesOfParts>
  <Company>ICARDA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Project Research Component A</dc:title>
  <dc:creator>Qadir</dc:creator>
  <cp:lastModifiedBy>Srikanth</cp:lastModifiedBy>
  <cp:revision>29</cp:revision>
  <dcterms:created xsi:type="dcterms:W3CDTF">2011-11-21T02:15:01Z</dcterms:created>
  <dcterms:modified xsi:type="dcterms:W3CDTF">2012-10-29T14:50:16Z</dcterms:modified>
</cp:coreProperties>
</file>