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49" r:id="rId1"/>
  </p:sldMasterIdLst>
  <p:notesMasterIdLst>
    <p:notesMasterId r:id="rId18"/>
  </p:notesMasterIdLst>
  <p:handoutMasterIdLst>
    <p:handoutMasterId r:id="rId19"/>
  </p:handoutMasterIdLst>
  <p:sldIdLst>
    <p:sldId id="356" r:id="rId2"/>
    <p:sldId id="590" r:id="rId3"/>
    <p:sldId id="709" r:id="rId4"/>
    <p:sldId id="714" r:id="rId5"/>
    <p:sldId id="708" r:id="rId6"/>
    <p:sldId id="713" r:id="rId7"/>
    <p:sldId id="674" r:id="rId8"/>
    <p:sldId id="716" r:id="rId9"/>
    <p:sldId id="717" r:id="rId10"/>
    <p:sldId id="696" r:id="rId11"/>
    <p:sldId id="643" r:id="rId12"/>
    <p:sldId id="715" r:id="rId13"/>
    <p:sldId id="597" r:id="rId14"/>
    <p:sldId id="596" r:id="rId15"/>
    <p:sldId id="675" r:id="rId16"/>
    <p:sldId id="712" r:id="rId17"/>
  </p:sldIdLst>
  <p:sldSz cx="9144000" cy="6858000" type="screen4x3"/>
  <p:notesSz cx="6797675" cy="9926638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ＭＳ Ｐゴシック" pitchFamily="34" charset="-128"/>
      <p:regular r:id="rId36"/>
    </p:embeddedFont>
  </p:embeddedFontLst>
  <p:custDataLst>
    <p:tags r:id="rId3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9900"/>
    <a:srgbClr val="66FF33"/>
    <a:srgbClr val="FFFFFF"/>
    <a:srgbClr val="996633"/>
    <a:srgbClr val="FF33CC"/>
    <a:srgbClr val="9933FF"/>
    <a:srgbClr val="3366FF"/>
    <a:srgbClr val="018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971" autoAdjust="0"/>
    <p:restoredTop sz="82975" autoAdjust="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8"/>
    </p:cViewPr>
  </p:sorterViewPr>
  <p:notesViewPr>
    <p:cSldViewPr snapToGrid="0">
      <p:cViewPr varScale="1">
        <p:scale>
          <a:sx n="115" d="100"/>
          <a:sy n="115" d="100"/>
        </p:scale>
        <p:origin x="-1458" y="-11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Safe%20use%20of%20Wastewater%20in%20Agriculture\4_1_Regional%20WS_AnglophoneAfrica\2_Workshop\Presentations\Full%20report_21.09.2012_with%20handmade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'Capacity needs'!$G$57</c:f>
              <c:strCache>
                <c:ptCount val="1"/>
                <c:pt idx="0">
                  <c:v>Low</c:v>
                </c:pt>
              </c:strCache>
            </c:strRef>
          </c:tx>
          <c:cat>
            <c:strRef>
              <c:f>'Capacity needs'!$A$58:$A$66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needs'!$G$58:$G$66</c:f>
              <c:numCache>
                <c:formatCode>0%</c:formatCode>
                <c:ptCount val="9"/>
                <c:pt idx="0">
                  <c:v>0</c:v>
                </c:pt>
                <c:pt idx="1">
                  <c:v>6.4516129032258146E-2</c:v>
                </c:pt>
                <c:pt idx="2">
                  <c:v>3.2258064516129087E-2</c:v>
                </c:pt>
                <c:pt idx="3">
                  <c:v>9.6774193548387261E-2</c:v>
                </c:pt>
                <c:pt idx="4">
                  <c:v>3.2258064516129087E-2</c:v>
                </c:pt>
                <c:pt idx="5">
                  <c:v>3.2258064516129087E-2</c:v>
                </c:pt>
                <c:pt idx="6">
                  <c:v>3.2258064516129087E-2</c:v>
                </c:pt>
                <c:pt idx="7">
                  <c:v>6.4516129032258146E-2</c:v>
                </c:pt>
                <c:pt idx="8">
                  <c:v>9.6774193548387261E-2</c:v>
                </c:pt>
              </c:numCache>
            </c:numRef>
          </c:val>
        </c:ser>
        <c:ser>
          <c:idx val="1"/>
          <c:order val="1"/>
          <c:tx>
            <c:strRef>
              <c:f>'Capacity needs'!$H$57</c:f>
              <c:strCache>
                <c:ptCount val="1"/>
                <c:pt idx="0">
                  <c:v>Medium</c:v>
                </c:pt>
              </c:strCache>
            </c:strRef>
          </c:tx>
          <c:cat>
            <c:strRef>
              <c:f>'Capacity needs'!$A$58:$A$66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needs'!$H$58:$H$66</c:f>
              <c:numCache>
                <c:formatCode>0%</c:formatCode>
                <c:ptCount val="9"/>
                <c:pt idx="0">
                  <c:v>0.25806451612903231</c:v>
                </c:pt>
                <c:pt idx="1">
                  <c:v>0.29032258064516192</c:v>
                </c:pt>
                <c:pt idx="2">
                  <c:v>0.22580645161290344</c:v>
                </c:pt>
                <c:pt idx="3">
                  <c:v>0.45161290322580727</c:v>
                </c:pt>
                <c:pt idx="4">
                  <c:v>0.38709677419354915</c:v>
                </c:pt>
                <c:pt idx="5">
                  <c:v>0.58064516129032262</c:v>
                </c:pt>
                <c:pt idx="6">
                  <c:v>0.1935483870967746</c:v>
                </c:pt>
                <c:pt idx="7">
                  <c:v>0.32258064516129092</c:v>
                </c:pt>
                <c:pt idx="8">
                  <c:v>0.16129032258064524</c:v>
                </c:pt>
              </c:numCache>
            </c:numRef>
          </c:val>
        </c:ser>
        <c:ser>
          <c:idx val="2"/>
          <c:order val="2"/>
          <c:tx>
            <c:strRef>
              <c:f>'Capacity needs'!$I$57</c:f>
              <c:strCache>
                <c:ptCount val="1"/>
                <c:pt idx="0">
                  <c:v>High</c:v>
                </c:pt>
              </c:strCache>
            </c:strRef>
          </c:tx>
          <c:cat>
            <c:strRef>
              <c:f>'Capacity needs'!$A$58:$A$66</c:f>
              <c:strCache>
                <c:ptCount val="9"/>
                <c:pt idx="0">
                  <c:v>Health risk assessment</c:v>
                </c:pt>
                <c:pt idx="1">
                  <c:v>Health protection measures</c:v>
                </c:pt>
                <c:pt idx="2">
                  <c:v>Monitoring and system assessment</c:v>
                </c:pt>
                <c:pt idx="3">
                  <c:v>Crop production aspects</c:v>
                </c:pt>
                <c:pt idx="4">
                  <c:v>Environmental aspects</c:v>
                </c:pt>
                <c:pt idx="5">
                  <c:v>Socio-cultural aspects</c:v>
                </c:pt>
                <c:pt idx="6">
                  <c:v>Economic and financial considerations</c:v>
                </c:pt>
                <c:pt idx="7">
                  <c:v>Policy aspects</c:v>
                </c:pt>
                <c:pt idx="8">
                  <c:v>Resource efficiency (water/nutrients)</c:v>
                </c:pt>
              </c:strCache>
            </c:strRef>
          </c:cat>
          <c:val>
            <c:numRef>
              <c:f>'Capacity needs'!$I$58:$I$66</c:f>
              <c:numCache>
                <c:formatCode>0%</c:formatCode>
                <c:ptCount val="9"/>
                <c:pt idx="0">
                  <c:v>0.74193548387096753</c:v>
                </c:pt>
                <c:pt idx="1">
                  <c:v>0.64516129032258185</c:v>
                </c:pt>
                <c:pt idx="2">
                  <c:v>0.74193548387096753</c:v>
                </c:pt>
                <c:pt idx="3">
                  <c:v>0.45161290322580727</c:v>
                </c:pt>
                <c:pt idx="4">
                  <c:v>0.58064516129032262</c:v>
                </c:pt>
                <c:pt idx="5">
                  <c:v>0.38709677419354915</c:v>
                </c:pt>
                <c:pt idx="6">
                  <c:v>0.77419354838709664</c:v>
                </c:pt>
                <c:pt idx="7">
                  <c:v>0.61290322580645151</c:v>
                </c:pt>
                <c:pt idx="8">
                  <c:v>0.74193548387096753</c:v>
                </c:pt>
              </c:numCache>
            </c:numRef>
          </c:val>
        </c:ser>
        <c:overlap val="100"/>
        <c:axId val="87063936"/>
        <c:axId val="98841728"/>
      </c:barChart>
      <c:catAx>
        <c:axId val="87063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98841728"/>
        <c:crosses val="autoZero"/>
        <c:auto val="1"/>
        <c:lblAlgn val="ctr"/>
        <c:lblOffset val="100"/>
      </c:catAx>
      <c:valAx>
        <c:axId val="98841728"/>
        <c:scaling>
          <c:orientation val="minMax"/>
          <c:max val="1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706393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935915820316013"/>
          <c:y val="0.32334723209391897"/>
          <c:w val="0.12064084179684072"/>
          <c:h val="0.17075427412420979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noFill/>
    </a:ln>
  </c:sp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3A5F278F-28DE-44DC-BDD5-6F35CC42363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17063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647" y="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030" y="4714708"/>
            <a:ext cx="5439616" cy="446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2772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647" y="9427200"/>
            <a:ext cx="2945975" cy="49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2772">
              <a:defRPr sz="1200"/>
            </a:lvl1pPr>
          </a:lstStyle>
          <a:p>
            <a:pPr>
              <a:defRPr/>
            </a:pPr>
            <a:fld id="{18C75185-9F23-4004-87A7-AE23C3D697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295543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/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2" y="4714121"/>
            <a:ext cx="5438775" cy="436810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C75185-9F23-4004-87A7-AE23C3D6973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ver fly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0298" y="1857364"/>
            <a:ext cx="6072230" cy="17430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de-DE" sz="4400" b="1" kern="1200" dirty="0">
                <a:solidFill>
                  <a:srgbClr val="336699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298" y="3857628"/>
            <a:ext cx="6072230" cy="1752600"/>
          </a:xfrm>
          <a:prstGeom prst="rect">
            <a:avLst/>
          </a:prstGeom>
          <a:ln>
            <a:solidFill>
              <a:srgbClr val="336699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lang="de-DE" sz="2400" b="1" kern="1200" dirty="0">
                <a:solidFill>
                  <a:srgbClr val="336699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5"/>
          <p:cNvSpPr>
            <a:spLocks noGrp="1"/>
          </p:cNvSpPr>
          <p:nvPr>
            <p:ph type="title"/>
          </p:nvPr>
        </p:nvSpPr>
        <p:spPr>
          <a:xfrm>
            <a:off x="1273628" y="315460"/>
            <a:ext cx="6882494" cy="884690"/>
          </a:xfrm>
          <a:prstGeom prst="rect">
            <a:avLst/>
          </a:prstGeom>
        </p:spPr>
        <p:txBody>
          <a:bodyPr/>
          <a:lstStyle>
            <a:lvl1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4000">
                <a:solidFill>
                  <a:schemeClr val="bg1"/>
                </a:solidFill>
              </a:defRPr>
            </a:lvl1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to edit Master title style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pointmaster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60" r:id="rId3"/>
    <p:sldLayoutId id="2147483957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4000" b="1" kern="1200" dirty="0">
          <a:solidFill>
            <a:srgbClr val="336699"/>
          </a:solidFill>
          <a:latin typeface="+mj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6699"/>
          </a:solidFill>
          <a:latin typeface="Myriad Pro Con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366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800" kern="1200" dirty="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is.unwater.org/" TargetMode="External"/><Relationship Id="rId4" Type="http://schemas.openxmlformats.org/officeDocument/2006/relationships/hyperlink" Target="http://www.ais.unwater.org/wastewate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Foliennummernplatzhalter 2"/>
          <p:cNvSpPr txBox="1">
            <a:spLocks noGrp="1"/>
          </p:cNvSpPr>
          <p:nvPr/>
        </p:nvSpPr>
        <p:spPr bwMode="auto">
          <a:xfrm>
            <a:off x="8459788" y="6500813"/>
            <a:ext cx="5508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ACB0CE8C-CB28-4699-BC4A-96C49BA190B5}" type="slidenum">
              <a:rPr lang="de-DE" sz="1200">
                <a:solidFill>
                  <a:schemeClr val="bg1"/>
                </a:solidFill>
              </a:rPr>
              <a:pPr/>
              <a:t>1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7" name="Picture 6" descr="wastewaterworksho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364" y="2451656"/>
            <a:ext cx="7003392" cy="40087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2512" y="1817741"/>
            <a:ext cx="6679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Safe Use of Wastewater in Agriculture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0826" y="5644345"/>
            <a:ext cx="2862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Dr. Jens Liebe, UNW-DPC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9373" y="3622390"/>
            <a:ext cx="422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Capacity needs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and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national strategies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72807" cy="884690"/>
          </a:xfrm>
        </p:spPr>
        <p:txBody>
          <a:bodyPr/>
          <a:lstStyle/>
          <a:p>
            <a:r>
              <a:rPr lang="en-US" sz="3600" dirty="0" smtClean="0"/>
              <a:t>Questions for dissemination planning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4994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2400" b="0" dirty="0" smtClean="0"/>
              <a:t> do you want to disseminate?</a:t>
            </a:r>
          </a:p>
          <a:p>
            <a:r>
              <a:rPr lang="en-US" sz="2400" dirty="0" smtClean="0"/>
              <a:t>•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en-US" dirty="0" smtClean="0"/>
              <a:t> </a:t>
            </a:r>
            <a:r>
              <a:rPr lang="en-US" b="0" dirty="0" smtClean="0"/>
              <a:t>do you want to disseminate? </a:t>
            </a:r>
          </a:p>
          <a:p>
            <a:r>
              <a:rPr lang="en-US" sz="2400" dirty="0" smtClean="0"/>
              <a:t>•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</a:t>
            </a:r>
            <a:r>
              <a:rPr lang="en-US" dirty="0" smtClean="0"/>
              <a:t> </a:t>
            </a:r>
            <a:r>
              <a:rPr lang="en-US" b="0" dirty="0" smtClean="0"/>
              <a:t>is your target audience?</a:t>
            </a:r>
            <a:endParaRPr lang="en-US" sz="2400" b="0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400" dirty="0" smtClean="0"/>
              <a:t> </a:t>
            </a:r>
            <a:r>
              <a:rPr lang="en-US" sz="2400" b="0" dirty="0" smtClean="0"/>
              <a:t>are you going to do it?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How might you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</a:t>
            </a:r>
            <a:r>
              <a:rPr lang="en-US" sz="2400" dirty="0" smtClean="0"/>
              <a:t> </a:t>
            </a:r>
            <a:r>
              <a:rPr lang="en-US" sz="2400" b="0" dirty="0" smtClean="0"/>
              <a:t>your target audience</a:t>
            </a:r>
            <a:br>
              <a:rPr lang="en-US" sz="2400" b="0" dirty="0" smtClean="0"/>
            </a:br>
            <a:r>
              <a:rPr lang="en-US" sz="2400" b="0" dirty="0" smtClean="0"/>
              <a:t>  throughout the process?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Have you allowed time for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r>
              <a:rPr lang="en-US" sz="2400" dirty="0" smtClean="0"/>
              <a:t> </a:t>
            </a:r>
            <a:r>
              <a:rPr lang="en-US" sz="2400" b="0" dirty="0" smtClean="0"/>
              <a:t>and</a:t>
            </a:r>
            <a:r>
              <a:rPr lang="en-US" sz="2400" dirty="0" smtClean="0"/>
              <a:t>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re-planning</a:t>
            </a:r>
            <a:r>
              <a:rPr lang="en-US" sz="2400" b="0" dirty="0" smtClean="0"/>
              <a:t>?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b="0" dirty="0" smtClean="0"/>
              <a:t>How will you know that your dissemination has</a:t>
            </a:r>
            <a:br>
              <a:rPr lang="en-US" sz="2400" b="0" dirty="0" smtClean="0"/>
            </a:br>
            <a:r>
              <a:rPr lang="en-US" sz="2400" b="0" dirty="0" smtClean="0"/>
              <a:t>  been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</a:t>
            </a:r>
            <a:r>
              <a:rPr lang="en-US" sz="2400" b="0" dirty="0" smtClean="0"/>
              <a:t>?</a:t>
            </a:r>
          </a:p>
          <a:p>
            <a:pPr algn="r">
              <a:buNone/>
            </a:pPr>
            <a:endParaRPr lang="en-US" sz="1800" b="0" dirty="0" smtClean="0"/>
          </a:p>
          <a:p>
            <a:pPr algn="r">
              <a:buNone/>
            </a:pPr>
            <a:r>
              <a:rPr lang="en-US" sz="1800" b="0" dirty="0" smtClean="0"/>
              <a:t>(after King, 2003)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materials?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6159" y="2663684"/>
            <a:ext cx="155925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6767" y="3603365"/>
            <a:ext cx="1558694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4506" y="3299789"/>
            <a:ext cx="155587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3190" y="2983007"/>
            <a:ext cx="155291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46949" y="4698000"/>
            <a:ext cx="145918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657" y="4698000"/>
            <a:ext cx="143524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378226" y="4691269"/>
            <a:ext cx="4598505" cy="1391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your own material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Materials presented yesterday and today, e.g.</a:t>
            </a:r>
          </a:p>
          <a:p>
            <a:endParaRPr lang="en-US" sz="1600" dirty="0" smtClean="0"/>
          </a:p>
          <a:p>
            <a:r>
              <a:rPr lang="en-US" dirty="0" smtClean="0"/>
              <a:t>WHO Guidelines</a:t>
            </a:r>
          </a:p>
          <a:p>
            <a:r>
              <a:rPr lang="en-US" dirty="0" smtClean="0"/>
              <a:t>Wealth of Waste and Posters (FAO)</a:t>
            </a:r>
          </a:p>
          <a:p>
            <a:r>
              <a:rPr lang="en-US" dirty="0" smtClean="0"/>
              <a:t>Sick water report (UNEP)</a:t>
            </a:r>
          </a:p>
          <a:p>
            <a:r>
              <a:rPr lang="en-US" dirty="0" smtClean="0"/>
              <a:t>Wastewater Irrigation and Health</a:t>
            </a:r>
          </a:p>
        </p:txBody>
      </p:sp>
      <p:pic>
        <p:nvPicPr>
          <p:cNvPr id="5" name="Picture 3" descr="E:\Safe use of Wastewater in Agriculture\4_1_Regional WS_AnglophoneAfrica\2_Workshop\Presentations\SUWW-cd-label-PRI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02887" y="4601178"/>
            <a:ext cx="2292931" cy="2256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dissemination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latin typeface="Trebuchet MS"/>
                <a:ea typeface="ＭＳ Ｐゴシック" pitchFamily="34" charset="-128"/>
              </a:rPr>
              <a:t>Possible steps:</a:t>
            </a:r>
          </a:p>
          <a:p>
            <a:pPr>
              <a:defRPr/>
            </a:pPr>
            <a:endParaRPr lang="en-US" dirty="0" smtClean="0"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arrangements/platform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wastewater reuse committee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National meetings and workshops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Institutional web page</a:t>
            </a: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Linking to existing agriculture/health </a:t>
            </a:r>
            <a:r>
              <a:rPr lang="en-US" dirty="0" err="1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programmes</a:t>
            </a:r>
            <a:endParaRPr lang="en-US" dirty="0" smtClean="0">
              <a:solidFill>
                <a:srgbClr val="336699"/>
              </a:solidFill>
              <a:latin typeface="Trebuchet MS"/>
              <a:ea typeface="ＭＳ Ｐゴシック" pitchFamily="34" charset="-128"/>
            </a:endParaRPr>
          </a:p>
          <a:p>
            <a:pPr lvl="2" indent="-457200" algn="l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336699"/>
                </a:solidFill>
                <a:latin typeface="Trebuchet MS"/>
                <a:ea typeface="ＭＳ Ｐゴシック" pitchFamily="34" charset="-128"/>
              </a:rPr>
              <a:t>Formulate a dissemination strategy at national level (identifying target audiences and materials/information)</a:t>
            </a:r>
          </a:p>
          <a:p>
            <a:endParaRPr lang="en-US" dirty="0"/>
          </a:p>
        </p:txBody>
      </p:sp>
      <p:pic>
        <p:nvPicPr>
          <p:cNvPr id="4" name="Picture 3" descr="ais-powerpoint-1024p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386" y="0"/>
            <a:ext cx="9216632" cy="72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847" r="5304" b="17714"/>
          <a:stretch>
            <a:fillRect/>
          </a:stretch>
        </p:blipFill>
        <p:spPr bwMode="auto">
          <a:xfrm>
            <a:off x="974725" y="1546225"/>
            <a:ext cx="7943850" cy="5311775"/>
          </a:xfrm>
          <a:prstGeom prst="rect">
            <a:avLst/>
          </a:prstGeom>
          <a:gradFill flip="none" rotWithShape="1">
            <a:gsLst>
              <a:gs pos="58000">
                <a:schemeClr val="bg1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2255838" y="2557463"/>
            <a:ext cx="5246687" cy="244475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t="4743" r="640"/>
          <a:stretch>
            <a:fillRect/>
          </a:stretch>
        </p:blipFill>
        <p:spPr bwMode="auto">
          <a:xfrm>
            <a:off x="755576" y="2532868"/>
            <a:ext cx="8402750" cy="352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54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175494" y="5510049"/>
            <a:ext cx="7400948" cy="1143000"/>
          </a:xfrm>
          <a:prstGeom prst="rect">
            <a:avLst/>
          </a:prstGeom>
          <a:solidFill>
            <a:schemeClr val="bg1"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>
              <a:defRPr/>
            </a:pPr>
            <a:r>
              <a:rPr lang="en-US" sz="3200" u="sng" dirty="0" smtClean="0">
                <a:hlinkClick r:id="rId4"/>
              </a:rPr>
              <a:t>http://www.ais.unwater.org/wastewater/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854" y="1119791"/>
            <a:ext cx="4053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chemeClr val="bg1"/>
                </a:solidFill>
              </a:rPr>
              <a:t>Discover, learn, and share!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60469" cy="884690"/>
          </a:xfrm>
        </p:spPr>
        <p:txBody>
          <a:bodyPr/>
          <a:lstStyle/>
          <a:p>
            <a:r>
              <a:rPr lang="en-US" sz="3600" dirty="0" smtClean="0"/>
              <a:t>UN-Water Activity Information System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9900"/>
                </a:solidFill>
                <a:latin typeface="Arial" charset="0"/>
                <a:cs typeface="Arial" charset="0"/>
              </a:rPr>
              <a:t>UNW-AIS</a:t>
            </a:r>
            <a:endParaRPr lang="en-US" sz="4400" dirty="0" smtClean="0">
              <a:solidFill>
                <a:srgbClr val="FF9900"/>
              </a:solidFill>
              <a:latin typeface="Arial" charset="0"/>
              <a:cs typeface="Arial" charset="0"/>
              <a:hlinkClick r:id="rId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5"/>
          <p:cNvSpPr>
            <a:spLocks noChangeArrowheads="1"/>
          </p:cNvSpPr>
          <p:nvPr/>
        </p:nvSpPr>
        <p:spPr bwMode="auto">
          <a:xfrm>
            <a:off x="1042988" y="2039488"/>
            <a:ext cx="777748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Single </a:t>
            </a:r>
            <a:r>
              <a:rPr lang="en-US" sz="2000" dirty="0">
                <a:solidFill>
                  <a:srgbClr val="336699"/>
                </a:solidFill>
              </a:rPr>
              <a:t>entry point of access</a:t>
            </a:r>
            <a:r>
              <a:rPr lang="en-US" sz="2000" b="1" dirty="0">
                <a:solidFill>
                  <a:srgbClr val="336699"/>
                </a:solidFill>
              </a:rPr>
              <a:t> </a:t>
            </a:r>
            <a:r>
              <a:rPr lang="en-US" sz="2000" dirty="0">
                <a:solidFill>
                  <a:srgbClr val="336699"/>
                </a:solidFill>
              </a:rPr>
              <a:t>to </a:t>
            </a:r>
            <a:r>
              <a:rPr lang="en-US" sz="2000" dirty="0" smtClean="0">
                <a:solidFill>
                  <a:srgbClr val="336699"/>
                </a:solidFill>
              </a:rPr>
              <a:t>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Storing, updating, sharing and analysis of information.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Handling metadata, web-based content, documents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or multimedia.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Project data selection, geographic search, document search.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Facilitates organization of events and interaction with </a:t>
            </a:r>
            <a:br>
              <a:rPr lang="en-US" sz="2000" dirty="0" smtClean="0">
                <a:solidFill>
                  <a:srgbClr val="336699"/>
                </a:solidFill>
              </a:rPr>
            </a:br>
            <a:r>
              <a:rPr lang="en-US" sz="2000" dirty="0" smtClean="0">
                <a:solidFill>
                  <a:srgbClr val="336699"/>
                </a:solidFill>
              </a:rPr>
              <a:t>   participants.</a:t>
            </a:r>
          </a:p>
          <a:p>
            <a:endParaRPr lang="en-US" sz="2000" dirty="0" smtClean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00"/>
                </a:solidFill>
              </a:rPr>
              <a:t>+</a:t>
            </a:r>
            <a:r>
              <a:rPr lang="en-US" sz="2000" dirty="0" smtClean="0">
                <a:solidFill>
                  <a:srgbClr val="336699"/>
                </a:solidFill>
              </a:rPr>
              <a:t> Social networking, groups, discussion forums and e-learning.</a:t>
            </a:r>
            <a:endParaRPr lang="en-US" sz="2000" dirty="0">
              <a:solidFill>
                <a:srgbClr val="33669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UNW-AIS: Scope and Capabilities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6" name="Picture 5" descr="AIS-Plus-logo-no-bkgrd.eps"/>
          <p:cNvPicPr>
            <a:picLocks noChangeAspect="1"/>
          </p:cNvPicPr>
          <p:nvPr/>
        </p:nvPicPr>
        <p:blipFill>
          <a:blip r:embed="rId3" cstate="print"/>
          <a:srcRect l="65016"/>
          <a:stretch>
            <a:fillRect/>
          </a:stretch>
        </p:blipFill>
        <p:spPr>
          <a:xfrm>
            <a:off x="7236296" y="1556792"/>
            <a:ext cx="1762778" cy="16002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2" y="2020664"/>
            <a:ext cx="7331755" cy="4332839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1: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Capacity building requirements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experiences/capacities do you have and what is needed?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Which actor/institutional arrangement can facilitate capacity development?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dirty="0" smtClean="0"/>
              <a:t>How should materials and methods be adapted to reach the target audiences more effectively?</a:t>
            </a:r>
          </a:p>
          <a:p>
            <a:pPr marL="252000" indent="-180000">
              <a:buFont typeface="Arial" pitchFamily="34" charset="0"/>
              <a:buChar char="•"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291984" y="2020663"/>
            <a:ext cx="6846176" cy="4212711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1" i="1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Discussion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4"/>
            <a:ext cx="7003878" cy="4837336"/>
          </a:xfrm>
          <a:noFill/>
        </p:spPr>
        <p:txBody>
          <a:bodyPr>
            <a:noAutofit/>
          </a:bodyPr>
          <a:lstStyle/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&gt;&gt; Group 2: </a:t>
            </a:r>
          </a:p>
          <a:p>
            <a:pPr lvl="0">
              <a:defRPr/>
            </a:pPr>
            <a:r>
              <a:rPr lang="en-US" sz="32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National dissemination strategies</a:t>
            </a:r>
          </a:p>
          <a:p>
            <a:pPr lvl="0">
              <a:defRPr/>
            </a:pPr>
            <a:endParaRPr lang="en-US" sz="1800" i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How are knowledge and guidelines disseminated in your country? What are your experiences?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could be the pertinent national dissemination strategies? </a:t>
            </a:r>
          </a:p>
          <a:p>
            <a:pPr marL="252000" indent="-180000">
              <a:buFont typeface="Arial" pitchFamily="34" charset="0"/>
              <a:buChar char="•"/>
            </a:pPr>
            <a:r>
              <a:rPr lang="en-US" sz="2000" dirty="0" smtClean="0"/>
              <a:t>Which institutional arrangements are best suited for the dissemination of information/knowledge and guidelines, and to coordinate policies and action on safe wastewater use (national wastewater reuse committee,  …)?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36016" cy="3717527"/>
          </a:xfrm>
        </p:spPr>
        <p:txBody>
          <a:bodyPr>
            <a:normAutofit lnSpcReduction="10000"/>
          </a:bodyPr>
          <a:lstStyle/>
          <a:p>
            <a:r>
              <a:rPr lang="en-US" b="0" dirty="0" smtClean="0">
                <a:latin typeface="+mn-lt"/>
              </a:rPr>
              <a:t>… from the concept note:</a:t>
            </a:r>
          </a:p>
          <a:p>
            <a:endParaRPr lang="en-US" b="0" dirty="0" smtClean="0">
              <a:latin typeface="+mn-lt"/>
            </a:endParaRPr>
          </a:p>
          <a:p>
            <a:r>
              <a:rPr lang="en-US" b="0" dirty="0" smtClean="0">
                <a:latin typeface="+mn-lt"/>
              </a:rPr>
              <a:t>An important output from these regional workshops would be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capacity development action plan.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en-US" b="0" dirty="0" smtClean="0">
                <a:latin typeface="+mn-lt"/>
              </a:rPr>
              <a:t>It should describe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the training material and learning methods should be disseminated at country level in the relevant organizations.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1984" y="2020663"/>
            <a:ext cx="6846176" cy="4212711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is “Capacity development” ?</a:t>
            </a:r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291984" y="2834307"/>
            <a:ext cx="7277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6699"/>
                </a:solidFill>
              </a:rPr>
              <a:t>The process of developing and </a:t>
            </a:r>
            <a:r>
              <a:rPr lang="en-US" sz="2000" b="1" dirty="0">
                <a:solidFill>
                  <a:srgbClr val="336699"/>
                </a:solidFill>
              </a:rPr>
              <a:t>strengthening the skills, abilities, and resources</a:t>
            </a:r>
            <a:r>
              <a:rPr lang="en-US" sz="2000" dirty="0">
                <a:solidFill>
                  <a:srgbClr val="336699"/>
                </a:solidFill>
              </a:rPr>
              <a:t> that organizations and communities need to survive, adapt, and thrive in the fast-changing world." </a:t>
            </a: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(after </a:t>
            </a:r>
            <a:r>
              <a:rPr lang="en-US" i="1" dirty="0" err="1">
                <a:solidFill>
                  <a:srgbClr val="336699"/>
                </a:solidFill>
              </a:rPr>
              <a:t>Philbin</a:t>
            </a:r>
            <a:r>
              <a:rPr lang="en-US" i="1" dirty="0">
                <a:solidFill>
                  <a:srgbClr val="336699"/>
                </a:solidFill>
              </a:rPr>
              <a:t> 1996)</a:t>
            </a:r>
          </a:p>
        </p:txBody>
      </p: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291984" y="4243112"/>
            <a:ext cx="72786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>
              <a:solidFill>
                <a:srgbClr val="336699"/>
              </a:solidFill>
            </a:endParaRPr>
          </a:p>
          <a:p>
            <a:r>
              <a:rPr lang="en-US" sz="2000" dirty="0">
                <a:solidFill>
                  <a:srgbClr val="336699"/>
                </a:solidFill>
              </a:rPr>
              <a:t>A fundamental goal is to </a:t>
            </a:r>
            <a:r>
              <a:rPr lang="en-US" sz="2000" b="1" dirty="0">
                <a:solidFill>
                  <a:srgbClr val="336699"/>
                </a:solidFill>
              </a:rPr>
              <a:t>enhance the ability to evaluate and address the crucial questions related to policy choices and modes of implementation among development options</a:t>
            </a:r>
            <a:r>
              <a:rPr lang="en-US" sz="2000" dirty="0">
                <a:solidFill>
                  <a:srgbClr val="336699"/>
                </a:solidFill>
              </a:rPr>
              <a:t>, based on an understanding of environment potentials and limits and of needs perceived by the people of the country concerned". </a:t>
            </a:r>
            <a:endParaRPr lang="en-US" dirty="0">
              <a:solidFill>
                <a:srgbClr val="336699"/>
              </a:solidFill>
            </a:endParaRPr>
          </a:p>
          <a:p>
            <a:pPr algn="r"/>
            <a:r>
              <a:rPr lang="en-US" i="1" dirty="0">
                <a:solidFill>
                  <a:srgbClr val="336699"/>
                </a:solidFill>
              </a:rPr>
              <a:t>(UNCED, 1992.)</a:t>
            </a:r>
            <a:endParaRPr lang="en-US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smtClean="0"/>
              <a:t>Goal</a:t>
            </a:r>
            <a:endParaRPr lang="de-DE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60260" y="1561718"/>
            <a:ext cx="72723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45B90"/>
                </a:solidFill>
                <a:latin typeface="+mj-lt"/>
              </a:rPr>
              <a:t>Qualified people </a:t>
            </a:r>
            <a:r>
              <a:rPr lang="en-US" dirty="0">
                <a:solidFill>
                  <a:srgbClr val="045B90"/>
                </a:solidFill>
                <a:latin typeface="+mj-lt"/>
              </a:rPr>
              <a:t>in </a:t>
            </a:r>
            <a:r>
              <a:rPr lang="en-US" sz="3200" b="1" dirty="0">
                <a:solidFill>
                  <a:srgbClr val="045B90"/>
                </a:solidFill>
                <a:latin typeface="+mj-lt"/>
              </a:rPr>
              <a:t>key organizations </a:t>
            </a:r>
            <a:r>
              <a:rPr lang="en-US" sz="2000" dirty="0">
                <a:solidFill>
                  <a:srgbClr val="045B90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formulate the right policies 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and 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45B90"/>
                </a:solidFill>
                <a:latin typeface="+mj-lt"/>
              </a:rPr>
              <a:t>put </a:t>
            </a:r>
            <a:r>
              <a:rPr lang="en-US" sz="2400" b="1" dirty="0">
                <a:solidFill>
                  <a:srgbClr val="045B90"/>
                </a:solidFill>
                <a:latin typeface="+mj-lt"/>
              </a:rPr>
              <a:t>into practice the safe use of wastewater in agriculture</a:t>
            </a:r>
            <a:r>
              <a:rPr lang="en-US" sz="2000" dirty="0" smtClean="0">
                <a:solidFill>
                  <a:srgbClr val="045B90"/>
                </a:solidFill>
                <a:latin typeface="+mj-lt"/>
              </a:rPr>
              <a:t>.</a:t>
            </a: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>
              <a:defRPr/>
            </a:pPr>
            <a:endParaRPr lang="en-US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Materials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and </a:t>
            </a: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methods</a:t>
            </a:r>
            <a:endParaRPr lang="en-US" sz="2400" dirty="0">
              <a:solidFill>
                <a:srgbClr val="045B90"/>
              </a:solidFill>
              <a:latin typeface="+mj-lt"/>
            </a:endParaRP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Dissemination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strategy</a:t>
            </a:r>
          </a:p>
          <a:p>
            <a:pPr lvl="2">
              <a:buClr>
                <a:srgbClr val="FF9900"/>
              </a:buCl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045B90"/>
                </a:solidFill>
                <a:latin typeface="+mj-lt"/>
              </a:rPr>
              <a:t> Capacity </a:t>
            </a:r>
            <a:r>
              <a:rPr lang="en-US" sz="2400" dirty="0">
                <a:solidFill>
                  <a:srgbClr val="045B90"/>
                </a:solidFill>
                <a:latin typeface="+mj-lt"/>
              </a:rPr>
              <a:t>building action plan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847391" y="3242097"/>
            <a:ext cx="1554503" cy="51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Systems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S:\Admin\Collections\Photos\2011 events\WasteWater Workshop-14-Nov-2011\low-res\IMG_9598.JPG"/>
          <p:cNvPicPr>
            <a:picLocks noChangeAspect="1" noChangeArrowheads="1"/>
          </p:cNvPicPr>
          <p:nvPr/>
        </p:nvPicPr>
        <p:blipFill>
          <a:blip r:embed="rId2" cstate="print"/>
          <a:srcRect t="31662" r="213" b="26385"/>
          <a:stretch>
            <a:fillRect/>
          </a:stretch>
        </p:blipFill>
        <p:spPr bwMode="auto">
          <a:xfrm>
            <a:off x="1598625" y="5040333"/>
            <a:ext cx="6485202" cy="1817667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 noChangeAspect="1"/>
          </p:cNvGrpSpPr>
          <p:nvPr/>
        </p:nvGrpSpPr>
        <p:grpSpPr>
          <a:xfrm>
            <a:off x="6292211" y="3073846"/>
            <a:ext cx="2664862" cy="2151722"/>
            <a:chOff x="1545426" y="1454751"/>
            <a:chExt cx="6662154" cy="5379306"/>
          </a:xfrm>
        </p:grpSpPr>
        <p:sp>
          <p:nvSpPr>
            <p:cNvPr id="6" name="Oval 11"/>
            <p:cNvSpPr>
              <a:spLocks noChangeArrowheads="1"/>
            </p:cNvSpPr>
            <p:nvPr/>
          </p:nvSpPr>
          <p:spPr bwMode="auto">
            <a:xfrm>
              <a:off x="1545426" y="1454751"/>
              <a:ext cx="6662154" cy="5366735"/>
            </a:xfrm>
            <a:prstGeom prst="ellipse">
              <a:avLst/>
            </a:prstGeom>
            <a:noFill/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2285666" y="2935229"/>
              <a:ext cx="5181677" cy="38862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3210966" y="4613339"/>
              <a:ext cx="3331077" cy="222071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933376" y="3583374"/>
              <a:ext cx="3886257" cy="1295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Organizations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396026" y="5329169"/>
              <a:ext cx="2960957" cy="92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Individuals</a:t>
              </a:r>
              <a:endParaRPr kumimoji="0" lang="de-DE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Capacity Needs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ri Lanka_Annex II - Questionnaire (2)_Page_01.jpg"/>
          <p:cNvPicPr>
            <a:picLocks noChangeAspect="1"/>
          </p:cNvPicPr>
          <p:nvPr/>
        </p:nvPicPr>
        <p:blipFill>
          <a:blip r:embed="rId2" cstate="print"/>
          <a:srcRect b="10012"/>
          <a:stretch>
            <a:fillRect/>
          </a:stretch>
        </p:blipFill>
        <p:spPr>
          <a:xfrm rot="180000">
            <a:off x="1010538" y="1293266"/>
            <a:ext cx="5299364" cy="617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ri Lanka_Annex II - Questionnaire (2)_Page_02.jpg"/>
          <p:cNvPicPr>
            <a:picLocks noChangeAspect="1"/>
          </p:cNvPicPr>
          <p:nvPr/>
        </p:nvPicPr>
        <p:blipFill>
          <a:blip r:embed="rId3" cstate="print"/>
          <a:srcRect b="46768"/>
          <a:stretch>
            <a:fillRect/>
          </a:stretch>
        </p:blipFill>
        <p:spPr>
          <a:xfrm rot="180000">
            <a:off x="2981928" y="3490821"/>
            <a:ext cx="6028463" cy="41529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92317" y="1902797"/>
            <a:ext cx="6306207" cy="495520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Assessment of health risk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Health protection measures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Monitoring and system assessment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Crop production aspects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Environmental aspects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Socio-cultural aspects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Economic and financial considerations </a:t>
            </a:r>
            <a:endParaRPr lang="de-DE" sz="28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en-US" sz="2800" dirty="0" smtClean="0">
                <a:solidFill>
                  <a:srgbClr val="336699"/>
                </a:solidFill>
                <a:latin typeface="+mn-lt"/>
                <a:cs typeface="+mn-cs"/>
              </a:rPr>
              <a:t>Policy aspects</a:t>
            </a:r>
            <a:endParaRPr lang="de-DE" sz="2400" dirty="0" smtClean="0">
              <a:solidFill>
                <a:srgbClr val="336699"/>
              </a:solidFill>
              <a:latin typeface="+mn-lt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3627" y="315460"/>
            <a:ext cx="7444703" cy="884690"/>
          </a:xfrm>
        </p:spPr>
        <p:txBody>
          <a:bodyPr/>
          <a:lstStyle/>
          <a:p>
            <a:r>
              <a:rPr lang="en-US" dirty="0" smtClean="0"/>
              <a:t>Survey results: Your capacity needs</a:t>
            </a:r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827314" y="1570718"/>
          <a:ext cx="8316686" cy="528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57461" y="6427304"/>
            <a:ext cx="3286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Based on 33 of 41 participants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 rot="2652988">
            <a:off x="1267586" y="3864540"/>
            <a:ext cx="709448" cy="2594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2652988">
            <a:off x="2208149" y="3787793"/>
            <a:ext cx="709448" cy="35442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2652988">
            <a:off x="5219476" y="3906581"/>
            <a:ext cx="709448" cy="25943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3628" y="315460"/>
            <a:ext cx="7419798" cy="884690"/>
          </a:xfrm>
        </p:spPr>
        <p:txBody>
          <a:bodyPr/>
          <a:lstStyle/>
          <a:p>
            <a:r>
              <a:rPr lang="en-US" dirty="0" smtClean="0"/>
              <a:t>What is a dissemination strategy?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91983" y="2020663"/>
            <a:ext cx="7242417" cy="4565667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dirty="0" smtClean="0"/>
              <a:t>An intentionally-developed approach to dissemination includes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identification of targeted potential adopters,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an assessment of the climate of readiness for change,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planning how engagement will be built, 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600" b="0" dirty="0" smtClean="0"/>
              <a:t>enabling transfer of knowledge and materials. </a:t>
            </a:r>
          </a:p>
          <a:p>
            <a:pPr algn="r"/>
            <a:endParaRPr lang="en-US" sz="1800" b="0" dirty="0" smtClean="0"/>
          </a:p>
          <a:p>
            <a:r>
              <a:rPr lang="en-US" sz="2600" dirty="0" smtClean="0"/>
              <a:t>Goal: 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</a:t>
            </a:r>
          </a:p>
          <a:p>
            <a:endParaRPr lang="en-US" sz="1800" b="0" dirty="0" smtClean="0"/>
          </a:p>
          <a:p>
            <a:r>
              <a:rPr lang="en-US" sz="1600" b="0" dirty="0" smtClean="0"/>
              <a:t>(Hinton, T., </a:t>
            </a:r>
            <a:r>
              <a:rPr lang="en-US" sz="1600" b="0" dirty="0" err="1" smtClean="0"/>
              <a:t>Gannaway</a:t>
            </a:r>
            <a:r>
              <a:rPr lang="en-US" sz="1600" b="0" dirty="0" smtClean="0"/>
              <a:t>, D., Berry, B., &amp; Moore, K. (2011). The D-Cubed Guide: Planning for Effective Dissemination. Sydney: Australian Teaching and Learning Council.)</a:t>
            </a:r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55" y="315460"/>
            <a:ext cx="7742613" cy="884690"/>
          </a:xfrm>
        </p:spPr>
        <p:txBody>
          <a:bodyPr/>
          <a:lstStyle/>
          <a:p>
            <a:r>
              <a:rPr lang="en-US" dirty="0" smtClean="0"/>
              <a:t>Needs to develop national strategy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432" y="1829709"/>
            <a:ext cx="7578750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000" b="1" dirty="0" smtClean="0">
                <a:solidFill>
                  <a:schemeClr val="accent2"/>
                </a:solidFill>
                <a:latin typeface="+mn-lt"/>
                <a:ea typeface="Verdana"/>
                <a:cs typeface="Verdana"/>
              </a:rPr>
              <a:t>"To create awareness to the stakeholders on the importance of safe use of wastewater in agriculture”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733440"/>
            <a:ext cx="80515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</a:rPr>
              <a:t>"</a:t>
            </a:r>
            <a:r>
              <a:rPr lang="en-US" b="1" dirty="0" smtClean="0">
                <a:solidFill>
                  <a:srgbClr val="E36C09"/>
                </a:solidFill>
              </a:rPr>
              <a:t>Provide successful case studies to political leaders to show is has worked elsewhere.</a:t>
            </a:r>
            <a:r>
              <a:rPr b="1" dirty="0" smtClean="0">
                <a:solidFill>
                  <a:srgbClr val="E36C09"/>
                </a:solidFill>
              </a:rPr>
              <a:t>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68" y="5671256"/>
            <a:ext cx="803791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en-US" sz="1600" b="1" dirty="0" smtClean="0">
                <a:solidFill>
                  <a:srgbClr val="1F497D"/>
                </a:solidFill>
              </a:rPr>
              <a:t>Institutional set up and personnel capacity</a:t>
            </a:r>
            <a:r>
              <a:rPr sz="1600" b="1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0952" y="6205653"/>
            <a:ext cx="5066155" cy="3484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de-DE" sz="1600" b="1" dirty="0" smtClean="0">
                <a:solidFill>
                  <a:srgbClr val="1F497D"/>
                </a:solidFill>
              </a:rPr>
              <a:t>Financial resources</a:t>
            </a:r>
            <a:r>
              <a:rPr sz="1600" b="1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644414"/>
            <a:ext cx="676044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en-US" sz="1600" b="1" dirty="0" smtClean="0">
                <a:solidFill>
                  <a:srgbClr val="1F497D"/>
                </a:solidFill>
              </a:rPr>
              <a:t>Public awareness followed by actions demonstrating the advantages and benefits of wastewater use (environmental, socio-economical, and others)</a:t>
            </a:r>
            <a:r>
              <a:rPr lang="nl-NL" sz="1600" b="1" dirty="0" smtClean="0">
                <a:solidFill>
                  <a:srgbClr val="1F497D"/>
                </a:solidFill>
              </a:rPr>
              <a:t>”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5342" y="4110015"/>
            <a:ext cx="7517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solidFill>
                  <a:srgbClr val="1F497D"/>
                </a:solidFill>
              </a:rPr>
              <a:t>"Formulation of Multi-</a:t>
            </a:r>
            <a:r>
              <a:rPr lang="en-US" sz="1600" b="1" dirty="0" err="1" smtClean="0">
                <a:solidFill>
                  <a:srgbClr val="1F497D"/>
                </a:solidFill>
              </a:rPr>
              <a:t>sectoral</a:t>
            </a:r>
            <a:r>
              <a:rPr lang="en-US" sz="1600" b="1" dirty="0" smtClean="0">
                <a:solidFill>
                  <a:srgbClr val="1F497D"/>
                </a:solidFill>
              </a:rPr>
              <a:t> Wastewater (Think tank) management Team"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60" y="3575616"/>
            <a:ext cx="5359802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de-DE" sz="1600" b="1" dirty="0" smtClean="0">
                <a:solidFill>
                  <a:srgbClr val="1F497D"/>
                </a:solidFill>
              </a:rPr>
              <a:t>Public education and incentives</a:t>
            </a:r>
            <a:r>
              <a:rPr sz="1600" b="1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Hindrances and barriers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9514" y="1829709"/>
            <a:ext cx="6991109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2000" b="1" dirty="0" smtClean="0">
                <a:solidFill>
                  <a:schemeClr val="accent2"/>
                </a:solidFill>
              </a:rPr>
              <a:t>"</a:t>
            </a:r>
            <a:r>
              <a:rPr lang="en-US" sz="2000" b="1" dirty="0" smtClean="0">
                <a:solidFill>
                  <a:schemeClr val="accent2"/>
                </a:solidFill>
              </a:rPr>
              <a:t>Lack of treatment facilities both advanced and local</a:t>
            </a:r>
            <a:r>
              <a:rPr sz="2000" b="1" dirty="0" smtClean="0">
                <a:solidFill>
                  <a:schemeClr val="accent2"/>
                </a:solidFill>
              </a:rPr>
              <a:t>" 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911" y="2569255"/>
            <a:ext cx="805157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b="1" dirty="0" smtClean="0">
                <a:solidFill>
                  <a:srgbClr val="E36C09"/>
                </a:solidFill>
              </a:rPr>
              <a:t>"</a:t>
            </a:r>
            <a:r>
              <a:rPr lang="en-US" b="1" dirty="0" smtClean="0">
                <a:solidFill>
                  <a:srgbClr val="E36C09"/>
                </a:solidFill>
              </a:rPr>
              <a:t>Knowledge (locally available), no regulation, no enforcement, no laboratories to test water quality, no food safety standard in place.</a:t>
            </a:r>
            <a:r>
              <a:rPr b="1" dirty="0" smtClean="0">
                <a:solidFill>
                  <a:srgbClr val="E36C09"/>
                </a:solidFill>
              </a:rPr>
              <a:t>" </a:t>
            </a: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rgbClr val="E36C0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6996" y="3609201"/>
            <a:ext cx="7523545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chemeClr val="tx2"/>
                </a:solidFill>
              </a:rPr>
              <a:t>"</a:t>
            </a:r>
            <a:r>
              <a:rPr lang="en-US" sz="1600" b="1" dirty="0" smtClean="0">
                <a:solidFill>
                  <a:schemeClr val="tx2"/>
                </a:solidFill>
              </a:rPr>
              <a:t>No Wastewater collection networks; No Wastewater management system </a:t>
            </a:r>
            <a:r>
              <a:rPr sz="1600" b="1" dirty="0" smtClean="0">
                <a:solidFill>
                  <a:schemeClr val="tx2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568" y="4636576"/>
            <a:ext cx="8037912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en-US" sz="1600" b="1" dirty="0" smtClean="0">
                <a:solidFill>
                  <a:srgbClr val="1F497D"/>
                </a:solidFill>
              </a:rPr>
              <a:t>Insufficient involvement and information of civil society on benefits of treatment and reuse</a:t>
            </a:r>
            <a:r>
              <a:rPr sz="1600" b="1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2221" y="5670183"/>
            <a:ext cx="6558983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eaLnBrk="0" hangingPunct="0"/>
            <a:r>
              <a:rPr sz="1600" b="1" dirty="0" smtClean="0">
                <a:solidFill>
                  <a:srgbClr val="1F497D"/>
                </a:solidFill>
              </a:rPr>
              <a:t>"</a:t>
            </a:r>
            <a:r>
              <a:rPr lang="en-US" sz="1600" b="1" dirty="0" smtClean="0">
                <a:solidFill>
                  <a:srgbClr val="1F497D"/>
                </a:solidFill>
              </a:rPr>
              <a:t>Lack of human and financial resources for implementing policy</a:t>
            </a:r>
            <a:r>
              <a:rPr sz="1600" b="1" dirty="0" smtClean="0">
                <a:solidFill>
                  <a:srgbClr val="1F497D"/>
                </a:solidFill>
              </a:rPr>
              <a:t>" 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650&quot;&gt;&lt;/object&gt;&lt;object type=&quot;2&quot; unique_id=&quot;10651&quot;&gt;&lt;object type=&quot;3&quot; unique_id=&quot;10652&quot;&gt;&lt;property id=&quot;20148&quot; value=&quot;5&quot;/&gt;&lt;property id=&quot;20300&quot; value=&quot;Folie 1 - &amp;quot;The history and future of &amp;#x0D;&amp;#x0A;UNW-AIS+&amp;quot;&quot;/&gt;&lt;property id=&quot;20307&quot; value=&quot;356&quot;/&gt;&lt;/object&gt;&lt;object type=&quot;3&quot; unique_id=&quot;10653&quot;&gt;&lt;property id=&quot;20148&quot; value=&quot;5&quot;/&gt;&lt;property id=&quot;20300&quot; value=&quot;Folie 2 - &amp;quot;UN-Water: Strengthening the UN System&amp;quot;&quot;/&gt;&lt;property id=&quot;20307&quot; value=&quot;506&quot;/&gt;&lt;/object&gt;&lt;object type=&quot;3&quot; unique_id=&quot;10654&quot;&gt;&lt;property id=&quot;20148&quot; value=&quot;5&quot;/&gt;&lt;property id=&quot;20300&quot; value=&quot;Folie 3&quot;/&gt;&lt;property id=&quot;20307&quot; value=&quot;498&quot;/&gt;&lt;/object&gt;&lt;object type=&quot;3&quot; unique_id=&quot;10655&quot;&gt;&lt;property id=&quot;20148&quot; value=&quot;5&quot;/&gt;&lt;property id=&quot;20300&quot; value=&quot;Folie 4 - &amp;quot;Developing Information Systems&amp;quot;&quot;/&gt;&lt;property id=&quot;20307&quot; value=&quot;507&quot;/&gt;&lt;/object&gt;&lt;object type=&quot;3&quot; unique_id=&quot;10656&quot;&gt;&lt;property id=&quot;20148&quot; value=&quot;5&quot;/&gt;&lt;property id=&quot;20300&quot; value=&quot;Folie 5 - &amp;quot;UNW-DPC First Work-Plan&amp;quot;&quot;/&gt;&lt;property id=&quot;20307&quot; value=&quot;509&quot;/&gt;&lt;/object&gt;&lt;object type=&quot;3&quot; unique_id=&quot;10657&quot;&gt;&lt;property id=&quot;20148&quot; value=&quot;5&quot;/&gt;&lt;property id=&quot;20300&quot; value=&quot;Folie 6 - &amp;quot;UNW-DPC First Work-Plan&amp;quot;&quot;/&gt;&lt;property id=&quot;20307&quot; value=&quot;516&quot;/&gt;&lt;/object&gt;&lt;object type=&quot;3&quot; unique_id=&quot;10659&quot;&gt;&lt;property id=&quot;20148&quot; value=&quot;5&quot;/&gt;&lt;property id=&quot;20300&quot; value=&quot;Folie 8 - &amp;quot;UNW-DPC First Work-Plan&amp;quot;&quot;/&gt;&lt;property id=&quot;20307&quot; value=&quot;511&quot;/&gt;&lt;/object&gt;&lt;object type=&quot;3&quot; unique_id=&quot;10660&quot;&gt;&lt;property id=&quot;20148&quot; value=&quot;5&quot;/&gt;&lt;property id=&quot;20300&quot; value=&quot;Folie 9 - &amp;quot;Presenting the CDIS&amp;quot;&quot;/&gt;&lt;property id=&quot;20307&quot; value=&quot;518&quot;/&gt;&lt;/object&gt;&lt;object type=&quot;3&quot; unique_id=&quot;10661&quot;&gt;&lt;property id=&quot;20148&quot; value=&quot;5&quot;/&gt;&lt;property id=&quot;20300&quot; value=&quot;Folie 10 - &amp;quot;CDIS: The SQL Database&amp;quot;&quot;/&gt;&lt;property id=&quot;20307&quot; value=&quot;517&quot;/&gt;&lt;/object&gt;&lt;object type=&quot;3&quot; unique_id=&quot;10663&quot;&gt;&lt;property id=&quot;20148&quot; value=&quot;5&quot;/&gt;&lt;property id=&quot;20300&quot; value=&quot;Folie 11 - &amp;quot;CDIS: Online Geo-based, searching by navigating a map&amp;quot;&quot;/&gt;&lt;property id=&quot;20307&quot; value=&quot;519&quot;/&gt;&lt;/object&gt;&lt;object type=&quot;3&quot; unique_id=&quot;10664&quot;&gt;&lt;property id=&quot;20148&quot; value=&quot;5&quot;/&gt;&lt;property id=&quot;20300&quot; value=&quot;Folie 13 - &amp;quot;Launching the New Version of UNW-AIS&amp;quot;&quot;/&gt;&lt;property id=&quot;20307&quot; value=&quot;524&quot;/&gt;&lt;/object&gt;&lt;object type=&quot;3&quot; unique_id=&quot;10665&quot;&gt;&lt;property id=&quot;20148&quot; value=&quot;5&quot;/&gt;&lt;property id=&quot;20300&quot; value=&quot;Folie 12&quot;/&gt;&lt;property id=&quot;20307&quot; value=&quot;525&quot;/&gt;&lt;/object&gt;&lt;object type=&quot;3&quot; unique_id=&quot;10666&quot;&gt;&lt;property id=&quot;20148&quot; value=&quot;5&quot;/&gt;&lt;property id=&quot;20300&quot; value=&quot;Folie 14 - &amp;quot;UNW-DPC‘s second work plan&amp;quot;&quot;/&gt;&lt;property id=&quot;20307&quot; value=&quot;520&quot;/&gt;&lt;/object&gt;&lt;object type=&quot;3&quot; unique_id=&quot;10667&quot;&gt;&lt;property id=&quot;20148&quot; value=&quot;5&quot;/&gt;&lt;property id=&quot;20300&quot; value=&quot;Folie 15 - &amp;quot;Second UNW-DPC Work-Plan (2010-2013)&amp;quot;&quot;/&gt;&lt;property id=&quot;20307&quot; value=&quot;521&quot;/&gt;&lt;/object&gt;&lt;object type=&quot;3&quot; unique_id=&quot;10668&quot;&gt;&lt;property id=&quot;20148&quot; value=&quot;5&quot;/&gt;&lt;property id=&quot;20300&quot; value=&quot;Folie 17&quot;/&gt;&lt;property id=&quot;20307&quot; value=&quot;512&quot;/&gt;&lt;/object&gt;&lt;object type=&quot;3&quot; unique_id=&quot;10669&quot;&gt;&lt;property id=&quot;20148&quot; value=&quot;5&quot;/&gt;&lt;property id=&quot;20300&quot; value=&quot;Folie 19 - &amp;quot;Why eTraining/eLearning?&amp;quot;&quot;/&gt;&lt;property id=&quot;20307&quot; value=&quot;513&quot;/&gt;&lt;/object&gt;&lt;object type=&quot;3&quot; unique_id=&quot;10670&quot;&gt;&lt;property id=&quot;20148&quot; value=&quot;5&quot;/&gt;&lt;property id=&quot;20300&quot; value=&quot;Folie 23 - &amp;quot;UNW-AIS&amp;quot;&quot;/&gt;&lt;property id=&quot;20307&quot; value=&quot;514&quot;/&gt;&lt;/object&gt;&lt;object type=&quot;3&quot; unique_id=&quot;10671&quot;&gt;&lt;property id=&quot;20148&quot; value=&quot;5&quot;/&gt;&lt;property id=&quot;20300&quot; value=&quot;Folie 22 - &amp;quot;Next Steps of AIS Development&amp;quot;&quot;/&gt;&lt;property id=&quot;20307&quot; value=&quot;515&quot;/&gt;&lt;/object&gt;&lt;object type=&quot;3&quot; unique_id=&quot;10673&quot;&gt;&lt;property id=&quot;20148&quot; value=&quot;5&quot;/&gt;&lt;property id=&quot;20300&quot; value=&quot;Folie 24 - &amp;quot;Thank you!&amp;quot;&quot;/&gt;&lt;property id=&quot;20307&quot; value=&quot;490&quot;/&gt;&lt;/object&gt;&lt;object type=&quot;3&quot; unique_id=&quot;10842&quot;&gt;&lt;property id=&quot;20148&quot; value=&quot;5&quot;/&gt;&lt;property id=&quot;20300&quot; value=&quot;Folie 16 - &amp;quot;IW-Science&amp;quot;&quot;/&gt;&lt;property id=&quot;20307&quot; value=&quot;526&quot;/&gt;&lt;/object&gt;&lt;object type=&quot;3&quot; unique_id=&quot;10952&quot;&gt;&lt;property id=&quot;20148&quot; value=&quot;5&quot;/&gt;&lt;property id=&quot;20300&quot; value=&quot;Folie 7 - &amp;quot;Anlysis of UN-Water Members‘ and Partners‘ Activities&amp;quot;&quot;/&gt;&lt;property id=&quot;20307&quot; value=&quot;527&quot;/&gt;&lt;/object&gt;&lt;object type=&quot;3&quot; unique_id=&quot;11003&quot;&gt;&lt;property id=&quot;20148&quot; value=&quot;5&quot;/&gt;&lt;property id=&quot;20300&quot; value=&quot;Folie 20 - &amp;quot;UNW-AIS contains:&amp;quot;&quot;/&gt;&lt;property id=&quot;20307&quot; value=&quot;528&quot;/&gt;&lt;/object&gt;&lt;object type=&quot;3&quot; unique_id=&quot;11229&quot;&gt;&lt;property id=&quot;20148&quot; value=&quot;5&quot;/&gt;&lt;property id=&quot;20300&quot; value=&quot;Folie 21&quot;/&gt;&lt;property id=&quot;20307&quot; value=&quot;529&quot;/&gt;&lt;/object&gt;&lt;object type=&quot;3&quot; unique_id=&quot;11355&quot;&gt;&lt;property id=&quot;20148&quot; value=&quot;5&quot;/&gt;&lt;property id=&quot;20300&quot; value=&quot;Folie 18 - &amp;quot;+&amp;quot;&quot;/&gt;&lt;property id=&quot;20307&quot; value=&quot;53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UNW-DPC Design Master">
  <a:themeElements>
    <a:clrScheme name="UNW-DPC">
      <a:dk1>
        <a:sysClr val="windowText" lastClr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E36C09"/>
      </a:accent2>
      <a:accent3>
        <a:srgbClr val="9BBB59"/>
      </a:accent3>
      <a:accent4>
        <a:srgbClr val="4BACC6"/>
      </a:accent4>
      <a:accent5>
        <a:srgbClr val="4BACC6"/>
      </a:accent5>
      <a:accent6>
        <a:srgbClr val="E36C09"/>
      </a:accent6>
      <a:hlink>
        <a:srgbClr val="E36C09"/>
      </a:hlink>
      <a:folHlink>
        <a:srgbClr val="800080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j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756</Words>
  <Application>Microsoft Office PowerPoint</Application>
  <PresentationFormat>On-screen Show (4:3)</PresentationFormat>
  <Paragraphs>123</Paragraphs>
  <Slides>16</Slides>
  <Notes>5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Arial Narrow</vt:lpstr>
      <vt:lpstr>Times New Roman</vt:lpstr>
      <vt:lpstr>Verdana</vt:lpstr>
      <vt:lpstr>Trebuchet MS</vt:lpstr>
      <vt:lpstr>ＭＳ Ｐゴシック</vt:lpstr>
      <vt:lpstr>Myriad Pro Cond</vt:lpstr>
      <vt:lpstr>UNW-DPC Design Master</vt:lpstr>
      <vt:lpstr>Slide 1</vt:lpstr>
      <vt:lpstr>Background</vt:lpstr>
      <vt:lpstr>Capacity Development</vt:lpstr>
      <vt:lpstr>Goal</vt:lpstr>
      <vt:lpstr>Capacity Needs Assessment</vt:lpstr>
      <vt:lpstr>Survey results: Your capacity needs</vt:lpstr>
      <vt:lpstr>What is a dissemination strategy?</vt:lpstr>
      <vt:lpstr>Needs to develop national strategy</vt:lpstr>
      <vt:lpstr>Hindrances and barriers</vt:lpstr>
      <vt:lpstr>Questions for dissemination planning </vt:lpstr>
      <vt:lpstr>Which materials?</vt:lpstr>
      <vt:lpstr>Strategies for dissemination</vt:lpstr>
      <vt:lpstr>UN-Water Activity Information System UNW-AIS</vt:lpstr>
      <vt:lpstr>UNW-AIS: Scope and Capabilities </vt:lpstr>
      <vt:lpstr>Discussion</vt:lpstr>
      <vt:lpstr>Discussion</vt:lpstr>
    </vt:vector>
  </TitlesOfParts>
  <Company>UNW-DPC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leentvaar</dc:creator>
  <cp:lastModifiedBy>Srikanth</cp:lastModifiedBy>
  <cp:revision>1125</cp:revision>
  <dcterms:created xsi:type="dcterms:W3CDTF">2009-05-15T08:24:22Z</dcterms:created>
  <dcterms:modified xsi:type="dcterms:W3CDTF">2012-10-29T10:19:02Z</dcterms:modified>
</cp:coreProperties>
</file>