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5" r:id="rId1"/>
  </p:sldMasterIdLst>
  <p:notesMasterIdLst>
    <p:notesMasterId r:id="rId17"/>
  </p:notesMasterIdLst>
  <p:handoutMasterIdLst>
    <p:handoutMasterId r:id="rId18"/>
  </p:handoutMasterIdLst>
  <p:sldIdLst>
    <p:sldId id="342" r:id="rId2"/>
    <p:sldId id="363" r:id="rId3"/>
    <p:sldId id="372" r:id="rId4"/>
    <p:sldId id="365" r:id="rId5"/>
    <p:sldId id="379" r:id="rId6"/>
    <p:sldId id="367" r:id="rId7"/>
    <p:sldId id="368" r:id="rId8"/>
    <p:sldId id="380" r:id="rId9"/>
    <p:sldId id="375" r:id="rId10"/>
    <p:sldId id="376" r:id="rId11"/>
    <p:sldId id="374" r:id="rId12"/>
    <p:sldId id="373" r:id="rId13"/>
    <p:sldId id="370" r:id="rId14"/>
    <p:sldId id="371" r:id="rId15"/>
    <p:sldId id="377" r:id="rId16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8000"/>
    <a:srgbClr val="800000"/>
    <a:srgbClr val="FFFF99"/>
    <a:srgbClr val="FFFFCC"/>
    <a:srgbClr val="009900"/>
    <a:srgbClr val="0F6FC6"/>
    <a:srgbClr val="0000FF"/>
    <a:srgbClr val="A50021"/>
    <a:srgbClr val="7C4B3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0" autoAdjust="0"/>
    <p:restoredTop sz="97869" autoAdjust="0"/>
  </p:normalViewPr>
  <p:slideViewPr>
    <p:cSldViewPr>
      <p:cViewPr>
        <p:scale>
          <a:sx n="70" d="100"/>
          <a:sy n="70" d="100"/>
        </p:scale>
        <p:origin x="-2814" y="-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432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8275" y="0"/>
            <a:ext cx="30432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954C2A6-5353-4CD5-9D10-FCB4E7EFD56E}" type="datetimeFigureOut">
              <a:rPr lang="en-US"/>
              <a:pPr>
                <a:defRPr/>
              </a:pPr>
              <a:t>10/24/2012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840788"/>
            <a:ext cx="30432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8275" y="8840788"/>
            <a:ext cx="30432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8EB2CCD4-341F-4BE1-A879-E69E1DA079FF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917158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432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8275" y="0"/>
            <a:ext cx="30432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73C04D1-E85A-411B-B2D7-7B0F7E3A2989}" type="datetimeFigureOut">
              <a:rPr lang="en-US"/>
              <a:pPr>
                <a:defRPr/>
              </a:pPr>
              <a:t>10/24/2012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6913"/>
            <a:ext cx="4656138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3263" y="4421188"/>
            <a:ext cx="56165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40788"/>
            <a:ext cx="30432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8275" y="8840788"/>
            <a:ext cx="30432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D39CAF9-E589-4690-A86D-069697AD5A8B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1534526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9C43B-2A1B-4314-96F5-A56FF0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664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Stock_000010199018Small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555" t="34567" r="555" b="7877"/>
          <a:stretch>
            <a:fillRect/>
          </a:stretch>
        </p:blipFill>
        <p:spPr bwMode="auto">
          <a:xfrm>
            <a:off x="-36513" y="-9525"/>
            <a:ext cx="9180513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8"/>
          <p:cNvSpPr>
            <a:spLocks noGrp="1"/>
          </p:cNvSpPr>
          <p:nvPr>
            <p:ph type="title"/>
          </p:nvPr>
        </p:nvSpPr>
        <p:spPr bwMode="auto">
          <a:xfrm>
            <a:off x="439738" y="11826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39738" y="2332038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215E3A4-3CFA-4F7F-B795-48B5BBDF1868}" type="datetime1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5FBA7DFA-7437-4014-97DB-0405EEC2F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3113" y="6242050"/>
            <a:ext cx="5873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6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0070C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70C0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70C0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70C0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70C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36253" y="2276872"/>
            <a:ext cx="7848873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latin typeface="Calibri" pitchFamily="34" charset="0"/>
              </a:rPr>
              <a:t>Institutional Arrangements and Collaboration for Safe Use of Wastewater in Agriculture    </a:t>
            </a:r>
            <a:endParaRPr lang="en-US" sz="3200" b="1" dirty="0">
              <a:latin typeface="Calibri" pitchFamily="34" charset="0"/>
            </a:endParaRPr>
          </a:p>
        </p:txBody>
      </p:sp>
      <p:pic>
        <p:nvPicPr>
          <p:cNvPr id="3" name="Picture 2" descr="S:\Admin\UN Water and Other UN Organisations\UNU\WaterNetSymposium_Maputo,Mozambique_October2011\5_PR material\input files\INWEH Logo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4936" y="179660"/>
            <a:ext cx="2466832" cy="1372443"/>
          </a:xfrm>
          <a:prstGeom prst="rect">
            <a:avLst/>
          </a:prstGeom>
          <a:noFill/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00061" y="4581128"/>
            <a:ext cx="8143875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18288" bIns="45720" numCol="1" anchor="t" anchorCtr="0" compatLnSpc="1">
            <a:prstTxWarp prst="textNoShape">
              <a:avLst/>
            </a:prstTxWarp>
          </a:bodyPr>
          <a:lstStyle>
            <a:lvl1pPr marL="0" marR="4572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algn="ctr"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latin typeface="Calibri" pitchFamily="34" charset="0"/>
              </a:rPr>
              <a:t>Manzoor Qadir</a:t>
            </a:r>
          </a:p>
          <a:p>
            <a:pPr marR="0" algn="ctr"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>
                <a:latin typeface="Calibri" pitchFamily="34" charset="0"/>
              </a:rPr>
              <a:t>UNU-INWEH</a:t>
            </a:r>
          </a:p>
          <a:p>
            <a:pPr marR="0" algn="ctr" eaLnBrk="1" hangingPunct="1">
              <a:spcBef>
                <a:spcPts val="0"/>
              </a:spcBef>
              <a:spcAft>
                <a:spcPts val="600"/>
              </a:spcAft>
            </a:pPr>
            <a:endParaRPr lang="en-US" sz="2200" dirty="0" smtClean="0">
              <a:latin typeface="Calibri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0" y="6357248"/>
            <a:ext cx="9144000" cy="424551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5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Third Regional Workshop ‘Safe </a:t>
            </a:r>
            <a:r>
              <a:rPr kumimoji="0" lang="en-CA" sz="15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Use of Wastewater in </a:t>
            </a:r>
            <a:r>
              <a:rPr kumimoji="0" lang="en-CA" sz="15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Agriculture’, 26-28 September, Johannesburg, South Africa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</a:t>
            </a:r>
            <a:endParaRPr kumimoji="0" lang="en-US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105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79512" y="548680"/>
            <a:ext cx="878497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3000" b="1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Academic Level: Wastewater </a:t>
            </a:r>
            <a:r>
              <a:rPr lang="en-CA" sz="3000" b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in Universities’ Curricula   </a:t>
            </a:r>
            <a:endParaRPr lang="en-CA" sz="3000" b="1" kern="0" dirty="0">
              <a:solidFill>
                <a:prstClr val="black"/>
              </a:solidFill>
              <a:latin typeface="Calibri" pitchFamily="34" charset="0"/>
              <a:cs typeface="Tahoma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79512" y="6165304"/>
            <a:ext cx="878497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CA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Topic </a:t>
            </a:r>
            <a:r>
              <a:rPr lang="en-CA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of wastewater management </a:t>
            </a:r>
            <a:r>
              <a:rPr lang="en-CA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as a </a:t>
            </a:r>
            <a:r>
              <a:rPr lang="en-CA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part of the curricula in </a:t>
            </a:r>
            <a:r>
              <a:rPr lang="en-CA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universities</a:t>
            </a:r>
            <a:r>
              <a:rPr lang="en-US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 </a:t>
            </a:r>
            <a:endParaRPr lang="en-US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</a:t>
            </a:r>
            <a:endParaRPr lang="en-US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356" y="1471862"/>
            <a:ext cx="7337059" cy="4402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2241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23528" y="548680"/>
            <a:ext cx="842493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3000" b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Farmers/Water Users Associations  </a:t>
            </a:r>
            <a:endParaRPr lang="en-CA" sz="3000" b="1" kern="0" dirty="0">
              <a:solidFill>
                <a:prstClr val="black"/>
              </a:solidFill>
              <a:latin typeface="Calibri" pitchFamily="34" charset="0"/>
              <a:cs typeface="Tahoma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79512" y="6165304"/>
            <a:ext cx="878497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CA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Farmers/water </a:t>
            </a:r>
            <a:r>
              <a:rPr lang="en-CA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users </a:t>
            </a:r>
            <a:r>
              <a:rPr lang="en-CA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associations </a:t>
            </a:r>
            <a:r>
              <a:rPr lang="en-CA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dealing with local </a:t>
            </a:r>
            <a:r>
              <a:rPr lang="en-CA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institutions </a:t>
            </a:r>
            <a:r>
              <a:rPr lang="en-CA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for wastewater delivery</a:t>
            </a:r>
            <a:r>
              <a:rPr lang="en-US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 </a:t>
            </a:r>
            <a:endParaRPr lang="en-US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</a:t>
            </a:r>
            <a:endParaRPr lang="en-US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869" y="1361313"/>
            <a:ext cx="7340261" cy="4587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7588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23528" y="548680"/>
            <a:ext cx="842493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3000" b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Farmers pay to Local Institutions for Wastewater </a:t>
            </a:r>
            <a:endParaRPr lang="en-CA" sz="3000" b="1" kern="0" dirty="0">
              <a:solidFill>
                <a:prstClr val="black"/>
              </a:solidFill>
              <a:latin typeface="Calibri" pitchFamily="34" charset="0"/>
              <a:cs typeface="Tahoma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7416824" cy="4450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4314" y="6233530"/>
            <a:ext cx="8568952" cy="479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CA" sz="2000" b="1" i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Yes</a:t>
            </a:r>
            <a:r>
              <a:rPr lang="en-CA" sz="20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: Botswana and South Africa (Cape Town)</a:t>
            </a:r>
            <a:endParaRPr lang="en-US" sz="2000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758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23528" y="548680"/>
            <a:ext cx="842493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3000" b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Policy Level</a:t>
            </a:r>
            <a:r>
              <a:rPr lang="en-CA" sz="3000" b="1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: Guidelines </a:t>
            </a:r>
            <a:r>
              <a:rPr lang="en-CA" sz="3000" b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for Wastewater Use</a:t>
            </a:r>
            <a:endParaRPr lang="en-CA" sz="3000" b="1" kern="0" dirty="0">
              <a:solidFill>
                <a:prstClr val="black"/>
              </a:solidFill>
              <a:latin typeface="Calibri" pitchFamily="34" charset="0"/>
              <a:cs typeface="Tahoma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67544" y="6165304"/>
            <a:ext cx="828092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CA" sz="20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Categories included WHO guidelines, national guidelines, and none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 </a:t>
            </a:r>
            <a:endParaRPr lang="en-US" sz="2000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</a:t>
            </a:r>
            <a:endParaRPr lang="en-US" sz="2000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77" y="1227087"/>
            <a:ext cx="7492038" cy="4938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 rot="19509656">
            <a:off x="1158904" y="3195009"/>
            <a:ext cx="6756593" cy="646331"/>
          </a:xfrm>
          <a:prstGeom prst="rect">
            <a:avLst/>
          </a:prstGeom>
          <a:solidFill>
            <a:srgbClr val="800000"/>
          </a:solidFill>
        </p:spPr>
        <p:txBody>
          <a:bodyPr wrap="none" rtlCol="0">
            <a:spAutoFit/>
          </a:bodyPr>
          <a:lstStyle/>
          <a:p>
            <a:r>
              <a:rPr lang="en-CA" sz="3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Major Challenge: Implementation </a:t>
            </a:r>
            <a:endParaRPr lang="en-CA" sz="3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887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23528" y="548680"/>
            <a:ext cx="842493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3000" b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Regional Level: Collaboration across Countries </a:t>
            </a:r>
            <a:endParaRPr lang="en-CA" sz="3000" b="1" kern="0" dirty="0">
              <a:solidFill>
                <a:prstClr val="black"/>
              </a:solidFill>
              <a:latin typeface="Calibri" pitchFamily="34" charset="0"/>
              <a:cs typeface="Tahoma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79512" y="5718466"/>
            <a:ext cx="8784976" cy="997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CA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In case of yes, collaboration through joint projects and participation in workshops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CA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Lake Victoria Environment Management Program (LVEMP)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 </a:t>
            </a:r>
            <a:endParaRPr lang="en-US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</a:t>
            </a:r>
            <a:endParaRPr lang="en-US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05" y="1142320"/>
            <a:ext cx="7363527" cy="4418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55969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11560" y="548680"/>
            <a:ext cx="8136904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CA" sz="3000" b="1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Key </a:t>
            </a:r>
            <a:r>
              <a:rPr lang="en-CA" sz="3000" b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Questions for Roundtable Discussions </a:t>
            </a:r>
            <a:endParaRPr lang="en-CA" sz="3000" b="1" kern="0" dirty="0">
              <a:solidFill>
                <a:prstClr val="black"/>
              </a:solidFill>
              <a:latin typeface="Calibri" pitchFamily="34" charset="0"/>
              <a:cs typeface="Tahoma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560" y="1268760"/>
            <a:ext cx="7560840" cy="4871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28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What status do we have in regard to institutional arrangements at different levels for wastewater management?</a:t>
            </a:r>
          </a:p>
          <a:p>
            <a:pPr marL="342900" indent="-342900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28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What success stories do we have in terms of institutional collaboration </a:t>
            </a:r>
            <a:r>
              <a:rPr lang="en-CA" sz="28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addressing </a:t>
            </a:r>
            <a:r>
              <a:rPr lang="en-CA" sz="2800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safe </a:t>
            </a:r>
            <a:r>
              <a:rPr lang="en-CA" sz="28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use </a:t>
            </a:r>
            <a:r>
              <a:rPr lang="en-CA" sz="2800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of wastewater</a:t>
            </a:r>
            <a:r>
              <a:rPr lang="en-US" sz="28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?</a:t>
            </a:r>
          </a:p>
          <a:p>
            <a:pPr marL="342900" indent="-342900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28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How can we improve institutional collaboration for </a:t>
            </a:r>
            <a:r>
              <a:rPr lang="en-US" sz="2800" kern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safe use </a:t>
            </a:r>
            <a:r>
              <a:rPr lang="en-US" sz="28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of wastewater?</a:t>
            </a: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en-US" sz="2800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 </a:t>
            </a:r>
            <a:endParaRPr lang="en-US" sz="2800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en-US" sz="2800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</a:t>
            </a:r>
            <a:endParaRPr lang="en-US" sz="2800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706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11560" y="548680"/>
            <a:ext cx="8136904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CA" sz="3000" b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Institutional Levels/Categories </a:t>
            </a:r>
            <a:endParaRPr lang="en-CA" sz="3000" b="1" kern="0" dirty="0">
              <a:solidFill>
                <a:prstClr val="black"/>
              </a:solidFill>
              <a:latin typeface="Calibri" pitchFamily="34" charset="0"/>
              <a:cs typeface="Tahoma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92892" y="1412776"/>
            <a:ext cx="8111556" cy="504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§"/>
              <a:defRPr/>
            </a:pPr>
            <a:r>
              <a:rPr lang="en-CA" sz="28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National level across different ministries 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District </a:t>
            </a:r>
            <a:r>
              <a:rPr lang="en-US" sz="28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level across related institutions 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§"/>
              <a:defRPr/>
            </a:pPr>
            <a:r>
              <a:rPr lang="en-CA" sz="2800" kern="0" dirty="0" smtClean="0">
                <a:solidFill>
                  <a:srgbClr val="000099"/>
                </a:solidFill>
                <a:latin typeface="Calibri" pitchFamily="34" charset="0"/>
                <a:cs typeface="Tahoma"/>
              </a:rPr>
              <a:t>Academic level across educational institutions   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§"/>
              <a:defRPr/>
            </a:pPr>
            <a:r>
              <a:rPr lang="en-CA" sz="2800" kern="0" dirty="0" smtClean="0">
                <a:solidFill>
                  <a:srgbClr val="008000"/>
                </a:solidFill>
                <a:latin typeface="Calibri" pitchFamily="34" charset="0"/>
                <a:cs typeface="Tahoma"/>
              </a:rPr>
              <a:t>Farmers level across individual and associations </a:t>
            </a:r>
            <a:endParaRPr lang="en-US" sz="2800" kern="0" dirty="0">
              <a:solidFill>
                <a:srgbClr val="008000"/>
              </a:solidFill>
              <a:latin typeface="Calibri" pitchFamily="34" charset="0"/>
              <a:cs typeface="Tahoma"/>
            </a:endParaRP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§"/>
              <a:defRPr/>
            </a:pPr>
            <a:r>
              <a:rPr lang="en-CA" sz="2800" kern="0" dirty="0" smtClean="0">
                <a:solidFill>
                  <a:srgbClr val="800000"/>
                </a:solidFill>
                <a:latin typeface="Calibri" pitchFamily="34" charset="0"/>
                <a:cs typeface="Tahoma"/>
              </a:rPr>
              <a:t>Policy level addressing implementation of WHO/national guidelines</a:t>
            </a:r>
            <a:r>
              <a:rPr lang="en-US" sz="2800" kern="0" dirty="0" smtClean="0">
                <a:solidFill>
                  <a:srgbClr val="800000"/>
                </a:solidFill>
                <a:latin typeface="Calibri" pitchFamily="34" charset="0"/>
                <a:cs typeface="Tahoma"/>
              </a:rPr>
              <a:t>  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§"/>
              <a:defRPr/>
            </a:pPr>
            <a:r>
              <a:rPr lang="en-CA" sz="2800" kern="0" dirty="0">
                <a:solidFill>
                  <a:srgbClr val="800000"/>
                </a:solidFill>
                <a:latin typeface="Calibri" pitchFamily="34" charset="0"/>
                <a:cs typeface="Tahoma"/>
              </a:rPr>
              <a:t>Regional level across countries in the </a:t>
            </a:r>
            <a:r>
              <a:rPr lang="en-CA" sz="2800" kern="0" dirty="0" smtClean="0">
                <a:solidFill>
                  <a:srgbClr val="800000"/>
                </a:solidFill>
                <a:latin typeface="Calibri" pitchFamily="34" charset="0"/>
                <a:cs typeface="Tahoma"/>
              </a:rPr>
              <a:t>region</a:t>
            </a:r>
            <a:endParaRPr lang="en-US" sz="2800" kern="0" dirty="0">
              <a:solidFill>
                <a:srgbClr val="800000"/>
              </a:solidFill>
              <a:latin typeface="Calibri" pitchFamily="34" charset="0"/>
              <a:cs typeface="Tahom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18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11560" y="548680"/>
            <a:ext cx="8136904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CA" sz="3000" b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National Level – Responsible Ministry  </a:t>
            </a:r>
            <a:endParaRPr lang="en-CA" sz="3000" b="1" kern="0" dirty="0">
              <a:solidFill>
                <a:prstClr val="black"/>
              </a:solidFill>
              <a:latin typeface="Calibri" pitchFamily="34" charset="0"/>
              <a:cs typeface="Tahoma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23528" y="1412776"/>
            <a:ext cx="8712968" cy="504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CA" sz="28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Diversity at the national level ministries among countries for wastewater management </a:t>
            </a:r>
          </a:p>
          <a:p>
            <a:pPr marL="800100" lvl="1" indent="-3429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CA" sz="2400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Ministry of Water (and Energy)</a:t>
            </a:r>
          </a:p>
          <a:p>
            <a:pPr marL="800100" lvl="1" indent="-3429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CA" sz="2400" kern="0" dirty="0">
                <a:latin typeface="Calibri" pitchFamily="34" charset="0"/>
                <a:cs typeface="Tahoma"/>
              </a:rPr>
              <a:t>Ministry of Water and Environment</a:t>
            </a:r>
            <a:endParaRPr lang="en-US" sz="2400" kern="0" dirty="0">
              <a:latin typeface="Calibri" pitchFamily="34" charset="0"/>
              <a:cs typeface="Tahoma"/>
            </a:endParaRPr>
          </a:p>
          <a:p>
            <a:pPr marL="800100" lvl="1" indent="-3429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CA" sz="2400" kern="0" dirty="0">
                <a:latin typeface="Calibri" pitchFamily="34" charset="0"/>
                <a:cs typeface="Tahoma"/>
              </a:rPr>
              <a:t>Ministry of Agriculture (Water and Forestry)</a:t>
            </a:r>
          </a:p>
          <a:p>
            <a:pPr marL="800100" lvl="1" indent="-3429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CA" sz="24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Ministry </a:t>
            </a:r>
            <a:r>
              <a:rPr lang="en-CA" sz="2400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of Environment </a:t>
            </a:r>
            <a:r>
              <a:rPr lang="en-CA" sz="24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(Wildlife and Tourism)</a:t>
            </a:r>
          </a:p>
          <a:p>
            <a:pPr marL="800100" lvl="1" indent="-3429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CA" sz="24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Ministry of Natural Resources</a:t>
            </a:r>
          </a:p>
          <a:p>
            <a:pPr marL="800100" lvl="1" indent="-3429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CA" sz="2400" kern="0" dirty="0">
                <a:latin typeface="Calibri" pitchFamily="34" charset="0"/>
                <a:cs typeface="Tahoma"/>
              </a:rPr>
              <a:t>Ministry of Energy </a:t>
            </a:r>
            <a:r>
              <a:rPr lang="en-CA" sz="2400" kern="0" dirty="0" smtClean="0">
                <a:latin typeface="Calibri" pitchFamily="34" charset="0"/>
                <a:cs typeface="Tahoma"/>
              </a:rPr>
              <a:t>and Public Utilities</a:t>
            </a:r>
            <a:endParaRPr lang="en-CA" sz="2400" kern="0" dirty="0">
              <a:latin typeface="Calibri" pitchFamily="34" charset="0"/>
              <a:cs typeface="Tahoma"/>
            </a:endParaRPr>
          </a:p>
          <a:p>
            <a:pPr marL="800100" lvl="1" indent="-3429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24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Ministry </a:t>
            </a:r>
            <a:r>
              <a:rPr lang="en-US" sz="2400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of Local Government and Rural/Urban Development</a:t>
            </a:r>
          </a:p>
          <a:p>
            <a:pPr marL="800100" lvl="1" indent="-3429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CA" sz="2400" kern="0" dirty="0" smtClean="0">
                <a:solidFill>
                  <a:srgbClr val="000099"/>
                </a:solidFill>
                <a:latin typeface="Calibri" pitchFamily="34" charset="0"/>
                <a:cs typeface="Tahoma"/>
              </a:rPr>
              <a:t>Municipalities </a:t>
            </a:r>
            <a:endParaRPr lang="en-US" sz="2800" kern="0" dirty="0">
              <a:solidFill>
                <a:srgbClr val="000099"/>
              </a:solidFill>
              <a:latin typeface="Calibri" pitchFamily="34" charset="0"/>
              <a:cs typeface="Tahom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310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23528" y="548680"/>
            <a:ext cx="842493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3000" b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Inter-ministerial Collaboration</a:t>
            </a:r>
            <a:endParaRPr lang="en-CA" sz="3000" b="1" kern="0" dirty="0">
              <a:solidFill>
                <a:prstClr val="black"/>
              </a:solidFill>
              <a:latin typeface="Calibri" pitchFamily="34" charset="0"/>
              <a:cs typeface="Tahom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308" y="1412776"/>
            <a:ext cx="7439376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9512" y="5677399"/>
            <a:ext cx="48965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CA" sz="2000" b="1" i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Excellent</a:t>
            </a:r>
            <a:r>
              <a:rPr lang="en-CA" sz="20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: Swaziland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CA" sz="2000" b="1" i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Adequate</a:t>
            </a:r>
            <a:r>
              <a:rPr lang="en-CA" sz="20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: Botswana and Mauritius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 </a:t>
            </a:r>
            <a:endParaRPr lang="en-US" sz="2000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</a:t>
            </a:r>
            <a:endParaRPr lang="en-US" sz="2000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262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23528" y="548680"/>
            <a:ext cx="842493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3000" b="1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Government’s Commitment and Budget </a:t>
            </a:r>
            <a:r>
              <a:rPr lang="en-CA" sz="3000" b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Allocation</a:t>
            </a:r>
            <a:endParaRPr lang="en-CA" sz="3000" b="1" kern="0" dirty="0">
              <a:solidFill>
                <a:prstClr val="black"/>
              </a:solidFill>
              <a:latin typeface="Calibri" pitchFamily="34" charset="0"/>
              <a:cs typeface="Tahoma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9512" y="5677399"/>
            <a:ext cx="48965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CA" sz="2000" b="1" i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Excellent</a:t>
            </a:r>
            <a:r>
              <a:rPr lang="en-CA" sz="20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: Botswana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CA" sz="2000" b="1" i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Adequate</a:t>
            </a:r>
            <a:r>
              <a:rPr lang="en-CA" sz="20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: Mauritius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 </a:t>
            </a:r>
            <a:endParaRPr lang="en-US" sz="2000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</a:t>
            </a:r>
            <a:endParaRPr lang="en-US" sz="2000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34863"/>
            <a:ext cx="7416823" cy="451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81946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23528" y="548680"/>
            <a:ext cx="842493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3000" b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Institutional Collaboration at District Level</a:t>
            </a:r>
            <a:endParaRPr lang="en-CA" sz="3000" b="1" kern="0" dirty="0">
              <a:solidFill>
                <a:prstClr val="black"/>
              </a:solidFill>
              <a:latin typeface="Calibri" pitchFamily="34" charset="0"/>
              <a:cs typeface="Tahoma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588" y="1276947"/>
            <a:ext cx="7488832" cy="4556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9512" y="5677399"/>
            <a:ext cx="48965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CA" sz="2000" b="1" i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Excellent</a:t>
            </a:r>
            <a:r>
              <a:rPr lang="en-CA" sz="20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: Swaziland and Namibia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CA" sz="2000" b="1" i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Adequate</a:t>
            </a:r>
            <a:r>
              <a:rPr lang="en-CA" sz="2000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: </a:t>
            </a:r>
            <a:r>
              <a:rPr lang="en-CA" sz="20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Botswana and Seychelles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 </a:t>
            </a:r>
            <a:endParaRPr lang="en-US" sz="2000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</a:t>
            </a:r>
            <a:endParaRPr lang="en-US" sz="2000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394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23528" y="548680"/>
            <a:ext cx="842493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3000" b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Institutional Commitment </a:t>
            </a:r>
            <a:r>
              <a:rPr lang="en-CA" sz="3000" b="1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and </a:t>
            </a:r>
            <a:r>
              <a:rPr lang="en-CA" sz="3000" b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Budget Allocation</a:t>
            </a:r>
            <a:endParaRPr lang="en-CA" sz="3000" b="1" kern="0" dirty="0">
              <a:solidFill>
                <a:prstClr val="black"/>
              </a:solidFill>
              <a:latin typeface="Calibri" pitchFamily="34" charset="0"/>
              <a:cs typeface="Tahoma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69" y="1340768"/>
            <a:ext cx="7283069" cy="4441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9512" y="5277900"/>
            <a:ext cx="8568952" cy="1391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CA" sz="2000" b="1" i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Excellent</a:t>
            </a:r>
            <a:r>
              <a:rPr lang="en-CA" sz="20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: Namibia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CA" sz="2000" b="1" i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Adequate</a:t>
            </a:r>
            <a:r>
              <a:rPr lang="en-CA" sz="2000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: </a:t>
            </a:r>
            <a:r>
              <a:rPr lang="en-CA" sz="20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Botswana and Swaziland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CA" sz="2000" b="1" i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Variable</a:t>
            </a:r>
            <a:r>
              <a:rPr lang="en-CA" sz="20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: Adequate in large cities, inadequate in small towns (South Africa)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 </a:t>
            </a:r>
            <a:endParaRPr lang="en-US" sz="2000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</a:t>
            </a:r>
            <a:endParaRPr lang="en-US" sz="2000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760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23528" y="548680"/>
            <a:ext cx="842493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3000" b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Multi-institutional Collaboration (PPP)</a:t>
            </a:r>
            <a:endParaRPr lang="en-CA" sz="3000" b="1" kern="0" dirty="0">
              <a:solidFill>
                <a:prstClr val="black"/>
              </a:solidFill>
              <a:latin typeface="Calibri" pitchFamily="34" charset="0"/>
              <a:cs typeface="Tahoma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9512" y="6093296"/>
            <a:ext cx="8568952" cy="57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CA" sz="2000" b="1" i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Excellent</a:t>
            </a:r>
            <a:r>
              <a:rPr lang="en-CA" sz="2000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: Swaziland and Namibia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 </a:t>
            </a:r>
            <a:endParaRPr lang="en-US" sz="2000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</a:t>
            </a:r>
            <a:endParaRPr lang="en-US" sz="2000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92" y="1340768"/>
            <a:ext cx="7116007" cy="432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87848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23528" y="548680"/>
            <a:ext cx="842493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CA" sz="3000" b="1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Academic </a:t>
            </a:r>
            <a:r>
              <a:rPr lang="en-CA" sz="3000" b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Level: </a:t>
            </a:r>
            <a:r>
              <a:rPr lang="en-CA" sz="3000" b="1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Wastewater </a:t>
            </a:r>
            <a:r>
              <a:rPr lang="en-CA" sz="3000" b="1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in Schools’ Curricula   </a:t>
            </a:r>
            <a:endParaRPr lang="en-CA" sz="3000" b="1" kern="0" dirty="0">
              <a:solidFill>
                <a:prstClr val="black"/>
              </a:solidFill>
              <a:latin typeface="Calibri" pitchFamily="34" charset="0"/>
              <a:cs typeface="Tahoma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79512" y="6165304"/>
            <a:ext cx="878497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CA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Topic </a:t>
            </a:r>
            <a:r>
              <a:rPr lang="en-CA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of wastewater management </a:t>
            </a:r>
            <a:r>
              <a:rPr lang="en-CA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in </a:t>
            </a:r>
            <a:r>
              <a:rPr lang="en-CA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any form </a:t>
            </a:r>
            <a:r>
              <a:rPr lang="en-CA" kern="0" dirty="0" smtClean="0">
                <a:solidFill>
                  <a:prstClr val="black"/>
                </a:solidFill>
                <a:latin typeface="Calibri" pitchFamily="34" charset="0"/>
                <a:cs typeface="Tahoma"/>
              </a:rPr>
              <a:t>as a </a:t>
            </a:r>
            <a:r>
              <a:rPr lang="en-CA" kern="0" dirty="0">
                <a:solidFill>
                  <a:prstClr val="black"/>
                </a:solidFill>
                <a:latin typeface="Calibri" pitchFamily="34" charset="0"/>
                <a:cs typeface="Tahoma"/>
              </a:rPr>
              <a:t>part of the curricula in schools</a:t>
            </a:r>
            <a:r>
              <a:rPr lang="en-US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 </a:t>
            </a:r>
            <a:endParaRPr lang="en-US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kern="0" dirty="0" smtClean="0">
                <a:solidFill>
                  <a:srgbClr val="0000FF"/>
                </a:solidFill>
                <a:latin typeface="Calibri" pitchFamily="34" charset="0"/>
                <a:cs typeface="Tahoma"/>
              </a:rPr>
              <a:t> </a:t>
            </a:r>
            <a:endParaRPr lang="en-US" kern="0" dirty="0">
              <a:solidFill>
                <a:srgbClr val="0000FF"/>
              </a:solidFill>
              <a:latin typeface="Calibri" pitchFamily="34" charset="0"/>
              <a:cs typeface="Tahoma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30" y="1268760"/>
            <a:ext cx="7411532" cy="4446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14925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4292</TotalTime>
  <Words>396</Words>
  <Application>Microsoft Office PowerPoint</Application>
  <PresentationFormat>On-screen Show (4:3)</PresentationFormat>
  <Paragraphs>73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schustb</dc:creator>
  <cp:lastModifiedBy>Srikanth</cp:lastModifiedBy>
  <cp:revision>503</cp:revision>
  <dcterms:created xsi:type="dcterms:W3CDTF">2009-01-26T17:39:11Z</dcterms:created>
  <dcterms:modified xsi:type="dcterms:W3CDTF">2012-10-24T11:33:46Z</dcterms:modified>
</cp:coreProperties>
</file>