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72" r:id="rId3"/>
    <p:sldId id="273" r:id="rId4"/>
    <p:sldId id="258" r:id="rId5"/>
    <p:sldId id="265" r:id="rId6"/>
    <p:sldId id="267" r:id="rId7"/>
    <p:sldId id="269" r:id="rId8"/>
    <p:sldId id="270" r:id="rId9"/>
    <p:sldId id="268" r:id="rId10"/>
    <p:sldId id="260" r:id="rId11"/>
    <p:sldId id="27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102B3-FC78-4CE3-8BDA-544E101C9B1C}" type="datetimeFigureOut">
              <a:rPr lang="en-ZW" smtClean="0"/>
              <a:pPr/>
              <a:t>10/24/2012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65A9A-AD67-430A-B614-EF479444EDE9}" type="slidenum">
              <a:rPr lang="en-ZW" smtClean="0"/>
              <a:pPr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xmlns="" val="127864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65A9A-AD67-430A-B614-EF479444EDE9}" type="slidenum">
              <a:rPr lang="en-ZW" smtClean="0"/>
              <a:pPr/>
              <a:t>5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xmlns="" val="64506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3B0E-DE59-4189-9C09-B140FED3819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AF7-B01D-447C-8E3F-D72F068BA4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4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3B0E-DE59-4189-9C09-B140FED3819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AF7-B01D-447C-8E3F-D72F068BA4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14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3B0E-DE59-4189-9C09-B140FED3819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AF7-B01D-447C-8E3F-D72F068BA4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438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3B0E-DE59-4189-9C09-B140FED3819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AF7-B01D-447C-8E3F-D72F068BA4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649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3B0E-DE59-4189-9C09-B140FED3819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AF7-B01D-447C-8E3F-D72F068BA4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362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3B0E-DE59-4189-9C09-B140FED3819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AF7-B01D-447C-8E3F-D72F068BA4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639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3B0E-DE59-4189-9C09-B140FED3819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AF7-B01D-447C-8E3F-D72F068BA4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2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3B0E-DE59-4189-9C09-B140FED3819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AF7-B01D-447C-8E3F-D72F068BA4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185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3B0E-DE59-4189-9C09-B140FED3819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AF7-B01D-447C-8E3F-D72F068BA4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802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3B0E-DE59-4189-9C09-B140FED3819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AF7-B01D-447C-8E3F-D72F068BA4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32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3B0E-DE59-4189-9C09-B140FED3819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2AF7-B01D-447C-8E3F-D72F068BA4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39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C3B0E-DE59-4189-9C09-B140FED3819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42AF7-B01D-447C-8E3F-D72F068BA4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85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Wastewater Production, Treatment, and Use in Gaborone, Botswana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95989"/>
            <a:ext cx="3153010" cy="371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170331"/>
            <a:ext cx="480540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24400" y="5611927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2000" b="1" dirty="0" smtClean="0"/>
              <a:t>Gaborone, Capital City of Botswana</a:t>
            </a:r>
            <a:endParaRPr lang="en-ZW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524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b="1" dirty="0" smtClean="0"/>
              <a:t>H M </a:t>
            </a:r>
            <a:r>
              <a:rPr lang="en-ZW" b="1" dirty="0" err="1" smtClean="0"/>
              <a:t>Masundire</a:t>
            </a:r>
            <a:r>
              <a:rPr lang="en-ZW" b="1" dirty="0" smtClean="0"/>
              <a:t>, B T </a:t>
            </a:r>
            <a:r>
              <a:rPr lang="en-ZW" b="1" dirty="0" err="1" smtClean="0"/>
              <a:t>Ketshogile</a:t>
            </a:r>
            <a:r>
              <a:rPr lang="en-ZW" b="1" dirty="0"/>
              <a:t>,</a:t>
            </a:r>
            <a:r>
              <a:rPr lang="en-ZW" b="1" dirty="0" smtClean="0"/>
              <a:t> D </a:t>
            </a:r>
            <a:r>
              <a:rPr lang="en-ZW" b="1" dirty="0" err="1" smtClean="0"/>
              <a:t>D</a:t>
            </a:r>
            <a:r>
              <a:rPr lang="en-ZW" b="1" dirty="0" smtClean="0"/>
              <a:t> </a:t>
            </a:r>
            <a:r>
              <a:rPr lang="en-ZW" b="1" dirty="0" err="1" smtClean="0"/>
              <a:t>Shushu</a:t>
            </a:r>
            <a:r>
              <a:rPr lang="en-ZW" b="1" dirty="0"/>
              <a:t> </a:t>
            </a:r>
            <a:r>
              <a:rPr lang="en-ZW" b="1" dirty="0" smtClean="0"/>
              <a:t>&amp; H </a:t>
            </a:r>
            <a:r>
              <a:rPr lang="en-ZW" b="1" dirty="0" err="1" smtClean="0"/>
              <a:t>Okatch</a:t>
            </a:r>
            <a:endParaRPr lang="en-ZW" b="1" dirty="0" smtClean="0"/>
          </a:p>
          <a:p>
            <a:pPr algn="ctr"/>
            <a:r>
              <a:rPr lang="en-ZW" b="1" dirty="0" smtClean="0"/>
              <a:t>University of Botswana</a:t>
            </a:r>
            <a:endParaRPr lang="en-ZW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</a:rPr>
              <a:t>Regulations and implementation </a:t>
            </a:r>
            <a:r>
              <a:rPr lang="en-US" sz="3200" b="1" dirty="0">
                <a:solidFill>
                  <a:srgbClr val="002060"/>
                </a:solidFill>
              </a:rPr>
              <a:t>of </a:t>
            </a:r>
            <a:r>
              <a:rPr lang="en-US" sz="3200" b="1" dirty="0" smtClean="0">
                <a:solidFill>
                  <a:srgbClr val="002060"/>
                </a:solidFill>
              </a:rPr>
              <a:t>guidelines 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3100" dirty="0" smtClean="0"/>
              <a:t>See </a:t>
            </a:r>
            <a:r>
              <a:rPr lang="en-US" sz="3100" dirty="0" err="1" smtClean="0"/>
              <a:t>Excell</a:t>
            </a:r>
            <a:r>
              <a:rPr lang="en-US" sz="3100" dirty="0" smtClean="0"/>
              <a:t> file.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 smtClean="0"/>
              <a:t>Most of the parameters of major concern are within “acceptable limits”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 smtClean="0"/>
              <a:t>N &amp; P in effluent could benefit agriculture in requiring less use of artificial fertilizers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 smtClean="0"/>
              <a:t>Excess nitrates may lead to succulence in vegetables – spinach, rape, cabbage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 smtClean="0"/>
              <a:t>BUT N &amp; P concentrations are high enough to cause algal blooms especially in hot season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xmlns="" val="362268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b="1" dirty="0">
                <a:solidFill>
                  <a:srgbClr val="002060"/>
                </a:solidFill>
              </a:rPr>
              <a:t>Challenges</a:t>
            </a:r>
            <a:endParaRPr lang="en-ZW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4830763"/>
          </a:xfrm>
        </p:spPr>
        <p:txBody>
          <a:bodyPr>
            <a:normAutofit fontScale="92500" lnSpcReduction="10000"/>
          </a:bodyPr>
          <a:lstStyle/>
          <a:p>
            <a:r>
              <a:rPr lang="en-ZW" sz="2400" dirty="0" smtClean="0"/>
              <a:t>Attitudes &amp; perceptions </a:t>
            </a:r>
          </a:p>
          <a:p>
            <a:r>
              <a:rPr lang="en-ZW" sz="2400" dirty="0" smtClean="0"/>
              <a:t>Demand </a:t>
            </a:r>
            <a:r>
              <a:rPr lang="en-ZW" sz="2400" dirty="0" err="1" smtClean="0"/>
              <a:t>vs</a:t>
            </a:r>
            <a:r>
              <a:rPr lang="en-ZW" sz="2400" dirty="0" smtClean="0"/>
              <a:t> supply</a:t>
            </a:r>
          </a:p>
          <a:p>
            <a:r>
              <a:rPr lang="en-ZW" sz="2400" dirty="0" smtClean="0"/>
              <a:t>Water quality</a:t>
            </a:r>
          </a:p>
          <a:p>
            <a:r>
              <a:rPr lang="en-ZW" sz="2400" dirty="0" smtClean="0"/>
              <a:t>Eutrophication</a:t>
            </a:r>
          </a:p>
          <a:p>
            <a:r>
              <a:rPr lang="en-ZW" sz="2400" dirty="0" smtClean="0"/>
              <a:t>Algal blooms</a:t>
            </a:r>
          </a:p>
          <a:p>
            <a:r>
              <a:rPr lang="en-ZW" sz="2400" dirty="0" smtClean="0"/>
              <a:t>Harmful algal blooms</a:t>
            </a:r>
          </a:p>
          <a:p>
            <a:pPr lvl="1"/>
            <a:r>
              <a:rPr lang="en-ZW" dirty="0" smtClean="0"/>
              <a:t>Blooms of </a:t>
            </a:r>
            <a:r>
              <a:rPr lang="en-ZW" i="1" dirty="0" err="1"/>
              <a:t>M</a:t>
            </a:r>
            <a:r>
              <a:rPr lang="en-ZW" i="1" dirty="0" err="1" smtClean="0"/>
              <a:t>icrocystis</a:t>
            </a:r>
            <a:r>
              <a:rPr lang="en-ZW" i="1" dirty="0" smtClean="0"/>
              <a:t> sp.</a:t>
            </a:r>
          </a:p>
          <a:p>
            <a:pPr lvl="1"/>
            <a:r>
              <a:rPr lang="en-ZW" dirty="0" smtClean="0"/>
              <a:t>Produce algal toxins called </a:t>
            </a:r>
            <a:r>
              <a:rPr lang="en-ZW" dirty="0" err="1" smtClean="0"/>
              <a:t>microcystins</a:t>
            </a:r>
            <a:r>
              <a:rPr lang="en-ZW" dirty="0" smtClean="0"/>
              <a:t> (</a:t>
            </a:r>
            <a:r>
              <a:rPr lang="en-ZW" dirty="0" err="1" smtClean="0"/>
              <a:t>hepatotoxins</a:t>
            </a:r>
            <a:r>
              <a:rPr lang="en-ZW" dirty="0" smtClean="0"/>
              <a:t>) known to be lethal to animals</a:t>
            </a:r>
          </a:p>
          <a:p>
            <a:pPr lvl="1"/>
            <a:r>
              <a:rPr lang="en-ZW" dirty="0" err="1" smtClean="0"/>
              <a:t>Microcystins</a:t>
            </a:r>
            <a:r>
              <a:rPr lang="en-ZW" dirty="0" smtClean="0"/>
              <a:t> also seem to affect plant growth &amp; development</a:t>
            </a:r>
            <a:endParaRPr lang="en-ZW" dirty="0"/>
          </a:p>
        </p:txBody>
      </p:sp>
      <p:pic>
        <p:nvPicPr>
          <p:cNvPr id="5" name="Picture 2" descr="D:\IMG_1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4400" y="3830507"/>
            <a:ext cx="4038600" cy="3027493"/>
          </a:xfrm>
          <a:prstGeom prst="rect">
            <a:avLst/>
          </a:prstGeom>
          <a:noFill/>
        </p:spPr>
      </p:pic>
      <p:pic>
        <p:nvPicPr>
          <p:cNvPr id="7170" name="Picture 2" descr="G:\DCIM\101NIKON\DSCN2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1915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30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2800" b="1" dirty="0" smtClean="0">
                <a:solidFill>
                  <a:srgbClr val="002060"/>
                </a:solidFill>
              </a:rPr>
              <a:t>Government’s approach to </a:t>
            </a:r>
            <a:r>
              <a:rPr lang="en-CA" sz="2800" b="1" dirty="0">
                <a:solidFill>
                  <a:srgbClr val="002060"/>
                </a:solidFill>
              </a:rPr>
              <a:t>wastewater </a:t>
            </a:r>
            <a:r>
              <a:rPr lang="en-CA" sz="2800" b="1" dirty="0" smtClean="0">
                <a:solidFill>
                  <a:srgbClr val="002060"/>
                </a:solidFill>
              </a:rPr>
              <a:t>management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48307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3100" dirty="0" smtClean="0"/>
              <a:t>Improvement in reticulation of households to the municipal sewer system in all cities, towns and major villages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 smtClean="0"/>
              <a:t>Improved treatment process for reuse and even recycling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 smtClean="0"/>
              <a:t>There are over 60 wastewater treatment works country-wide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 smtClean="0"/>
              <a:t>2006 estimates: </a:t>
            </a:r>
          </a:p>
          <a:p>
            <a:pPr lvl="1">
              <a:buFont typeface="Wingdings" pitchFamily="2" charset="2"/>
              <a:buChar char="§"/>
            </a:pPr>
            <a:r>
              <a:rPr lang="en-US" sz="2700" dirty="0" smtClean="0"/>
              <a:t>total inflow = </a:t>
            </a:r>
            <a:r>
              <a:rPr lang="en-ZW" sz="2400" dirty="0"/>
              <a:t>24.5Mm</a:t>
            </a:r>
            <a:r>
              <a:rPr lang="en-ZW" sz="2400" baseline="30000" dirty="0"/>
              <a:t>3 </a:t>
            </a:r>
            <a:endParaRPr lang="en-ZW" sz="2400" baseline="30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700" dirty="0"/>
              <a:t>total </a:t>
            </a:r>
            <a:r>
              <a:rPr lang="en-US" sz="2700" dirty="0" smtClean="0"/>
              <a:t>outflow = </a:t>
            </a:r>
            <a:r>
              <a:rPr lang="en-ZW" sz="2400" dirty="0"/>
              <a:t>12.3Mm</a:t>
            </a:r>
            <a:r>
              <a:rPr lang="en-ZW" sz="2400" baseline="30000" dirty="0"/>
              <a:t>3 </a:t>
            </a:r>
            <a:endParaRPr lang="en-ZW" sz="2400" baseline="30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700" dirty="0" smtClean="0"/>
              <a:t>20% reused for irrigation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 smtClean="0"/>
              <a:t>Inclusion of wastewater into national water accounts</a:t>
            </a:r>
          </a:p>
          <a:p>
            <a:pPr>
              <a:buFont typeface="Wingdings" pitchFamily="2" charset="2"/>
              <a:buChar char="§"/>
            </a:pPr>
            <a:r>
              <a:rPr lang="en-ZW" sz="3100" dirty="0"/>
              <a:t>estimated that if adequately treated, wastewater could contribute about 16% of the country’s available water resources. </a:t>
            </a:r>
            <a:endParaRPr lang="en-US" sz="4100" dirty="0" smtClean="0"/>
          </a:p>
          <a:p>
            <a:pPr>
              <a:buFont typeface="Wingdings" pitchFamily="2" charset="2"/>
              <a:buChar char="§"/>
            </a:pP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xmlns="" val="127705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3600" dirty="0" smtClean="0">
                <a:solidFill>
                  <a:srgbClr val="002060"/>
                </a:solidFill>
              </a:rPr>
              <a:t>Botswana brief</a:t>
            </a:r>
            <a:endParaRPr lang="en-ZW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ZW" sz="2400" dirty="0" smtClean="0"/>
              <a:t>Total population approximately 2 million</a:t>
            </a:r>
          </a:p>
          <a:p>
            <a:r>
              <a:rPr lang="en-ZW" sz="2400" dirty="0"/>
              <a:t>rainfall ranging from a high of 550 and low of 200 mm per year </a:t>
            </a:r>
            <a:endParaRPr lang="en-ZW" sz="2400" dirty="0" smtClean="0"/>
          </a:p>
          <a:p>
            <a:r>
              <a:rPr lang="en-ZW" sz="2400" dirty="0"/>
              <a:t>estimated annual average evaporation rate of 1400 mm </a:t>
            </a:r>
            <a:endParaRPr lang="en-ZW" sz="2400" dirty="0" smtClean="0"/>
          </a:p>
          <a:p>
            <a:r>
              <a:rPr lang="en-ZW" sz="2400" dirty="0"/>
              <a:t>Botswana is a water stressed country </a:t>
            </a:r>
            <a:endParaRPr lang="en-ZW" sz="2400" dirty="0" smtClean="0"/>
          </a:p>
          <a:p>
            <a:r>
              <a:rPr lang="en-ZW" sz="2400" dirty="0"/>
              <a:t>contribution by agriculture to the national GDP (currently standing at 2%) </a:t>
            </a:r>
          </a:p>
        </p:txBody>
      </p:sp>
    </p:spTree>
    <p:extLst>
      <p:ext uri="{BB962C8B-B14F-4D97-AF65-F5344CB8AC3E}">
        <p14:creationId xmlns:p14="http://schemas.microsoft.com/office/powerpoint/2010/main" xmlns="" val="134314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Z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99791"/>
            <a:ext cx="6934200" cy="664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29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</a:rPr>
              <a:t>Wastewater </a:t>
            </a:r>
            <a:r>
              <a:rPr lang="en-US" sz="3200" b="1" dirty="0">
                <a:solidFill>
                  <a:srgbClr val="002060"/>
                </a:solidFill>
              </a:rPr>
              <a:t>production and treatment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49831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Gaborone, the capital city of Botswana, has a population of about 300 000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Per capita water demand about 0.2 </a:t>
            </a:r>
            <a:r>
              <a:rPr lang="en-ZW" sz="2400" dirty="0" smtClean="0"/>
              <a:t>m</a:t>
            </a:r>
            <a:r>
              <a:rPr lang="en-ZW" sz="2400" baseline="30000" dirty="0" smtClean="0"/>
              <a:t>3 </a:t>
            </a:r>
            <a:r>
              <a:rPr lang="en-ZW" sz="2400" dirty="0" smtClean="0"/>
              <a:t>per day</a:t>
            </a:r>
            <a:endParaRPr lang="en-ZW" sz="2400" baseline="30000" dirty="0" smtClean="0"/>
          </a:p>
          <a:p>
            <a:pPr>
              <a:buFont typeface="Wingdings" pitchFamily="2" charset="2"/>
              <a:buChar char="§"/>
            </a:pPr>
            <a:r>
              <a:rPr lang="en-ZW" sz="2400" dirty="0" smtClean="0"/>
              <a:t>total </a:t>
            </a:r>
            <a:r>
              <a:rPr lang="en-ZW" sz="2400" dirty="0"/>
              <a:t>water consumption </a:t>
            </a:r>
            <a:r>
              <a:rPr lang="en-ZW" sz="2400" dirty="0" smtClean="0"/>
              <a:t>was about 50ML/day (2008)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Sewage treatment plant has a capacity of 65ML per day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Current inflow average 57ML per day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Outflow estimated to be about 50ML per day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Uses Activated Sludge treatment process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Treated (digested) sludge is disposed of after dewatering and drying – used for fertilizing lawns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Wastewater is treated twice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Activated sludge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Stabilization ponds</a:t>
            </a:r>
          </a:p>
        </p:txBody>
      </p:sp>
    </p:spTree>
    <p:extLst>
      <p:ext uri="{BB962C8B-B14F-4D97-AF65-F5344CB8AC3E}">
        <p14:creationId xmlns:p14="http://schemas.microsoft.com/office/powerpoint/2010/main" xmlns="" val="218171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Wastewater use and/or disposal </a:t>
            </a:r>
            <a:endParaRPr lang="en-ZW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724400" cy="50593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Effluent is held in stabilization ponds – the former treatment process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From the 3 pond series most effluent goes into another set of </a:t>
            </a:r>
            <a:r>
              <a:rPr lang="en-US" dirty="0" smtClean="0"/>
              <a:t>lagoons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Some effluent flows into a wetland in Gaborone Game Reserve and into </a:t>
            </a:r>
            <a:r>
              <a:rPr lang="en-US" dirty="0" err="1" smtClean="0"/>
              <a:t>Notwane</a:t>
            </a:r>
            <a:r>
              <a:rPr lang="en-US" dirty="0" smtClean="0"/>
              <a:t> River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Ponds have become an IBA as well as an important watering site for livestock 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From 2</a:t>
            </a:r>
            <a:r>
              <a:rPr lang="en-US" baseline="30000" dirty="0"/>
              <a:t>nd</a:t>
            </a:r>
            <a:r>
              <a:rPr lang="en-US" dirty="0"/>
              <a:t> lagoon effluent is pumped to feed an irrigation </a:t>
            </a:r>
            <a:r>
              <a:rPr lang="en-US" dirty="0" smtClean="0"/>
              <a:t>scheme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Crops include: cabbage, tomatoes, spinach, butternut, green pepper, maize, beet root, carrot, rape, olives, roses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Effluent priced at P0.67 (R0.72 m</a:t>
            </a:r>
            <a:r>
              <a:rPr lang="en-US" baseline="30000" dirty="0" smtClean="0"/>
              <a:t>-3</a:t>
            </a:r>
            <a:r>
              <a:rPr lang="en-US" dirty="0"/>
              <a:t> 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Vegetables sold to traders including supermarkets</a:t>
            </a:r>
            <a:endParaRPr lang="en-ZW" dirty="0"/>
          </a:p>
          <a:p>
            <a:endParaRPr lang="en-ZW" dirty="0"/>
          </a:p>
        </p:txBody>
      </p:sp>
      <p:pic>
        <p:nvPicPr>
          <p:cNvPr id="2050" name="Picture 2" descr="G:\DCIM\101NIKON\DSCN23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7918" y="781049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DCIM\101NIKON\DSCN23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9872" y="3753757"/>
            <a:ext cx="4138991" cy="310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46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Wastewater use and/or disposal </a:t>
            </a:r>
            <a:endParaRPr lang="en-ZW" sz="36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G:\DCIM\101NIKON\DSCN23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126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DCIM\101NIKON\DSCN23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2741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DCIM\101NIKON\DSCN23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2952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DCIM\101NIKON\DSCN23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8727" y="4170218"/>
            <a:ext cx="3752273" cy="281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765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W" dirty="0"/>
          </a:p>
        </p:txBody>
      </p:sp>
      <p:pic>
        <p:nvPicPr>
          <p:cNvPr id="5122" name="Picture 2" descr="G:\DCIM\101NIKON\DSCN2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11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365" y="2078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Wastewater use and/or disposal </a:t>
            </a:r>
            <a:endParaRPr lang="en-ZW" sz="360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990600"/>
            <a:ext cx="4041775" cy="792162"/>
          </a:xfrm>
        </p:spPr>
        <p:txBody>
          <a:bodyPr>
            <a:normAutofit fontScale="70000" lnSpcReduction="20000"/>
          </a:bodyPr>
          <a:lstStyle/>
          <a:p>
            <a:endParaRPr lang="en-ZW" dirty="0" smtClean="0"/>
          </a:p>
          <a:p>
            <a:r>
              <a:rPr lang="en-ZW" dirty="0" smtClean="0"/>
              <a:t>Some </a:t>
            </a:r>
            <a:r>
              <a:rPr lang="en-ZW" dirty="0"/>
              <a:t>effluent is used to water 2 golf courses, a golf </a:t>
            </a:r>
            <a:r>
              <a:rPr lang="en-ZW" dirty="0" smtClean="0"/>
              <a:t>driving </a:t>
            </a:r>
            <a:r>
              <a:rPr lang="en-ZW" dirty="0"/>
              <a:t>range</a:t>
            </a:r>
          </a:p>
          <a:p>
            <a:endParaRPr lang="en-ZW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524000"/>
            <a:ext cx="4114800" cy="4602163"/>
          </a:xfrm>
        </p:spPr>
        <p:txBody>
          <a:bodyPr/>
          <a:lstStyle/>
          <a:p>
            <a:endParaRPr lang="en-ZW" dirty="0"/>
          </a:p>
        </p:txBody>
      </p:sp>
      <p:pic>
        <p:nvPicPr>
          <p:cNvPr id="1027" name="Picture 3" descr="G:\DCIM\101NIKON\DSCN23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1935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CIM\101NIKON\DSCN2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3125932"/>
            <a:ext cx="50038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:\DCIM\101NIKON\DSCN23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7057"/>
            <a:ext cx="3911138" cy="293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0" y="614932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b="1" dirty="0" smtClean="0"/>
              <a:t>City and residents also use some effluent for watering gardens</a:t>
            </a:r>
            <a:endParaRPr lang="en-ZW" b="1" dirty="0"/>
          </a:p>
        </p:txBody>
      </p:sp>
    </p:spTree>
    <p:extLst>
      <p:ext uri="{BB962C8B-B14F-4D97-AF65-F5344CB8AC3E}">
        <p14:creationId xmlns:p14="http://schemas.microsoft.com/office/powerpoint/2010/main" xmlns="" val="204832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3600" b="1" dirty="0" smtClean="0">
                <a:solidFill>
                  <a:srgbClr val="002060"/>
                </a:solidFill>
              </a:rPr>
              <a:t>Two types of irrigation</a:t>
            </a:r>
            <a:endParaRPr lang="en-ZW" sz="36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G:\DCIM\101NIKON\DSCN23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1273" y="15240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4876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dirty="0" smtClean="0"/>
              <a:t>Drip irrigation – used on all vegetables, e.g. butternut above</a:t>
            </a:r>
            <a:endParaRPr lang="en-ZW" dirty="0"/>
          </a:p>
        </p:txBody>
      </p:sp>
      <p:pic>
        <p:nvPicPr>
          <p:cNvPr id="4099" name="Picture 3" descr="G:\DCIM\101NIKON\DSCN23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5061466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2000" dirty="0" smtClean="0"/>
              <a:t>Spray irrigation used on golf courses</a:t>
            </a:r>
            <a:endParaRPr lang="en-ZW" sz="2000" dirty="0"/>
          </a:p>
        </p:txBody>
      </p:sp>
    </p:spTree>
    <p:extLst>
      <p:ext uri="{BB962C8B-B14F-4D97-AF65-F5344CB8AC3E}">
        <p14:creationId xmlns:p14="http://schemas.microsoft.com/office/powerpoint/2010/main" xmlns="" val="39608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526</Words>
  <Application>Microsoft Office PowerPoint</Application>
  <PresentationFormat>On-screen Show (4:3)</PresentationFormat>
  <Paragraphs>66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Wastewater Production, Treatment, and Use in Gaborone, Botswana</vt:lpstr>
      <vt:lpstr>Botswana brief</vt:lpstr>
      <vt:lpstr>Slide 3</vt:lpstr>
      <vt:lpstr>Wastewater production and treatment  </vt:lpstr>
      <vt:lpstr>Wastewater use and/or disposal </vt:lpstr>
      <vt:lpstr>Wastewater use and/or disposal </vt:lpstr>
      <vt:lpstr>Slide 7</vt:lpstr>
      <vt:lpstr>Wastewater use and/or disposal </vt:lpstr>
      <vt:lpstr>Two types of irrigation</vt:lpstr>
      <vt:lpstr>Regulations and implementation of guidelines  </vt:lpstr>
      <vt:lpstr>Challenges</vt:lpstr>
      <vt:lpstr>Government’s approach to wastewater management</vt:lpstr>
    </vt:vector>
  </TitlesOfParts>
  <Company>ICARDA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Project Research Component A</dc:title>
  <dc:creator>Qadir</dc:creator>
  <cp:lastModifiedBy>Srikanth</cp:lastModifiedBy>
  <cp:revision>44</cp:revision>
  <dcterms:created xsi:type="dcterms:W3CDTF">2011-11-21T02:15:01Z</dcterms:created>
  <dcterms:modified xsi:type="dcterms:W3CDTF">2012-10-24T14:32:50Z</dcterms:modified>
</cp:coreProperties>
</file>