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C3B0E-DE59-4189-9C09-B140FED38198}" type="datetimeFigureOut">
              <a:rPr lang="en-US" smtClean="0"/>
              <a:pPr/>
              <a:t>10/25/2012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42AF7-B01D-447C-8E3F-D72F068BA46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834145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C3B0E-DE59-4189-9C09-B140FED38198}" type="datetimeFigureOut">
              <a:rPr lang="en-US" smtClean="0"/>
              <a:pPr/>
              <a:t>10/25/2012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42AF7-B01D-447C-8E3F-D72F068BA46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221420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C3B0E-DE59-4189-9C09-B140FED38198}" type="datetimeFigureOut">
              <a:rPr lang="en-US" smtClean="0"/>
              <a:pPr/>
              <a:t>10/25/2012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42AF7-B01D-447C-8E3F-D72F068BA46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243877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C3B0E-DE59-4189-9C09-B140FED38198}" type="datetimeFigureOut">
              <a:rPr lang="en-US" smtClean="0"/>
              <a:pPr/>
              <a:t>10/25/2012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42AF7-B01D-447C-8E3F-D72F068BA46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2764911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C3B0E-DE59-4189-9C09-B140FED38198}" type="datetimeFigureOut">
              <a:rPr lang="en-US" smtClean="0"/>
              <a:pPr/>
              <a:t>10/25/2012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42AF7-B01D-447C-8E3F-D72F068BA46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836216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C3B0E-DE59-4189-9C09-B140FED38198}" type="datetimeFigureOut">
              <a:rPr lang="en-US" smtClean="0"/>
              <a:pPr/>
              <a:t>10/25/2012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42AF7-B01D-447C-8E3F-D72F068BA46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263945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C3B0E-DE59-4189-9C09-B140FED38198}" type="datetimeFigureOut">
              <a:rPr lang="en-US" smtClean="0"/>
              <a:pPr/>
              <a:t>10/25/2012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42AF7-B01D-447C-8E3F-D72F068BA46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314285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C3B0E-DE59-4189-9C09-B140FED38198}" type="datetimeFigureOut">
              <a:rPr lang="en-US" smtClean="0"/>
              <a:pPr/>
              <a:t>10/25/2012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42AF7-B01D-447C-8E3F-D72F068BA46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6118586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C3B0E-DE59-4189-9C09-B140FED38198}" type="datetimeFigureOut">
              <a:rPr lang="en-US" smtClean="0"/>
              <a:pPr/>
              <a:t>10/25/2012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42AF7-B01D-447C-8E3F-D72F068BA46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9580235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C3B0E-DE59-4189-9C09-B140FED38198}" type="datetimeFigureOut">
              <a:rPr lang="en-US" smtClean="0"/>
              <a:pPr/>
              <a:t>10/25/2012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42AF7-B01D-447C-8E3F-D72F068BA46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2033230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C3B0E-DE59-4189-9C09-B140FED38198}" type="datetimeFigureOut">
              <a:rPr lang="en-US" smtClean="0"/>
              <a:pPr/>
              <a:t>10/25/2012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42AF7-B01D-447C-8E3F-D72F068BA46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953983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0C3B0E-DE59-4189-9C09-B140FED38198}" type="datetimeFigureOut">
              <a:rPr lang="en-US" smtClean="0"/>
              <a:pPr/>
              <a:t>10/25/2012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942AF7-B01D-447C-8E3F-D72F068BA46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788572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219200"/>
            <a:ext cx="7772400" cy="1470025"/>
          </a:xfrm>
        </p:spPr>
        <p:txBody>
          <a:bodyPr>
            <a:normAutofit/>
          </a:bodyPr>
          <a:lstStyle/>
          <a:p>
            <a:r>
              <a:rPr lang="en-US" sz="3600" b="1" dirty="0" smtClean="0"/>
              <a:t>Wastewater Production, Treatment, and Use in Swaziland</a:t>
            </a:r>
            <a:endParaRPr lang="en-US" sz="36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52727" y="3657600"/>
            <a:ext cx="6400800" cy="762000"/>
          </a:xfrm>
        </p:spPr>
        <p:txBody>
          <a:bodyPr>
            <a:noAutofit/>
          </a:bodyPr>
          <a:lstStyle/>
          <a:p>
            <a:r>
              <a:rPr lang="en-US" sz="2800" dirty="0" err="1" smtClean="0">
                <a:solidFill>
                  <a:schemeClr val="tx1"/>
                </a:solidFill>
              </a:rPr>
              <a:t>Saneliso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Makhanya</a:t>
            </a:r>
            <a:endParaRPr lang="en-US" sz="2800" dirty="0" smtClean="0">
              <a:solidFill>
                <a:schemeClr val="tx1"/>
              </a:solidFill>
            </a:endParaRPr>
          </a:p>
          <a:p>
            <a:endParaRPr lang="en-US" sz="2800" dirty="0" smtClean="0">
              <a:solidFill>
                <a:schemeClr val="tx1"/>
              </a:solidFill>
            </a:endParaRPr>
          </a:p>
          <a:p>
            <a:r>
              <a:rPr lang="en-CA" sz="2800" dirty="0" smtClean="0">
                <a:solidFill>
                  <a:schemeClr val="tx1"/>
                </a:solidFill>
              </a:rPr>
              <a:t> </a:t>
            </a:r>
            <a:endParaRPr lang="en-CA" sz="2800" dirty="0">
              <a:solidFill>
                <a:schemeClr val="tx1"/>
              </a:solidFill>
            </a:endParaRPr>
          </a:p>
          <a:p>
            <a:endParaRPr lang="en-US" sz="2800" dirty="0" smtClean="0">
              <a:solidFill>
                <a:schemeClr val="tx1"/>
              </a:solidFill>
            </a:endParaRPr>
          </a:p>
          <a:p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159690" y="6357248"/>
            <a:ext cx="8786874" cy="424551"/>
          </a:xfrm>
          <a:prstGeom prst="rect">
            <a:avLst/>
          </a:prstGeom>
        </p:spPr>
        <p:txBody>
          <a:bodyPr/>
          <a:lstStyle/>
          <a:p>
            <a:pPr algn="ctr" eaLnBrk="0" hangingPunct="0">
              <a:defRPr/>
            </a:pPr>
            <a:r>
              <a:rPr lang="en-CA" sz="1400" dirty="0" smtClean="0"/>
              <a:t>Third Regional Workshop ‘Safe </a:t>
            </a:r>
            <a:r>
              <a:rPr lang="en-CA" sz="1400" dirty="0"/>
              <a:t>Use of Wastewater in </a:t>
            </a:r>
            <a:r>
              <a:rPr lang="en-CA" sz="1400" dirty="0" smtClean="0"/>
              <a:t>Agriculture’, 26-28 September 2012, Johannesburg, South Africa</a:t>
            </a:r>
            <a:r>
              <a:rPr lang="en-US" sz="1400" kern="0" dirty="0" smtClean="0">
                <a:cs typeface="Tahoma"/>
              </a:rPr>
              <a:t> </a:t>
            </a:r>
            <a:r>
              <a:rPr kumimoji="0" lang="en-US" sz="140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ea typeface="+mj-ea"/>
                <a:cs typeface="+mj-cs"/>
              </a:rPr>
              <a:t> </a:t>
            </a:r>
            <a:endParaRPr kumimoji="0" lang="en-US" sz="1400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77884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3200" b="1" dirty="0" smtClean="0"/>
              <a:t>Wastewater </a:t>
            </a:r>
            <a:r>
              <a:rPr lang="en-US" sz="3200" b="1" dirty="0"/>
              <a:t>production and treatment 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214422"/>
            <a:ext cx="8077200" cy="4911741"/>
          </a:xfrm>
        </p:spPr>
        <p:txBody>
          <a:bodyPr>
            <a:normAutofit fontScale="92500" lnSpcReduction="10000"/>
          </a:bodyPr>
          <a:lstStyle/>
          <a:p>
            <a:pPr algn="just">
              <a:buFont typeface="Wingdings" pitchFamily="2" charset="2"/>
              <a:buChar char="§"/>
            </a:pPr>
            <a:r>
              <a:rPr lang="en-US" sz="3100" dirty="0" smtClean="0"/>
              <a:t>Domestic Activities</a:t>
            </a:r>
          </a:p>
          <a:p>
            <a:pPr lvl="1" algn="just">
              <a:buFont typeface="Wingdings" pitchFamily="2" charset="2"/>
              <a:buChar char="§"/>
            </a:pPr>
            <a:r>
              <a:rPr lang="en-US" sz="2700" dirty="0" smtClean="0"/>
              <a:t>Rural</a:t>
            </a:r>
          </a:p>
          <a:p>
            <a:pPr lvl="2" algn="just">
              <a:buFont typeface="Wingdings" pitchFamily="2" charset="2"/>
              <a:buChar char="§"/>
            </a:pPr>
            <a:r>
              <a:rPr lang="en-US" sz="2300" dirty="0" smtClean="0">
                <a:solidFill>
                  <a:srgbClr val="FF0000"/>
                </a:solidFill>
              </a:rPr>
              <a:t> Discarded without minimal treatment</a:t>
            </a:r>
          </a:p>
          <a:p>
            <a:pPr lvl="2" algn="just">
              <a:buFont typeface="Wingdings" pitchFamily="2" charset="2"/>
              <a:buChar char="§"/>
            </a:pPr>
            <a:r>
              <a:rPr lang="en-US" sz="2300" dirty="0" smtClean="0">
                <a:solidFill>
                  <a:srgbClr val="FF0000"/>
                </a:solidFill>
              </a:rPr>
              <a:t>Traditional method i.e. use of ash</a:t>
            </a:r>
            <a:endParaRPr lang="en-US" sz="1500" dirty="0" smtClean="0">
              <a:solidFill>
                <a:srgbClr val="FF0000"/>
              </a:solidFill>
            </a:endParaRPr>
          </a:p>
          <a:p>
            <a:pPr lvl="1" algn="just">
              <a:buFont typeface="Wingdings" pitchFamily="2" charset="2"/>
              <a:buChar char="§"/>
            </a:pPr>
            <a:r>
              <a:rPr lang="en-US" sz="2700" dirty="0" smtClean="0"/>
              <a:t>Urban</a:t>
            </a:r>
          </a:p>
          <a:p>
            <a:pPr lvl="2" algn="just">
              <a:buFont typeface="Wingdings" pitchFamily="2" charset="2"/>
              <a:buChar char="§"/>
            </a:pPr>
            <a:r>
              <a:rPr lang="en-US" sz="2300" dirty="0" smtClean="0">
                <a:solidFill>
                  <a:srgbClr val="FF0000"/>
                </a:solidFill>
              </a:rPr>
              <a:t>Wastewater plants</a:t>
            </a:r>
          </a:p>
          <a:p>
            <a:pPr lvl="2" algn="just">
              <a:buFont typeface="Wingdings" pitchFamily="2" charset="2"/>
              <a:buChar char="§"/>
            </a:pPr>
            <a:r>
              <a:rPr lang="en-US" sz="2300" dirty="0" smtClean="0">
                <a:solidFill>
                  <a:srgbClr val="FF0000"/>
                </a:solidFill>
              </a:rPr>
              <a:t>Septic ponds</a:t>
            </a:r>
          </a:p>
          <a:p>
            <a:pPr algn="just">
              <a:buFont typeface="Wingdings" pitchFamily="2" charset="2"/>
              <a:buChar char="§"/>
            </a:pPr>
            <a:r>
              <a:rPr lang="en-US" sz="3100" dirty="0" smtClean="0"/>
              <a:t>Industrial Activities</a:t>
            </a:r>
          </a:p>
          <a:p>
            <a:pPr lvl="1" algn="just">
              <a:buFont typeface="Wingdings" pitchFamily="2" charset="2"/>
              <a:buChar char="§"/>
            </a:pPr>
            <a:r>
              <a:rPr lang="en-US" sz="2700" dirty="0" smtClean="0">
                <a:solidFill>
                  <a:srgbClr val="FF0000"/>
                </a:solidFill>
              </a:rPr>
              <a:t>Pre-treatment</a:t>
            </a:r>
            <a:r>
              <a:rPr lang="en-US" sz="2700" dirty="0" smtClean="0"/>
              <a:t> by respective industries then conveyed to </a:t>
            </a:r>
            <a:r>
              <a:rPr lang="en-US" sz="2700" dirty="0" smtClean="0">
                <a:solidFill>
                  <a:srgbClr val="FF0000"/>
                </a:solidFill>
              </a:rPr>
              <a:t>Septic ponds</a:t>
            </a:r>
          </a:p>
          <a:p>
            <a:pPr algn="just">
              <a:buFont typeface="Wingdings" pitchFamily="2" charset="2"/>
              <a:buChar char="§"/>
            </a:pPr>
            <a:r>
              <a:rPr lang="en-US" sz="3100" dirty="0" smtClean="0"/>
              <a:t>Agricultural Activities</a:t>
            </a:r>
          </a:p>
          <a:p>
            <a:pPr lvl="1" algn="just">
              <a:buFont typeface="Wingdings" pitchFamily="2" charset="2"/>
              <a:buChar char="§"/>
            </a:pPr>
            <a:r>
              <a:rPr lang="en-US" sz="2700" dirty="0" smtClean="0">
                <a:solidFill>
                  <a:srgbClr val="FF0000"/>
                </a:solidFill>
              </a:rPr>
              <a:t>No treatment of waste water</a:t>
            </a:r>
            <a:endParaRPr lang="en-US" sz="27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81713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3200" b="1" dirty="0"/>
              <a:t>Wastewater </a:t>
            </a:r>
            <a:r>
              <a:rPr lang="en-US" sz="3200" b="1" dirty="0" smtClean="0"/>
              <a:t>use </a:t>
            </a:r>
            <a:r>
              <a:rPr lang="en-US" sz="3200" b="1" dirty="0"/>
              <a:t>and/or disposal 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1428736"/>
            <a:ext cx="8358246" cy="5072098"/>
          </a:xfrm>
        </p:spPr>
        <p:txBody>
          <a:bodyPr>
            <a:normAutofit/>
          </a:bodyPr>
          <a:lstStyle/>
          <a:p>
            <a:pPr algn="just"/>
            <a:r>
              <a:rPr lang="en-US" sz="3100" dirty="0" smtClean="0"/>
              <a:t>There are </a:t>
            </a:r>
            <a:r>
              <a:rPr lang="en-US" sz="3100" dirty="0" smtClean="0">
                <a:solidFill>
                  <a:srgbClr val="FF0000"/>
                </a:solidFill>
              </a:rPr>
              <a:t>no direct uses of wastewater </a:t>
            </a:r>
            <a:r>
              <a:rPr lang="en-US" sz="3100" dirty="0" smtClean="0"/>
              <a:t>in Swaziland</a:t>
            </a:r>
          </a:p>
          <a:p>
            <a:pPr algn="just"/>
            <a:r>
              <a:rPr lang="en-US" sz="3100" dirty="0" smtClean="0"/>
              <a:t>Treated wastewater is </a:t>
            </a:r>
            <a:r>
              <a:rPr lang="en-US" sz="3100" dirty="0" smtClean="0">
                <a:solidFill>
                  <a:srgbClr val="FF0000"/>
                </a:solidFill>
              </a:rPr>
              <a:t>channeled to the main watercourse </a:t>
            </a:r>
            <a:r>
              <a:rPr lang="en-US" sz="3100" dirty="0" smtClean="0"/>
              <a:t>and used for irrigation downstream.</a:t>
            </a:r>
          </a:p>
          <a:p>
            <a:pPr algn="just"/>
            <a:r>
              <a:rPr lang="en-US" sz="3100" dirty="0" smtClean="0"/>
              <a:t>Some communities use it for </a:t>
            </a:r>
            <a:r>
              <a:rPr lang="en-US" sz="3100" dirty="0" smtClean="0">
                <a:solidFill>
                  <a:srgbClr val="FF0000"/>
                </a:solidFill>
              </a:rPr>
              <a:t>watering backyard gardens</a:t>
            </a:r>
            <a:r>
              <a:rPr lang="en-US" sz="3100" dirty="0" smtClean="0"/>
              <a:t> with or without traditional treatments</a:t>
            </a:r>
          </a:p>
          <a:p>
            <a:pPr algn="just"/>
            <a:r>
              <a:rPr lang="en-US" sz="3100" dirty="0" smtClean="0"/>
              <a:t>There is a potential of wastewater use but the problem is the </a:t>
            </a:r>
            <a:r>
              <a:rPr lang="en-US" sz="3100" dirty="0" smtClean="0">
                <a:solidFill>
                  <a:srgbClr val="FF0000"/>
                </a:solidFill>
              </a:rPr>
              <a:t>stigma attached to wastewater</a:t>
            </a:r>
          </a:p>
          <a:p>
            <a:endParaRPr lang="en-US" sz="3100" dirty="0" smtClean="0"/>
          </a:p>
          <a:p>
            <a:endParaRPr lang="en-US" sz="3100" dirty="0"/>
          </a:p>
        </p:txBody>
      </p:sp>
    </p:spTree>
    <p:extLst>
      <p:ext uri="{BB962C8B-B14F-4D97-AF65-F5344CB8AC3E}">
        <p14:creationId xmlns:p14="http://schemas.microsoft.com/office/powerpoint/2010/main" xmlns="" val="4226950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3200" b="1" dirty="0" smtClean="0"/>
              <a:t>Regulations and implementation </a:t>
            </a:r>
            <a:r>
              <a:rPr lang="en-US" sz="3200" b="1" dirty="0"/>
              <a:t>of </a:t>
            </a:r>
            <a:r>
              <a:rPr lang="en-US" sz="3200" b="1" dirty="0" smtClean="0"/>
              <a:t>guidelines  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285860"/>
            <a:ext cx="8077200" cy="4840303"/>
          </a:xfrm>
        </p:spPr>
        <p:txBody>
          <a:bodyPr>
            <a:normAutofit lnSpcReduction="10000"/>
          </a:bodyPr>
          <a:lstStyle/>
          <a:p>
            <a:pPr algn="just">
              <a:buFont typeface="Wingdings" pitchFamily="2" charset="2"/>
              <a:buChar char="§"/>
            </a:pPr>
            <a:r>
              <a:rPr lang="en-US" sz="3100" dirty="0" smtClean="0">
                <a:solidFill>
                  <a:srgbClr val="FF0000"/>
                </a:solidFill>
              </a:rPr>
              <a:t>Two official institutions responsible for wastewater</a:t>
            </a:r>
            <a:r>
              <a:rPr lang="en-US" sz="3100" dirty="0" smtClean="0"/>
              <a:t> in rural and urban areas</a:t>
            </a:r>
          </a:p>
          <a:p>
            <a:pPr lvl="1" algn="just">
              <a:buFont typeface="Wingdings" pitchFamily="2" charset="2"/>
              <a:buChar char="§"/>
            </a:pPr>
            <a:r>
              <a:rPr lang="en-US" sz="2700" dirty="0" smtClean="0"/>
              <a:t>Rural Water Supply Branch</a:t>
            </a:r>
          </a:p>
          <a:p>
            <a:pPr lvl="1" algn="just">
              <a:buFont typeface="Wingdings" pitchFamily="2" charset="2"/>
              <a:buChar char="§"/>
            </a:pPr>
            <a:r>
              <a:rPr lang="en-US" sz="2700" dirty="0" smtClean="0"/>
              <a:t>Swaziland Water Services Corporation</a:t>
            </a:r>
          </a:p>
          <a:p>
            <a:pPr algn="just">
              <a:buFont typeface="Wingdings" pitchFamily="2" charset="2"/>
              <a:buChar char="§"/>
            </a:pPr>
            <a:r>
              <a:rPr lang="en-US" sz="3100" dirty="0" smtClean="0">
                <a:solidFill>
                  <a:srgbClr val="FF0000"/>
                </a:solidFill>
              </a:rPr>
              <a:t>Draft National Water Policy</a:t>
            </a:r>
            <a:r>
              <a:rPr lang="en-US" sz="3100" dirty="0" smtClean="0"/>
              <a:t> (2011) and the </a:t>
            </a:r>
            <a:r>
              <a:rPr lang="en-US" sz="3100" dirty="0" smtClean="0">
                <a:solidFill>
                  <a:srgbClr val="FF0000"/>
                </a:solidFill>
              </a:rPr>
              <a:t>Swaziland Water Act</a:t>
            </a:r>
            <a:r>
              <a:rPr lang="en-US" sz="3100" dirty="0" smtClean="0"/>
              <a:t> (2003) advocate for fresh water management and </a:t>
            </a:r>
            <a:r>
              <a:rPr lang="en-US" sz="3100" dirty="0" smtClean="0">
                <a:solidFill>
                  <a:srgbClr val="FF0000"/>
                </a:solidFill>
              </a:rPr>
              <a:t>docile on re-use of wastewater</a:t>
            </a:r>
          </a:p>
          <a:p>
            <a:pPr algn="just">
              <a:buFont typeface="Wingdings" pitchFamily="2" charset="2"/>
              <a:buChar char="§"/>
            </a:pPr>
            <a:r>
              <a:rPr lang="en-US" sz="3100" dirty="0" smtClean="0">
                <a:solidFill>
                  <a:srgbClr val="FF0000"/>
                </a:solidFill>
              </a:rPr>
              <a:t>No efforts have been made to recycle wastewater </a:t>
            </a:r>
            <a:r>
              <a:rPr lang="en-US" sz="3100" dirty="0" smtClean="0"/>
              <a:t>for re-use </a:t>
            </a:r>
            <a:endParaRPr lang="en-US" sz="3100" dirty="0"/>
          </a:p>
        </p:txBody>
      </p:sp>
    </p:spTree>
    <p:extLst>
      <p:ext uri="{BB962C8B-B14F-4D97-AF65-F5344CB8AC3E}">
        <p14:creationId xmlns:p14="http://schemas.microsoft.com/office/powerpoint/2010/main" xmlns="" val="3622686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CA" sz="3200" b="1" dirty="0" smtClean="0"/>
              <a:t>Challenges </a:t>
            </a:r>
            <a:r>
              <a:rPr lang="en-US" sz="3200" b="1" dirty="0" smtClean="0"/>
              <a:t>  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142984"/>
            <a:ext cx="8077200" cy="5286412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3100" dirty="0" smtClean="0">
                <a:solidFill>
                  <a:srgbClr val="FF0000"/>
                </a:solidFill>
              </a:rPr>
              <a:t>Stigma</a:t>
            </a:r>
            <a:r>
              <a:rPr lang="en-US" sz="3100" dirty="0" smtClean="0"/>
              <a:t> attached to wastewater</a:t>
            </a:r>
          </a:p>
          <a:p>
            <a:pPr lvl="1">
              <a:buFont typeface="Wingdings" pitchFamily="2" charset="2"/>
              <a:buChar char="§"/>
            </a:pPr>
            <a:r>
              <a:rPr lang="en-US" sz="2700" dirty="0" smtClean="0"/>
              <a:t>People are unwilling to adopt wastewater use</a:t>
            </a:r>
          </a:p>
          <a:p>
            <a:pPr lvl="1">
              <a:buFont typeface="Wingdings" pitchFamily="2" charset="2"/>
              <a:buChar char="§"/>
            </a:pPr>
            <a:r>
              <a:rPr lang="en-US" sz="2700" dirty="0" smtClean="0"/>
              <a:t>People perceive wastewater re-use as taboo</a:t>
            </a:r>
          </a:p>
          <a:p>
            <a:pPr>
              <a:buFont typeface="Wingdings" pitchFamily="2" charset="2"/>
              <a:buChar char="§"/>
            </a:pPr>
            <a:r>
              <a:rPr lang="en-US" sz="3100" dirty="0" smtClean="0">
                <a:solidFill>
                  <a:srgbClr val="FF0000"/>
                </a:solidFill>
              </a:rPr>
              <a:t>Most industries cheat </a:t>
            </a:r>
            <a:r>
              <a:rPr lang="en-US" sz="3100" dirty="0" smtClean="0"/>
              <a:t>and never pre-treat their wastewater water</a:t>
            </a:r>
          </a:p>
          <a:p>
            <a:pPr lvl="1">
              <a:buFont typeface="Wingdings" pitchFamily="2" charset="2"/>
              <a:buChar char="§"/>
            </a:pPr>
            <a:r>
              <a:rPr lang="en-US" sz="2700" dirty="0" smtClean="0"/>
              <a:t>Polluter Pays Principle exist but not enforced</a:t>
            </a:r>
          </a:p>
          <a:p>
            <a:pPr>
              <a:buFont typeface="Wingdings" pitchFamily="2" charset="2"/>
              <a:buChar char="§"/>
            </a:pPr>
            <a:r>
              <a:rPr lang="en-US" sz="3100" dirty="0" smtClean="0">
                <a:solidFill>
                  <a:srgbClr val="FF0000"/>
                </a:solidFill>
              </a:rPr>
              <a:t>Limited capacity and expertise </a:t>
            </a:r>
            <a:r>
              <a:rPr lang="en-US" sz="3100" dirty="0" smtClean="0"/>
              <a:t>within the water sector</a:t>
            </a:r>
          </a:p>
          <a:p>
            <a:pPr lvl="1">
              <a:buFont typeface="Wingdings" pitchFamily="2" charset="2"/>
              <a:buChar char="§"/>
            </a:pPr>
            <a:r>
              <a:rPr lang="en-US" sz="2700" dirty="0" smtClean="0"/>
              <a:t>No courses/</a:t>
            </a:r>
            <a:r>
              <a:rPr lang="en-US" sz="2700" dirty="0" err="1" smtClean="0"/>
              <a:t>programme</a:t>
            </a:r>
            <a:r>
              <a:rPr lang="en-US" sz="2700" dirty="0" smtClean="0"/>
              <a:t> offered at the university specifically for wastewater</a:t>
            </a:r>
          </a:p>
          <a:p>
            <a:pPr>
              <a:buFont typeface="Wingdings" pitchFamily="2" charset="2"/>
              <a:buChar char="§"/>
            </a:pPr>
            <a:endParaRPr lang="en-US" sz="3100" dirty="0"/>
          </a:p>
        </p:txBody>
      </p:sp>
    </p:spTree>
    <p:extLst>
      <p:ext uri="{BB962C8B-B14F-4D97-AF65-F5344CB8AC3E}">
        <p14:creationId xmlns:p14="http://schemas.microsoft.com/office/powerpoint/2010/main" xmlns="" val="2269203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CA" sz="2800" b="1" dirty="0" smtClean="0"/>
              <a:t>Government’s approach to </a:t>
            </a:r>
            <a:r>
              <a:rPr lang="en-CA" sz="2800" b="1" dirty="0"/>
              <a:t>wastewater </a:t>
            </a:r>
            <a:r>
              <a:rPr lang="en-CA" sz="2800" b="1" dirty="0" smtClean="0"/>
              <a:t>management</a:t>
            </a:r>
            <a:endParaRPr lang="en-US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295400"/>
            <a:ext cx="8077200" cy="4830763"/>
          </a:xfrm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§"/>
            </a:pPr>
            <a:r>
              <a:rPr lang="en-US" sz="3100" dirty="0" smtClean="0"/>
              <a:t>Outlining the possibilities of wastewater use in future</a:t>
            </a:r>
          </a:p>
          <a:p>
            <a:pPr lvl="1">
              <a:buFont typeface="Wingdings" pitchFamily="2" charset="2"/>
              <a:buChar char="§"/>
            </a:pPr>
            <a:r>
              <a:rPr lang="en-US" sz="2700" dirty="0" smtClean="0"/>
              <a:t>Government water reports</a:t>
            </a:r>
          </a:p>
          <a:p>
            <a:pPr>
              <a:buFont typeface="Wingdings" pitchFamily="2" charset="2"/>
              <a:buChar char="§"/>
            </a:pPr>
            <a:r>
              <a:rPr lang="en-US" sz="3100" dirty="0" smtClean="0"/>
              <a:t>Mandating institutions to deal with wastewater</a:t>
            </a:r>
          </a:p>
          <a:p>
            <a:pPr lvl="1">
              <a:buFont typeface="Wingdings" pitchFamily="2" charset="2"/>
              <a:buChar char="§"/>
            </a:pPr>
            <a:r>
              <a:rPr lang="en-US" sz="2700" dirty="0" smtClean="0"/>
              <a:t>Rural Water Supply Board</a:t>
            </a:r>
          </a:p>
          <a:p>
            <a:pPr lvl="1">
              <a:buFont typeface="Wingdings" pitchFamily="2" charset="2"/>
              <a:buChar char="§"/>
            </a:pPr>
            <a:r>
              <a:rPr lang="en-US" sz="2700" dirty="0" smtClean="0"/>
              <a:t>Swaziland Water Services Corporation</a:t>
            </a:r>
          </a:p>
          <a:p>
            <a:pPr>
              <a:buFont typeface="Wingdings" pitchFamily="2" charset="2"/>
              <a:buChar char="§"/>
            </a:pPr>
            <a:r>
              <a:rPr lang="en-US" sz="3100" dirty="0" smtClean="0"/>
              <a:t>Training communities to reuse wastewater for backyard gardens</a:t>
            </a:r>
          </a:p>
          <a:p>
            <a:pPr lvl="1">
              <a:buFont typeface="Wingdings" pitchFamily="2" charset="2"/>
              <a:buChar char="§"/>
            </a:pPr>
            <a:r>
              <a:rPr lang="en-US" sz="2700" dirty="0" smtClean="0"/>
              <a:t>Rural Water Supply Board</a:t>
            </a:r>
          </a:p>
          <a:p>
            <a:pPr>
              <a:buFont typeface="Wingdings" pitchFamily="2" charset="2"/>
              <a:buChar char="§"/>
            </a:pPr>
            <a:endParaRPr lang="en-US" sz="3100" dirty="0"/>
          </a:p>
        </p:txBody>
      </p:sp>
    </p:spTree>
    <p:extLst>
      <p:ext uri="{BB962C8B-B14F-4D97-AF65-F5344CB8AC3E}">
        <p14:creationId xmlns:p14="http://schemas.microsoft.com/office/powerpoint/2010/main" xmlns="" val="1277051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CA" sz="3000" b="1" dirty="0" smtClean="0"/>
              <a:t>Possible solutions</a:t>
            </a:r>
            <a:endParaRPr lang="en-US" sz="3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142984"/>
            <a:ext cx="8077200" cy="5500726"/>
          </a:xfrm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§"/>
            </a:pPr>
            <a:r>
              <a:rPr lang="en-US" sz="3100" dirty="0" smtClean="0"/>
              <a:t>Capacity building </a:t>
            </a:r>
          </a:p>
          <a:p>
            <a:pPr lvl="1">
              <a:buFont typeface="Wingdings" pitchFamily="2" charset="2"/>
              <a:buChar char="§"/>
            </a:pPr>
            <a:r>
              <a:rPr lang="en-US" sz="2700" dirty="0" smtClean="0"/>
              <a:t>Introduce wastewater </a:t>
            </a:r>
            <a:r>
              <a:rPr lang="en-US" sz="2700" dirty="0" err="1" smtClean="0"/>
              <a:t>programmes</a:t>
            </a:r>
            <a:r>
              <a:rPr lang="en-US" sz="2700" dirty="0" smtClean="0"/>
              <a:t> at University level</a:t>
            </a:r>
          </a:p>
          <a:p>
            <a:pPr lvl="1">
              <a:buFont typeface="Wingdings" pitchFamily="2" charset="2"/>
              <a:buChar char="§"/>
            </a:pPr>
            <a:r>
              <a:rPr lang="en-US" sz="2700" dirty="0" smtClean="0"/>
              <a:t>knowledge, attitude, practice</a:t>
            </a:r>
          </a:p>
          <a:p>
            <a:pPr lvl="1">
              <a:buFont typeface="Wingdings" pitchFamily="2" charset="2"/>
              <a:buChar char="§"/>
            </a:pPr>
            <a:r>
              <a:rPr lang="en-US" sz="2700" dirty="0" smtClean="0"/>
              <a:t>Awareness creation</a:t>
            </a:r>
          </a:p>
          <a:p>
            <a:pPr>
              <a:buFont typeface="Wingdings" pitchFamily="2" charset="2"/>
              <a:buChar char="§"/>
            </a:pPr>
            <a:r>
              <a:rPr lang="en-US" sz="3100" dirty="0" smtClean="0"/>
              <a:t>Exchange </a:t>
            </a:r>
            <a:r>
              <a:rPr lang="en-US" sz="3100" dirty="0" err="1" smtClean="0"/>
              <a:t>programme</a:t>
            </a:r>
            <a:r>
              <a:rPr lang="en-US" sz="3100" dirty="0" smtClean="0"/>
              <a:t> with institutions already implementing wastewater use.</a:t>
            </a:r>
          </a:p>
          <a:p>
            <a:pPr>
              <a:buFont typeface="Wingdings" pitchFamily="2" charset="2"/>
              <a:buChar char="§"/>
            </a:pPr>
            <a:r>
              <a:rPr lang="en-US" sz="3100" dirty="0" smtClean="0"/>
              <a:t>Policies focusing on wastewater re-use and management</a:t>
            </a:r>
          </a:p>
          <a:p>
            <a:pPr>
              <a:buFont typeface="Wingdings" pitchFamily="2" charset="2"/>
              <a:buChar char="§"/>
            </a:pPr>
            <a:r>
              <a:rPr lang="en-US" sz="3100" dirty="0" smtClean="0"/>
              <a:t>Enabling environment</a:t>
            </a:r>
          </a:p>
          <a:p>
            <a:pPr lvl="1">
              <a:buFont typeface="Wingdings" pitchFamily="2" charset="2"/>
              <a:buChar char="§"/>
            </a:pPr>
            <a:r>
              <a:rPr lang="en-US" sz="2700" dirty="0" smtClean="0"/>
              <a:t>Authorities should be willing to adopt wastewater reuse and management</a:t>
            </a:r>
            <a:endParaRPr lang="en-US" sz="2700" dirty="0"/>
          </a:p>
        </p:txBody>
      </p:sp>
    </p:spTree>
    <p:extLst>
      <p:ext uri="{BB962C8B-B14F-4D97-AF65-F5344CB8AC3E}">
        <p14:creationId xmlns:p14="http://schemas.microsoft.com/office/powerpoint/2010/main" xmlns="" val="1208759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167</TotalTime>
  <Words>327</Words>
  <Application>Microsoft Office PowerPoint</Application>
  <PresentationFormat>On-screen Show (4:3)</PresentationFormat>
  <Paragraphs>53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Wastewater Production, Treatment, and Use in Swaziland</vt:lpstr>
      <vt:lpstr>Wastewater production and treatment  </vt:lpstr>
      <vt:lpstr>Wastewater use and/or disposal  </vt:lpstr>
      <vt:lpstr>Regulations and implementation of guidelines  </vt:lpstr>
      <vt:lpstr>Challenges   </vt:lpstr>
      <vt:lpstr>Government’s approach to wastewater management</vt:lpstr>
      <vt:lpstr>Possible solutions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Wastewater Production, Treatment, and Use in . . . . . . . . . .</dc:title>
  <dc:creator>HP</dc:creator>
  <cp:lastModifiedBy>Srikanth</cp:lastModifiedBy>
  <cp:revision>15</cp:revision>
  <dcterms:modified xsi:type="dcterms:W3CDTF">2012-10-25T07:16:26Z</dcterms:modified>
</cp:coreProperties>
</file>