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41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14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38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49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62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39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2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85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02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32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3B0E-DE59-4189-9C09-B140FED3819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85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Wastewater Production, Treatment, and Use in Swaziland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727" y="3657600"/>
            <a:ext cx="6400800" cy="762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Saneliso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Makhanya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CA" sz="2800" dirty="0" smtClean="0">
                <a:solidFill>
                  <a:schemeClr val="tx1"/>
                </a:solidFill>
              </a:rPr>
              <a:t> </a:t>
            </a:r>
            <a:endParaRPr lang="en-CA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9690" y="6357248"/>
            <a:ext cx="8786874" cy="424551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CA" sz="1400" dirty="0" smtClean="0"/>
              <a:t>Third Regional Workshop ‘Safe </a:t>
            </a:r>
            <a:r>
              <a:rPr lang="en-CA" sz="1400" dirty="0"/>
              <a:t>Use of Wastewater in </a:t>
            </a:r>
            <a:r>
              <a:rPr lang="en-CA" sz="1400" dirty="0" smtClean="0"/>
              <a:t>Agriculture’, 26-28 September 2012, Johannesburg, South Africa</a:t>
            </a:r>
            <a:r>
              <a:rPr lang="en-US" sz="1400" kern="0" dirty="0" smtClean="0">
                <a:cs typeface="Tahoma"/>
              </a:rPr>
              <a:t>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8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Wastewater </a:t>
            </a:r>
            <a:r>
              <a:rPr lang="en-US" sz="3200" b="1" dirty="0"/>
              <a:t>production and treatment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422"/>
            <a:ext cx="8077200" cy="491174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100" dirty="0" smtClean="0"/>
              <a:t>Domestic Activities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700" dirty="0" smtClean="0"/>
              <a:t>Rural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0000"/>
                </a:solidFill>
              </a:rPr>
              <a:t> Discarded without minimal treatment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0000"/>
                </a:solidFill>
              </a:rPr>
              <a:t>Traditional method i.e. use of ash</a:t>
            </a:r>
            <a:endParaRPr lang="en-US" sz="1500" dirty="0" smtClean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700" dirty="0" smtClean="0"/>
              <a:t>Urban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0000"/>
                </a:solidFill>
              </a:rPr>
              <a:t>Wastewater plants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0000"/>
                </a:solidFill>
              </a:rPr>
              <a:t>Septic ponds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100" dirty="0" smtClean="0"/>
              <a:t>Industrial Activities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700" dirty="0" smtClean="0">
                <a:solidFill>
                  <a:srgbClr val="FF0000"/>
                </a:solidFill>
              </a:rPr>
              <a:t>Pre-treatment</a:t>
            </a:r>
            <a:r>
              <a:rPr lang="en-US" sz="2700" dirty="0" smtClean="0"/>
              <a:t> by respective industries then conveyed to </a:t>
            </a:r>
            <a:r>
              <a:rPr lang="en-US" sz="2700" dirty="0" smtClean="0">
                <a:solidFill>
                  <a:srgbClr val="FF0000"/>
                </a:solidFill>
              </a:rPr>
              <a:t>Septic ponds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100" dirty="0" smtClean="0"/>
              <a:t>Agricultural Activities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700" dirty="0" smtClean="0">
                <a:solidFill>
                  <a:srgbClr val="FF0000"/>
                </a:solidFill>
              </a:rPr>
              <a:t>No treatment of waste water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7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/>
              <a:t>Wastewater </a:t>
            </a:r>
            <a:r>
              <a:rPr lang="en-US" sz="3200" b="1" dirty="0" smtClean="0"/>
              <a:t>use </a:t>
            </a:r>
            <a:r>
              <a:rPr lang="en-US" sz="3200" b="1" dirty="0"/>
              <a:t>and/or disposal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en-US" sz="3100" dirty="0" smtClean="0"/>
              <a:t>There are </a:t>
            </a:r>
            <a:r>
              <a:rPr lang="en-US" sz="3100" dirty="0" smtClean="0">
                <a:solidFill>
                  <a:srgbClr val="FF0000"/>
                </a:solidFill>
              </a:rPr>
              <a:t>no direct uses of wastewater </a:t>
            </a:r>
            <a:r>
              <a:rPr lang="en-US" sz="3100" dirty="0" smtClean="0"/>
              <a:t>in Swaziland</a:t>
            </a:r>
          </a:p>
          <a:p>
            <a:pPr algn="just"/>
            <a:r>
              <a:rPr lang="en-US" sz="3100" dirty="0" smtClean="0"/>
              <a:t>Treated wastewater is </a:t>
            </a:r>
            <a:r>
              <a:rPr lang="en-US" sz="3100" dirty="0" smtClean="0">
                <a:solidFill>
                  <a:srgbClr val="FF0000"/>
                </a:solidFill>
              </a:rPr>
              <a:t>channeled to the main watercourse </a:t>
            </a:r>
            <a:r>
              <a:rPr lang="en-US" sz="3100" dirty="0" smtClean="0"/>
              <a:t>and used for irrigation downstream.</a:t>
            </a:r>
          </a:p>
          <a:p>
            <a:pPr algn="just"/>
            <a:r>
              <a:rPr lang="en-US" sz="3100" dirty="0" smtClean="0"/>
              <a:t>Some communities use it for </a:t>
            </a:r>
            <a:r>
              <a:rPr lang="en-US" sz="3100" dirty="0" smtClean="0">
                <a:solidFill>
                  <a:srgbClr val="FF0000"/>
                </a:solidFill>
              </a:rPr>
              <a:t>watering backyard gardens</a:t>
            </a:r>
            <a:r>
              <a:rPr lang="en-US" sz="3100" dirty="0" smtClean="0"/>
              <a:t> with or without traditional treatments</a:t>
            </a:r>
          </a:p>
          <a:p>
            <a:pPr algn="just"/>
            <a:r>
              <a:rPr lang="en-US" sz="3100" dirty="0" smtClean="0"/>
              <a:t>There is a potential of wastewater use but the problem is the </a:t>
            </a:r>
            <a:r>
              <a:rPr lang="en-US" sz="3100" dirty="0" smtClean="0">
                <a:solidFill>
                  <a:srgbClr val="FF0000"/>
                </a:solidFill>
              </a:rPr>
              <a:t>stigma attached to wastewater</a:t>
            </a:r>
          </a:p>
          <a:p>
            <a:endParaRPr lang="en-US" sz="3100" dirty="0" smtClean="0"/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42269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Regulations and implementation </a:t>
            </a:r>
            <a:r>
              <a:rPr lang="en-US" sz="3200" b="1" dirty="0"/>
              <a:t>of </a:t>
            </a:r>
            <a:r>
              <a:rPr lang="en-US" sz="3200" b="1" dirty="0" smtClean="0"/>
              <a:t>guidelines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8077200" cy="484030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FF0000"/>
                </a:solidFill>
              </a:rPr>
              <a:t>Two official institutions responsible for wastewater</a:t>
            </a:r>
            <a:r>
              <a:rPr lang="en-US" sz="3100" dirty="0" smtClean="0"/>
              <a:t> in rural and urban areas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700" dirty="0" smtClean="0"/>
              <a:t>Rural Water Supply Branch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700" dirty="0" smtClean="0"/>
              <a:t>Swaziland Water Services Corporation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FF0000"/>
                </a:solidFill>
              </a:rPr>
              <a:t>Draft National Water Policy</a:t>
            </a:r>
            <a:r>
              <a:rPr lang="en-US" sz="3100" dirty="0" smtClean="0"/>
              <a:t> (2011) and the </a:t>
            </a:r>
            <a:r>
              <a:rPr lang="en-US" sz="3100" dirty="0" smtClean="0">
                <a:solidFill>
                  <a:srgbClr val="FF0000"/>
                </a:solidFill>
              </a:rPr>
              <a:t>Swaziland Water Act</a:t>
            </a:r>
            <a:r>
              <a:rPr lang="en-US" sz="3100" dirty="0" smtClean="0"/>
              <a:t> (2003) advocate for fresh water management and </a:t>
            </a:r>
            <a:r>
              <a:rPr lang="en-US" sz="3100" dirty="0" smtClean="0">
                <a:solidFill>
                  <a:srgbClr val="FF0000"/>
                </a:solidFill>
              </a:rPr>
              <a:t>docile on re-use of wastewater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FF0000"/>
                </a:solidFill>
              </a:rPr>
              <a:t>No efforts have been made to recycle wastewater </a:t>
            </a:r>
            <a:r>
              <a:rPr lang="en-US" sz="3100" dirty="0" smtClean="0"/>
              <a:t>for re-use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36226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3200" b="1" dirty="0" smtClean="0"/>
              <a:t>Challenges </a:t>
            </a:r>
            <a:r>
              <a:rPr lang="en-US" sz="3200" b="1" dirty="0" smtClean="0"/>
              <a:t>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2984"/>
            <a:ext cx="8077200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FF0000"/>
                </a:solidFill>
              </a:rPr>
              <a:t>Stigma</a:t>
            </a:r>
            <a:r>
              <a:rPr lang="en-US" sz="3100" dirty="0" smtClean="0"/>
              <a:t> attached to wastewater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People are unwilling to adopt wastewater use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People perceive wastewater re-use as taboo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FF0000"/>
                </a:solidFill>
              </a:rPr>
              <a:t>Most industries cheat </a:t>
            </a:r>
            <a:r>
              <a:rPr lang="en-US" sz="3100" dirty="0" smtClean="0"/>
              <a:t>and never pre-treat their wastewater water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Polluter Pays Principle exist but not enforced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FF0000"/>
                </a:solidFill>
              </a:rPr>
              <a:t>Limited capacity and expertise </a:t>
            </a:r>
            <a:r>
              <a:rPr lang="en-US" sz="3100" dirty="0" smtClean="0"/>
              <a:t>within the water sector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No courses/</a:t>
            </a:r>
            <a:r>
              <a:rPr lang="en-US" sz="2700" dirty="0" err="1" smtClean="0"/>
              <a:t>programme</a:t>
            </a:r>
            <a:r>
              <a:rPr lang="en-US" sz="2700" dirty="0" smtClean="0"/>
              <a:t> offered at the university specifically for wastewater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22692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b="1" dirty="0" smtClean="0"/>
              <a:t>Government’s approach to </a:t>
            </a:r>
            <a:r>
              <a:rPr lang="en-CA" sz="2800" b="1" dirty="0"/>
              <a:t>wastewater </a:t>
            </a:r>
            <a:r>
              <a:rPr lang="en-CA" sz="2800" b="1" dirty="0" smtClean="0"/>
              <a:t>management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830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100" dirty="0" smtClean="0"/>
              <a:t>Outlining the possibilities of wastewater use in future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Government water reports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/>
              <a:t>Mandating institutions to deal with wastewater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Rural Water Supply Board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Swaziland Water Services Corporation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/>
              <a:t>Training communities to reuse wastewater for backyard gardens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Rural Water Supply Board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12770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3000" b="1" dirty="0" smtClean="0"/>
              <a:t>Possible solutions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2984"/>
            <a:ext cx="8077200" cy="550072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100" dirty="0" smtClean="0"/>
              <a:t>Capacity building 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Introduce wastewater </a:t>
            </a:r>
            <a:r>
              <a:rPr lang="en-US" sz="2700" dirty="0" err="1" smtClean="0"/>
              <a:t>programmes</a:t>
            </a:r>
            <a:r>
              <a:rPr lang="en-US" sz="2700" dirty="0" smtClean="0"/>
              <a:t> at University level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knowledge, attitude, practice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Awareness creation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/>
              <a:t>Exchange </a:t>
            </a:r>
            <a:r>
              <a:rPr lang="en-US" sz="3100" dirty="0" err="1" smtClean="0"/>
              <a:t>programme</a:t>
            </a:r>
            <a:r>
              <a:rPr lang="en-US" sz="3100" dirty="0" smtClean="0"/>
              <a:t> with institutions already implementing wastewater use.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/>
              <a:t>Policies focusing on wastewater re-use and management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/>
              <a:t>Enabling environment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Authorities should be willing to adopt wastewater reuse and management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12087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327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Wastewater Production, Treatment, and Use in Swaziland</vt:lpstr>
      <vt:lpstr>Wastewater production and treatment  </vt:lpstr>
      <vt:lpstr>Wastewater use and/or disposal  </vt:lpstr>
      <vt:lpstr>Regulations and implementation of guidelines  </vt:lpstr>
      <vt:lpstr>Challenges   </vt:lpstr>
      <vt:lpstr>Government’s approach to wastewater management</vt:lpstr>
      <vt:lpstr>Possible solutions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Production, Treatment, and Use in . . . . . . . . . .</dc:title>
  <dc:creator>HP</dc:creator>
  <cp:lastModifiedBy>Srikanth</cp:lastModifiedBy>
  <cp:revision>15</cp:revision>
  <dcterms:modified xsi:type="dcterms:W3CDTF">2012-10-25T07:16:26Z</dcterms:modified>
</cp:coreProperties>
</file>