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handoutMasterIdLst>
    <p:handoutMasterId r:id="rId24"/>
  </p:handoutMasterIdLst>
  <p:sldIdLst>
    <p:sldId id="340" r:id="rId2"/>
    <p:sldId id="382" r:id="rId3"/>
    <p:sldId id="390" r:id="rId4"/>
    <p:sldId id="383" r:id="rId5"/>
    <p:sldId id="338" r:id="rId6"/>
    <p:sldId id="384" r:id="rId7"/>
    <p:sldId id="388" r:id="rId8"/>
    <p:sldId id="385" r:id="rId9"/>
    <p:sldId id="386" r:id="rId10"/>
    <p:sldId id="387" r:id="rId11"/>
    <p:sldId id="355" r:id="rId12"/>
    <p:sldId id="393" r:id="rId13"/>
    <p:sldId id="401" r:id="rId14"/>
    <p:sldId id="395" r:id="rId15"/>
    <p:sldId id="400" r:id="rId16"/>
    <p:sldId id="372" r:id="rId17"/>
    <p:sldId id="397" r:id="rId18"/>
    <p:sldId id="398" r:id="rId19"/>
    <p:sldId id="402" r:id="rId20"/>
    <p:sldId id="399" r:id="rId21"/>
    <p:sldId id="396" r:id="rId22"/>
  </p:sldIdLst>
  <p:sldSz cx="10693400" cy="7561263"/>
  <p:notesSz cx="6662738" cy="9832975"/>
  <p:defaultTextStyle>
    <a:defPPr>
      <a:defRPr lang="en-US"/>
    </a:defPPr>
    <a:lvl1pPr algn="l" rtl="0" fontAlgn="base">
      <a:spcBef>
        <a:spcPct val="0"/>
      </a:spcBef>
      <a:spcAft>
        <a:spcPct val="0"/>
      </a:spcAft>
      <a:defRPr sz="3900" b="1" kern="1200">
        <a:solidFill>
          <a:srgbClr val="000066"/>
        </a:solidFill>
        <a:latin typeface="Arial" charset="0"/>
        <a:ea typeface="+mn-ea"/>
        <a:cs typeface="Arial" charset="0"/>
      </a:defRPr>
    </a:lvl1pPr>
    <a:lvl2pPr marL="457200" algn="l" rtl="0" fontAlgn="base">
      <a:spcBef>
        <a:spcPct val="0"/>
      </a:spcBef>
      <a:spcAft>
        <a:spcPct val="0"/>
      </a:spcAft>
      <a:defRPr sz="3900" b="1" kern="1200">
        <a:solidFill>
          <a:srgbClr val="000066"/>
        </a:solidFill>
        <a:latin typeface="Arial" charset="0"/>
        <a:ea typeface="+mn-ea"/>
        <a:cs typeface="Arial" charset="0"/>
      </a:defRPr>
    </a:lvl2pPr>
    <a:lvl3pPr marL="914400" algn="l" rtl="0" fontAlgn="base">
      <a:spcBef>
        <a:spcPct val="0"/>
      </a:spcBef>
      <a:spcAft>
        <a:spcPct val="0"/>
      </a:spcAft>
      <a:defRPr sz="3900" b="1" kern="1200">
        <a:solidFill>
          <a:srgbClr val="000066"/>
        </a:solidFill>
        <a:latin typeface="Arial" charset="0"/>
        <a:ea typeface="+mn-ea"/>
        <a:cs typeface="Arial" charset="0"/>
      </a:defRPr>
    </a:lvl3pPr>
    <a:lvl4pPr marL="1371600" algn="l" rtl="0" fontAlgn="base">
      <a:spcBef>
        <a:spcPct val="0"/>
      </a:spcBef>
      <a:spcAft>
        <a:spcPct val="0"/>
      </a:spcAft>
      <a:defRPr sz="3900" b="1" kern="1200">
        <a:solidFill>
          <a:srgbClr val="000066"/>
        </a:solidFill>
        <a:latin typeface="Arial" charset="0"/>
        <a:ea typeface="+mn-ea"/>
        <a:cs typeface="Arial" charset="0"/>
      </a:defRPr>
    </a:lvl4pPr>
    <a:lvl5pPr marL="1828800" algn="l" rtl="0" fontAlgn="base">
      <a:spcBef>
        <a:spcPct val="0"/>
      </a:spcBef>
      <a:spcAft>
        <a:spcPct val="0"/>
      </a:spcAft>
      <a:defRPr sz="3900" b="1" kern="1200">
        <a:solidFill>
          <a:srgbClr val="000066"/>
        </a:solidFill>
        <a:latin typeface="Arial" charset="0"/>
        <a:ea typeface="+mn-ea"/>
        <a:cs typeface="Arial" charset="0"/>
      </a:defRPr>
    </a:lvl5pPr>
    <a:lvl6pPr marL="2286000" algn="l" defTabSz="914400" rtl="0" eaLnBrk="1" latinLnBrk="0" hangingPunct="1">
      <a:defRPr sz="3900" b="1" kern="1200">
        <a:solidFill>
          <a:srgbClr val="000066"/>
        </a:solidFill>
        <a:latin typeface="Arial" charset="0"/>
        <a:ea typeface="+mn-ea"/>
        <a:cs typeface="Arial" charset="0"/>
      </a:defRPr>
    </a:lvl6pPr>
    <a:lvl7pPr marL="2743200" algn="l" defTabSz="914400" rtl="0" eaLnBrk="1" latinLnBrk="0" hangingPunct="1">
      <a:defRPr sz="3900" b="1" kern="1200">
        <a:solidFill>
          <a:srgbClr val="000066"/>
        </a:solidFill>
        <a:latin typeface="Arial" charset="0"/>
        <a:ea typeface="+mn-ea"/>
        <a:cs typeface="Arial" charset="0"/>
      </a:defRPr>
    </a:lvl7pPr>
    <a:lvl8pPr marL="3200400" algn="l" defTabSz="914400" rtl="0" eaLnBrk="1" latinLnBrk="0" hangingPunct="1">
      <a:defRPr sz="3900" b="1" kern="1200">
        <a:solidFill>
          <a:srgbClr val="000066"/>
        </a:solidFill>
        <a:latin typeface="Arial" charset="0"/>
        <a:ea typeface="+mn-ea"/>
        <a:cs typeface="Arial" charset="0"/>
      </a:defRPr>
    </a:lvl8pPr>
    <a:lvl9pPr marL="3657600" algn="l" defTabSz="914400" rtl="0" eaLnBrk="1" latinLnBrk="0" hangingPunct="1">
      <a:defRPr sz="3900" b="1" kern="1200">
        <a:solidFill>
          <a:srgbClr val="000066"/>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AF4"/>
    <a:srgbClr val="72BBE8"/>
    <a:srgbClr val="1E7FB8"/>
    <a:srgbClr val="4189DD"/>
    <a:srgbClr val="66FF33"/>
    <a:srgbClr val="96CCEE"/>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35" autoAdjust="0"/>
    <p:restoredTop sz="81807" autoAdjust="0"/>
  </p:normalViewPr>
  <p:slideViewPr>
    <p:cSldViewPr snapToGrid="0">
      <p:cViewPr>
        <p:scale>
          <a:sx n="60" d="100"/>
          <a:sy n="60" d="100"/>
        </p:scale>
        <p:origin x="-1536" y="-72"/>
      </p:cViewPr>
      <p:guideLst>
        <p:guide orient="horz" pos="2381"/>
        <p:guide pos="3368"/>
      </p:guideLst>
    </p:cSldViewPr>
  </p:slideViewPr>
  <p:notesTextViewPr>
    <p:cViewPr>
      <p:scale>
        <a:sx n="1" d="1"/>
        <a:sy n="1" d="1"/>
      </p:scale>
      <p:origin x="0" y="0"/>
    </p:cViewPr>
  </p:notesTextViewPr>
  <p:sorterViewPr>
    <p:cViewPr>
      <p:scale>
        <a:sx n="100" d="100"/>
        <a:sy n="100" d="100"/>
      </p:scale>
      <p:origin x="0" y="3744"/>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87663" cy="4921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rtl="1">
              <a:defRPr sz="1200" b="0">
                <a:solidFill>
                  <a:schemeClr val="tx1"/>
                </a:solidFill>
              </a:defRPr>
            </a:lvl1pPr>
          </a:lstStyle>
          <a:p>
            <a:pPr>
              <a:defRPr/>
            </a:pPr>
            <a:r>
              <a:rPr lang="en-US"/>
              <a:t>World Health Organization</a:t>
            </a:r>
          </a:p>
        </p:txBody>
      </p:sp>
      <p:sp>
        <p:nvSpPr>
          <p:cNvPr id="29699" name="Rectangle 3"/>
          <p:cNvSpPr>
            <a:spLocks noGrp="1" noChangeArrowheads="1"/>
          </p:cNvSpPr>
          <p:nvPr>
            <p:ph type="dt" sz="quarter" idx="1"/>
          </p:nvPr>
        </p:nvSpPr>
        <p:spPr bwMode="auto">
          <a:xfrm>
            <a:off x="3773488" y="0"/>
            <a:ext cx="2887662" cy="4921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rtl="1">
              <a:defRPr sz="1200" b="0">
                <a:solidFill>
                  <a:schemeClr val="tx1"/>
                </a:solidFill>
              </a:defRPr>
            </a:lvl1pPr>
          </a:lstStyle>
          <a:p>
            <a:pPr>
              <a:defRPr/>
            </a:pPr>
            <a:fld id="{B930DCFA-6F25-4B81-A667-AE92F789BC55}" type="datetime3">
              <a:rPr lang="en-US"/>
              <a:pPr>
                <a:defRPr/>
              </a:pPr>
              <a:t>18 May 2012</a:t>
            </a:fld>
            <a:endParaRPr lang="en-US"/>
          </a:p>
        </p:txBody>
      </p:sp>
      <p:sp>
        <p:nvSpPr>
          <p:cNvPr id="29700" name="Rectangle 4"/>
          <p:cNvSpPr>
            <a:spLocks noGrp="1" noChangeArrowheads="1"/>
          </p:cNvSpPr>
          <p:nvPr>
            <p:ph type="ftr" sz="quarter" idx="2"/>
          </p:nvPr>
        </p:nvSpPr>
        <p:spPr bwMode="auto">
          <a:xfrm>
            <a:off x="0" y="9339263"/>
            <a:ext cx="2887663" cy="4921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rtl="1">
              <a:defRPr sz="1200" b="0">
                <a:solidFill>
                  <a:schemeClr val="tx1"/>
                </a:solidFill>
              </a:defRPr>
            </a:lvl1pPr>
          </a:lstStyle>
          <a:p>
            <a:pPr>
              <a:defRPr/>
            </a:pPr>
            <a:endParaRPr lang="en-US"/>
          </a:p>
        </p:txBody>
      </p:sp>
      <p:sp>
        <p:nvSpPr>
          <p:cNvPr id="29701" name="Rectangle 5"/>
          <p:cNvSpPr>
            <a:spLocks noGrp="1" noChangeArrowheads="1"/>
          </p:cNvSpPr>
          <p:nvPr>
            <p:ph type="sldNum" sz="quarter" idx="3"/>
          </p:nvPr>
        </p:nvSpPr>
        <p:spPr bwMode="auto">
          <a:xfrm>
            <a:off x="3773488" y="9339263"/>
            <a:ext cx="2887662" cy="4921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rtl="1">
              <a:defRPr sz="1200" b="0">
                <a:solidFill>
                  <a:schemeClr val="tx1"/>
                </a:solidFill>
              </a:defRPr>
            </a:lvl1pPr>
          </a:lstStyle>
          <a:p>
            <a:pPr>
              <a:defRPr/>
            </a:pPr>
            <a:fld id="{53CD0FA1-E0A1-4E97-AF91-A633CF4EC7C1}" type="slidenum">
              <a:rPr lang="en-US"/>
              <a:pPr>
                <a:defRPr/>
              </a:pPr>
              <a:t>‹#›</a:t>
            </a:fld>
            <a:endParaRPr lang="en-US"/>
          </a:p>
        </p:txBody>
      </p:sp>
    </p:spTree>
    <p:extLst>
      <p:ext uri="{BB962C8B-B14F-4D97-AF65-F5344CB8AC3E}">
        <p14:creationId xmlns:p14="http://schemas.microsoft.com/office/powerpoint/2010/main" val="926563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887663" cy="4921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rtl="1">
              <a:defRPr sz="1200" b="0">
                <a:solidFill>
                  <a:schemeClr val="tx1"/>
                </a:solidFill>
              </a:defRPr>
            </a:lvl1pPr>
          </a:lstStyle>
          <a:p>
            <a:pPr>
              <a:defRPr/>
            </a:pPr>
            <a:r>
              <a:rPr lang="en-US"/>
              <a:t>World Health Organization</a:t>
            </a:r>
          </a:p>
        </p:txBody>
      </p:sp>
      <p:sp>
        <p:nvSpPr>
          <p:cNvPr id="31747" name="Rectangle 3"/>
          <p:cNvSpPr>
            <a:spLocks noGrp="1" noChangeArrowheads="1"/>
          </p:cNvSpPr>
          <p:nvPr>
            <p:ph type="dt" idx="1"/>
          </p:nvPr>
        </p:nvSpPr>
        <p:spPr bwMode="auto">
          <a:xfrm>
            <a:off x="3773488" y="0"/>
            <a:ext cx="2887662" cy="4921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rtl="1">
              <a:defRPr sz="1200" b="0">
                <a:solidFill>
                  <a:schemeClr val="tx1"/>
                </a:solidFill>
              </a:defRPr>
            </a:lvl1pPr>
          </a:lstStyle>
          <a:p>
            <a:pPr>
              <a:defRPr/>
            </a:pPr>
            <a:fld id="{5AF35699-6395-4A24-9FCD-F60881BBE342}" type="datetime3">
              <a:rPr lang="en-US"/>
              <a:pPr>
                <a:defRPr/>
              </a:pPr>
              <a:t>18 May 2012</a:t>
            </a:fld>
            <a:endParaRPr lang="en-US"/>
          </a:p>
        </p:txBody>
      </p:sp>
      <p:sp>
        <p:nvSpPr>
          <p:cNvPr id="13316" name="Rectangle 4"/>
          <p:cNvSpPr>
            <a:spLocks noGrp="1" noRot="1" noChangeAspect="1" noChangeArrowheads="1" noTextEdit="1"/>
          </p:cNvSpPr>
          <p:nvPr>
            <p:ph type="sldImg" idx="2"/>
          </p:nvPr>
        </p:nvSpPr>
        <p:spPr bwMode="auto">
          <a:xfrm>
            <a:off x="725488" y="738188"/>
            <a:ext cx="5211762" cy="3686175"/>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66750" y="4670425"/>
            <a:ext cx="5329238" cy="44243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9339263"/>
            <a:ext cx="2887663" cy="4921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rtl="1">
              <a:defRPr sz="1200" b="0">
                <a:solidFill>
                  <a:schemeClr val="tx1"/>
                </a:solidFill>
              </a:defRPr>
            </a:lvl1pPr>
          </a:lstStyle>
          <a:p>
            <a:pPr>
              <a:defRPr/>
            </a:pPr>
            <a:endParaRPr lang="en-US"/>
          </a:p>
        </p:txBody>
      </p:sp>
      <p:sp>
        <p:nvSpPr>
          <p:cNvPr id="31751" name="Rectangle 7"/>
          <p:cNvSpPr>
            <a:spLocks noGrp="1" noChangeArrowheads="1"/>
          </p:cNvSpPr>
          <p:nvPr>
            <p:ph type="sldNum" sz="quarter" idx="5"/>
          </p:nvPr>
        </p:nvSpPr>
        <p:spPr bwMode="auto">
          <a:xfrm>
            <a:off x="3773488" y="9339263"/>
            <a:ext cx="2887662" cy="4921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rtl="1">
              <a:defRPr sz="1200" b="0">
                <a:solidFill>
                  <a:schemeClr val="tx1"/>
                </a:solidFill>
              </a:defRPr>
            </a:lvl1pPr>
          </a:lstStyle>
          <a:p>
            <a:pPr>
              <a:defRPr/>
            </a:pPr>
            <a:fld id="{BC16FDA0-0AE5-4D54-98AF-695BB03CEB42}" type="slidenum">
              <a:rPr lang="en-US"/>
              <a:pPr>
                <a:defRPr/>
              </a:pPr>
              <a:t>‹#›</a:t>
            </a:fld>
            <a:endParaRPr lang="en-US"/>
          </a:p>
        </p:txBody>
      </p:sp>
    </p:spTree>
    <p:extLst>
      <p:ext uri="{BB962C8B-B14F-4D97-AF65-F5344CB8AC3E}">
        <p14:creationId xmlns:p14="http://schemas.microsoft.com/office/powerpoint/2010/main" val="370980109"/>
      </p:ext>
    </p:extLst>
  </p:cSld>
  <p:clrMap bg1="lt1" tx1="dk1" bg2="lt2" tx2="dk2" accent1="accent1" accent2="accent2" accent3="accent3" accent4="accent4" accent5="accent5" accent6="accent6" hlink="hlink" folHlink="folHlink"/>
  <p:hf ftr="0"/>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Environmental_degradation" TargetMode="External"/><Relationship Id="rId3" Type="http://schemas.openxmlformats.org/officeDocument/2006/relationships/hyperlink" Target="http://en.wikipedia.org/wiki/Water_scarcity" TargetMode="External"/><Relationship Id="rId7" Type="http://schemas.openxmlformats.org/officeDocument/2006/relationships/hyperlink" Target="http://en.wikipedia.org/wiki/Irrigation"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en.wikipedia.org/wiki/Ecosystem" TargetMode="External"/><Relationship Id="rId11" Type="http://schemas.openxmlformats.org/officeDocument/2006/relationships/hyperlink" Target="http://en.wikipedia.org/wiki/Poverty" TargetMode="External"/><Relationship Id="rId5" Type="http://schemas.openxmlformats.org/officeDocument/2006/relationships/hyperlink" Target="http://en.wikipedia.org/wiki/Infrastructure" TargetMode="External"/><Relationship Id="rId10" Type="http://schemas.openxmlformats.org/officeDocument/2006/relationships/hyperlink" Target="http://en.wikipedia.org/wiki/Africa" TargetMode="External"/><Relationship Id="rId4" Type="http://schemas.openxmlformats.org/officeDocument/2006/relationships/hyperlink" Target="http://en.wikipedia.org/wiki/Water" TargetMode="External"/><Relationship Id="rId9" Type="http://schemas.openxmlformats.org/officeDocument/2006/relationships/hyperlink" Target="http://en.wikipedia.org/wiki/Groundwate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miter lim="800000"/>
            <a:headEnd/>
            <a:tailEnd/>
          </a:ln>
        </p:spPr>
        <p:txBody>
          <a:bodyPr/>
          <a:lstStyle/>
          <a:p>
            <a:r>
              <a:rPr lang="en-US" smtClean="0"/>
              <a:t>World Health Organization</a:t>
            </a:r>
          </a:p>
        </p:txBody>
      </p:sp>
      <p:sp>
        <p:nvSpPr>
          <p:cNvPr id="16386" name="Rectangle 3"/>
          <p:cNvSpPr>
            <a:spLocks noGrp="1" noChangeArrowheads="1"/>
          </p:cNvSpPr>
          <p:nvPr>
            <p:ph type="dt" sz="quarter" idx="1"/>
          </p:nvPr>
        </p:nvSpPr>
        <p:spPr>
          <a:noFill/>
          <a:ln>
            <a:miter lim="800000"/>
            <a:headEnd/>
            <a:tailEnd/>
          </a:ln>
        </p:spPr>
        <p:txBody>
          <a:bodyPr/>
          <a:lstStyle/>
          <a:p>
            <a:fld id="{4659837B-9ED8-476D-BFCC-EEF474904AFB}" type="datetime3">
              <a:rPr lang="en-US" smtClean="0"/>
              <a:pPr/>
              <a:t>18 May 2012</a:t>
            </a:fld>
            <a:endParaRPr lang="en-US" smtClean="0"/>
          </a:p>
        </p:txBody>
      </p:sp>
      <p:sp>
        <p:nvSpPr>
          <p:cNvPr id="16387" name="Rectangle 7"/>
          <p:cNvSpPr>
            <a:spLocks noGrp="1" noChangeArrowheads="1"/>
          </p:cNvSpPr>
          <p:nvPr>
            <p:ph type="sldNum" sz="quarter" idx="5"/>
          </p:nvPr>
        </p:nvSpPr>
        <p:spPr>
          <a:noFill/>
          <a:ln>
            <a:miter lim="800000"/>
            <a:headEnd/>
            <a:tailEnd/>
          </a:ln>
        </p:spPr>
        <p:txBody>
          <a:bodyPr/>
          <a:lstStyle/>
          <a:p>
            <a:fld id="{F89E8EDE-C302-463F-A415-542E74928499}" type="slidenum">
              <a:rPr lang="en-US" smtClean="0"/>
              <a:pPr/>
              <a:t>1</a:t>
            </a:fld>
            <a:endParaRPr lang="en-US" smtClean="0"/>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p:spPr>
        <p:txBody>
          <a:bodyPr/>
          <a:lstStyle/>
          <a:p>
            <a:pPr algn="l" rtl="0"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727075" y="738188"/>
            <a:ext cx="5210175" cy="3686175"/>
          </a:xfrm>
          <a:ln/>
        </p:spPr>
      </p:sp>
      <p:sp>
        <p:nvSpPr>
          <p:cNvPr id="4403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727075" y="738188"/>
            <a:ext cx="5210175" cy="3686175"/>
          </a:xfrm>
          <a:ln/>
        </p:spPr>
      </p:sp>
      <p:sp>
        <p:nvSpPr>
          <p:cNvPr id="4608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dirty="0"/>
              <a:t>Hazard analysis and critical control points  Single barrier as risk management tool </a:t>
            </a:r>
            <a:r>
              <a:rPr lang="en-US" dirty="0">
                <a:sym typeface="Wingdings" pitchFamily="2" charset="2"/>
              </a:rPr>
              <a:t> multi barriers</a:t>
            </a:r>
            <a:r>
              <a:rPr lang="en-US" dirty="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773488" y="9339263"/>
            <a:ext cx="2887662" cy="492125"/>
          </a:xfrm>
          <a:prstGeom prst="rect">
            <a:avLst/>
          </a:prstGeom>
          <a:noFill/>
          <a:ln w="9525">
            <a:noFill/>
            <a:miter lim="800000"/>
            <a:headEnd/>
            <a:tailEnd/>
          </a:ln>
        </p:spPr>
        <p:txBody>
          <a:bodyPr anchor="b"/>
          <a:lstStyle/>
          <a:p>
            <a:pPr algn="r" eaLnBrk="0" hangingPunct="0"/>
            <a:fld id="{FFB167F6-01D7-4982-BE90-606C6452E3E3}" type="slidenum">
              <a:rPr lang="en-US" sz="1200" b="0">
                <a:solidFill>
                  <a:schemeClr val="tx1"/>
                </a:solidFill>
                <a:latin typeface="Calibri" pitchFamily="34" charset="0"/>
              </a:rPr>
              <a:pPr algn="r" eaLnBrk="0" hangingPunct="0"/>
              <a:t>20</a:t>
            </a:fld>
            <a:endParaRPr lang="en-US" sz="1200" b="0">
              <a:solidFill>
                <a:schemeClr val="tx1"/>
              </a:solidFill>
              <a:latin typeface="Calibri" pitchFamily="34" charset="0"/>
            </a:endParaRPr>
          </a:p>
        </p:txBody>
      </p:sp>
      <p:sp>
        <p:nvSpPr>
          <p:cNvPr id="48131" name="Rectangle 2"/>
          <p:cNvSpPr>
            <a:spLocks noGrp="1" noRot="1" noChangeAspect="1" noChangeArrowheads="1" noTextEdit="1"/>
          </p:cNvSpPr>
          <p:nvPr>
            <p:ph type="sldImg"/>
          </p:nvPr>
        </p:nvSpPr>
        <p:spPr>
          <a:xfrm>
            <a:off x="727075" y="738188"/>
            <a:ext cx="5210175" cy="3686175"/>
          </a:xfrm>
          <a:ln/>
        </p:spPr>
      </p:sp>
      <p:sp>
        <p:nvSpPr>
          <p:cNvPr id="48132" name="Rectangle 3"/>
          <p:cNvSpPr>
            <a:spLocks noGrp="1" noChangeArrowheads="1"/>
          </p:cNvSpPr>
          <p:nvPr>
            <p:ph type="body" idx="1"/>
          </p:nvPr>
        </p:nvSpPr>
        <p:spPr>
          <a:noFill/>
        </p:spPr>
        <p:txBody>
          <a:bodyPr/>
          <a:lstStyle/>
          <a:p>
            <a:pPr marL="0" marR="0" indent="0" algn="r" defTabSz="914400" rtl="1" eaLnBrk="1" fontAlgn="base" latinLnBrk="0" hangingPunct="1">
              <a:lnSpc>
                <a:spcPct val="100000"/>
              </a:lnSpc>
              <a:spcBef>
                <a:spcPct val="30000"/>
              </a:spcBef>
              <a:spcAft>
                <a:spcPct val="0"/>
              </a:spcAft>
              <a:buClrTx/>
              <a:buSzTx/>
              <a:buFontTx/>
              <a:buNone/>
              <a:tabLst/>
              <a:defRPr/>
            </a:pPr>
            <a:r>
              <a:rPr lang="en-IN" dirty="0" smtClean="0">
                <a:effectLst/>
              </a:rPr>
              <a:t>The </a:t>
            </a:r>
            <a:r>
              <a:rPr lang="en-IN" smtClean="0">
                <a:effectLst/>
              </a:rPr>
              <a:t>average </a:t>
            </a:r>
            <a:r>
              <a:rPr lang="en-IN" smtClean="0">
                <a:effectLst/>
              </a:rPr>
              <a:t>cost-effectiveness </a:t>
            </a:r>
            <a:r>
              <a:rPr lang="en-IN" dirty="0" smtClean="0">
                <a:effectLst/>
              </a:rPr>
              <a:t>ratios (</a:t>
            </a:r>
            <a:r>
              <a:rPr lang="en-IN" b="1" i="1" dirty="0" smtClean="0">
                <a:effectLst/>
              </a:rPr>
              <a:t>CER</a:t>
            </a:r>
            <a:r>
              <a:rPr lang="en-IN" dirty="0" smtClean="0">
                <a:effectLst/>
              </a:rPr>
              <a:t>); US$ per </a:t>
            </a:r>
            <a:r>
              <a:rPr lang="en-IN" b="1" i="1" dirty="0" smtClean="0">
                <a:effectLst/>
              </a:rPr>
              <a:t>DALY</a:t>
            </a:r>
            <a:r>
              <a:rPr lang="en-IN" dirty="0" smtClean="0">
                <a:effectLst/>
              </a:rPr>
              <a:t>  (</a:t>
            </a:r>
            <a:r>
              <a:rPr lang="en-IN" dirty="0" err="1" smtClean="0">
                <a:effectLst/>
              </a:rPr>
              <a:t>ie</a:t>
            </a:r>
            <a:r>
              <a:rPr lang="en-IN" dirty="0" smtClean="0">
                <a:effectLst/>
              </a:rPr>
              <a:t> the cost incurred for each </a:t>
            </a:r>
            <a:r>
              <a:rPr lang="en-IN" b="1" i="1" dirty="0" smtClean="0">
                <a:effectLst/>
              </a:rPr>
              <a:t>DALY</a:t>
            </a:r>
            <a:r>
              <a:rPr lang="en-IN" dirty="0" smtClean="0">
                <a:effectLst/>
              </a:rPr>
              <a:t>  averted by the intervention) </a:t>
            </a:r>
            <a:endParaRPr lang="en-US"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b="1" dirty="0" smtClean="0"/>
              <a:t>Economic water scarcity</a:t>
            </a:r>
            <a:r>
              <a:rPr lang="en-IN" dirty="0" smtClean="0"/>
              <a:t> is a type of </a:t>
            </a:r>
            <a:r>
              <a:rPr lang="en-IN" dirty="0" smtClean="0">
                <a:hlinkClick r:id="rId3" action="ppaction://hlinkfile" tooltip="Water scarcity"/>
              </a:rPr>
              <a:t>water scarcity</a:t>
            </a:r>
            <a:r>
              <a:rPr lang="en-IN" dirty="0" smtClean="0"/>
              <a:t> caused by a lack of investment in water or insufficient human capacity to satisfy the demand of </a:t>
            </a:r>
            <a:r>
              <a:rPr lang="en-IN" dirty="0" smtClean="0">
                <a:hlinkClick r:id="rId4" action="ppaction://hlinkfile" tooltip="Water"/>
              </a:rPr>
              <a:t>water</a:t>
            </a:r>
            <a:r>
              <a:rPr lang="en-IN" dirty="0" smtClean="0"/>
              <a:t>. Symptoms of economic water scarcity include a lack of </a:t>
            </a:r>
            <a:r>
              <a:rPr lang="en-IN" dirty="0" smtClean="0">
                <a:hlinkClick r:id="rId5" action="ppaction://hlinkfile" tooltip="Infrastructure"/>
              </a:rPr>
              <a:t>infrastructure</a:t>
            </a:r>
            <a:r>
              <a:rPr lang="en-IN" dirty="0" smtClean="0"/>
              <a:t>, with people often having to fetch water from rivers or lakes for domestic and agricultural uses. </a:t>
            </a:r>
            <a:r>
              <a:rPr lang="en-IN" b="1" dirty="0" smtClean="0"/>
              <a:t>Physical water scarcity</a:t>
            </a:r>
            <a:r>
              <a:rPr lang="en-IN" dirty="0" smtClean="0"/>
              <a:t> is the situation where there is not enough </a:t>
            </a:r>
            <a:r>
              <a:rPr lang="en-IN" dirty="0" smtClean="0">
                <a:hlinkClick r:id="rId4" action="ppaction://hlinkfile" tooltip="Water"/>
              </a:rPr>
              <a:t>water</a:t>
            </a:r>
            <a:r>
              <a:rPr lang="en-IN" dirty="0" smtClean="0"/>
              <a:t> to meet all demands, including that needed for </a:t>
            </a:r>
            <a:r>
              <a:rPr lang="en-IN" dirty="0" smtClean="0">
                <a:hlinkClick r:id="rId6" action="ppaction://hlinkfile" tooltip="Ecosystem"/>
              </a:rPr>
              <a:t>ecosystems</a:t>
            </a:r>
            <a:r>
              <a:rPr lang="en-IN" dirty="0" smtClean="0"/>
              <a:t> to function effectively. Arid regions frequently suffer from physical water scarcity. It also occurs where water seems abundant but where resources are over-committed. This can happen where there is overdevelopment of hydraulic infrastructure, often for </a:t>
            </a:r>
            <a:r>
              <a:rPr lang="en-IN" dirty="0" smtClean="0">
                <a:hlinkClick r:id="rId7" action="ppaction://hlinkfile" tooltip="Irrigation"/>
              </a:rPr>
              <a:t>irrigation</a:t>
            </a:r>
            <a:r>
              <a:rPr lang="en-IN" dirty="0" smtClean="0"/>
              <a:t>. Symptoms of physical </a:t>
            </a:r>
            <a:r>
              <a:rPr lang="en-IN" dirty="0" smtClean="0">
                <a:hlinkClick r:id="rId3" action="ppaction://hlinkfile" tooltip="Water scarcity"/>
              </a:rPr>
              <a:t>water scarcity</a:t>
            </a:r>
            <a:r>
              <a:rPr lang="en-IN" dirty="0" smtClean="0"/>
              <a:t> include </a:t>
            </a:r>
            <a:r>
              <a:rPr lang="en-IN" dirty="0" smtClean="0">
                <a:hlinkClick r:id="rId8" action="ppaction://hlinkfile" tooltip="Environmental degradation"/>
              </a:rPr>
              <a:t>environmental degradation</a:t>
            </a:r>
            <a:r>
              <a:rPr lang="en-IN" dirty="0" smtClean="0"/>
              <a:t> and declining </a:t>
            </a:r>
            <a:r>
              <a:rPr lang="en-IN" dirty="0" err="1" smtClean="0">
                <a:hlinkClick r:id="rId9" action="ppaction://hlinkfile" tooltip="Groundwater"/>
              </a:rPr>
              <a:t>groundwater</a:t>
            </a:r>
            <a:r>
              <a:rPr lang="en-IN" dirty="0" err="1" smtClean="0"/>
              <a:t>.Large</a:t>
            </a:r>
            <a:r>
              <a:rPr lang="en-IN" dirty="0" smtClean="0"/>
              <a:t> parts of </a:t>
            </a:r>
            <a:r>
              <a:rPr lang="en-IN" dirty="0" smtClean="0">
                <a:hlinkClick r:id="rId10" action="ppaction://hlinkfile" tooltip="Africa"/>
              </a:rPr>
              <a:t>Africa</a:t>
            </a:r>
            <a:r>
              <a:rPr lang="en-IN" dirty="0" smtClean="0"/>
              <a:t> suffer from economic water scarcity; developing water infrastructure there could therefore help to reduce </a:t>
            </a:r>
            <a:r>
              <a:rPr lang="en-IN" dirty="0" smtClean="0">
                <a:hlinkClick r:id="rId11" action="ppaction://hlinkfile" tooltip="Poverty"/>
              </a:rPr>
              <a:t>poverty</a:t>
            </a:r>
            <a:r>
              <a:rPr lang="en-IN" dirty="0" smtClean="0"/>
              <a:t>.</a:t>
            </a:r>
            <a:endParaRPr lang="en-IN" dirty="0"/>
          </a:p>
        </p:txBody>
      </p:sp>
      <p:sp>
        <p:nvSpPr>
          <p:cNvPr id="4" name="Header Placeholder 3"/>
          <p:cNvSpPr>
            <a:spLocks noGrp="1"/>
          </p:cNvSpPr>
          <p:nvPr>
            <p:ph type="hdr" sz="quarter" idx="10"/>
          </p:nvPr>
        </p:nvSpPr>
        <p:spPr/>
        <p:txBody>
          <a:bodyPr/>
          <a:lstStyle/>
          <a:p>
            <a:pPr>
              <a:defRPr/>
            </a:pPr>
            <a:r>
              <a:rPr lang="en-US" smtClean="0"/>
              <a:t>World Health Organization</a:t>
            </a:r>
            <a:endParaRPr lang="en-US"/>
          </a:p>
        </p:txBody>
      </p:sp>
      <p:sp>
        <p:nvSpPr>
          <p:cNvPr id="5" name="Date Placeholder 4"/>
          <p:cNvSpPr>
            <a:spLocks noGrp="1"/>
          </p:cNvSpPr>
          <p:nvPr>
            <p:ph type="dt" idx="11"/>
          </p:nvPr>
        </p:nvSpPr>
        <p:spPr/>
        <p:txBody>
          <a:bodyPr/>
          <a:lstStyle/>
          <a:p>
            <a:pPr>
              <a:defRPr/>
            </a:pPr>
            <a:fld id="{5AF35699-6395-4A24-9FCD-F60881BBE342}" type="datetime3">
              <a:rPr lang="en-US" smtClean="0"/>
              <a:pPr>
                <a:defRPr/>
              </a:pPr>
              <a:t>18 May 2012</a:t>
            </a:fld>
            <a:endParaRPr lang="en-US"/>
          </a:p>
        </p:txBody>
      </p:sp>
      <p:sp>
        <p:nvSpPr>
          <p:cNvPr id="6" name="Slide Number Placeholder 5"/>
          <p:cNvSpPr>
            <a:spLocks noGrp="1"/>
          </p:cNvSpPr>
          <p:nvPr>
            <p:ph type="sldNum" sz="quarter" idx="12"/>
          </p:nvPr>
        </p:nvSpPr>
        <p:spPr/>
        <p:txBody>
          <a:bodyPr/>
          <a:lstStyle/>
          <a:p>
            <a:pPr>
              <a:defRPr/>
            </a:pPr>
            <a:fld id="{BC16FDA0-0AE5-4D54-98AF-695BB03CEB42}" type="slidenum">
              <a:rPr lang="en-US" smtClean="0"/>
              <a:pPr>
                <a:defRPr/>
              </a:pPr>
              <a:t>3</a:t>
            </a:fld>
            <a:endParaRPr lang="en-US"/>
          </a:p>
        </p:txBody>
      </p:sp>
    </p:spTree>
    <p:extLst>
      <p:ext uri="{BB962C8B-B14F-4D97-AF65-F5344CB8AC3E}">
        <p14:creationId xmlns:p14="http://schemas.microsoft.com/office/powerpoint/2010/main" val="2116019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pPr>
              <a:defRPr/>
            </a:pPr>
            <a:r>
              <a:rPr lang="en-US" smtClean="0"/>
              <a:t>World Health Organization</a:t>
            </a:r>
            <a:endParaRPr lang="en-US"/>
          </a:p>
        </p:txBody>
      </p:sp>
      <p:sp>
        <p:nvSpPr>
          <p:cNvPr id="5" name="Date Placeholder 4"/>
          <p:cNvSpPr>
            <a:spLocks noGrp="1"/>
          </p:cNvSpPr>
          <p:nvPr>
            <p:ph type="dt" idx="11"/>
          </p:nvPr>
        </p:nvSpPr>
        <p:spPr/>
        <p:txBody>
          <a:bodyPr/>
          <a:lstStyle/>
          <a:p>
            <a:pPr>
              <a:defRPr/>
            </a:pPr>
            <a:fld id="{5AF35699-6395-4A24-9FCD-F60881BBE342}" type="datetime3">
              <a:rPr lang="en-US" smtClean="0"/>
              <a:pPr>
                <a:defRPr/>
              </a:pPr>
              <a:t>18 May 2012</a:t>
            </a:fld>
            <a:endParaRPr lang="en-US"/>
          </a:p>
        </p:txBody>
      </p:sp>
      <p:sp>
        <p:nvSpPr>
          <p:cNvPr id="6" name="Slide Number Placeholder 5"/>
          <p:cNvSpPr>
            <a:spLocks noGrp="1"/>
          </p:cNvSpPr>
          <p:nvPr>
            <p:ph type="sldNum" sz="quarter" idx="12"/>
          </p:nvPr>
        </p:nvSpPr>
        <p:spPr/>
        <p:txBody>
          <a:bodyPr/>
          <a:lstStyle/>
          <a:p>
            <a:pPr>
              <a:defRPr/>
            </a:pPr>
            <a:fld id="{BC16FDA0-0AE5-4D54-98AF-695BB03CEB42}" type="slidenum">
              <a:rPr lang="en-US" smtClean="0"/>
              <a:pPr>
                <a:defRPr/>
              </a:pPr>
              <a:t>4</a:t>
            </a:fld>
            <a:endParaRPr lang="en-US"/>
          </a:p>
        </p:txBody>
      </p:sp>
    </p:spTree>
    <p:extLst>
      <p:ext uri="{BB962C8B-B14F-4D97-AF65-F5344CB8AC3E}">
        <p14:creationId xmlns:p14="http://schemas.microsoft.com/office/powerpoint/2010/main" val="885853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hdr" sz="quarter"/>
          </p:nvPr>
        </p:nvSpPr>
        <p:spPr>
          <a:noFill/>
          <a:ln>
            <a:miter lim="800000"/>
            <a:headEnd/>
            <a:tailEnd/>
          </a:ln>
        </p:spPr>
        <p:txBody>
          <a:bodyPr/>
          <a:lstStyle/>
          <a:p>
            <a:r>
              <a:rPr lang="en-US" smtClean="0"/>
              <a:t>World Health Organization</a:t>
            </a:r>
          </a:p>
        </p:txBody>
      </p:sp>
      <p:sp>
        <p:nvSpPr>
          <p:cNvPr id="18434" name="Rectangle 3"/>
          <p:cNvSpPr>
            <a:spLocks noGrp="1" noChangeArrowheads="1"/>
          </p:cNvSpPr>
          <p:nvPr>
            <p:ph type="dt" sz="quarter" idx="1"/>
          </p:nvPr>
        </p:nvSpPr>
        <p:spPr>
          <a:noFill/>
          <a:ln>
            <a:miter lim="800000"/>
            <a:headEnd/>
            <a:tailEnd/>
          </a:ln>
        </p:spPr>
        <p:txBody>
          <a:bodyPr/>
          <a:lstStyle/>
          <a:p>
            <a:fld id="{10E32516-60A5-4DBF-B66F-D49D90F2CB7E}" type="datetime3">
              <a:rPr lang="en-US" smtClean="0"/>
              <a:pPr/>
              <a:t>18 May 2012</a:t>
            </a:fld>
            <a:endParaRPr lang="en-US" smtClean="0"/>
          </a:p>
        </p:txBody>
      </p:sp>
      <p:sp>
        <p:nvSpPr>
          <p:cNvPr id="18435" name="Rectangle 7"/>
          <p:cNvSpPr>
            <a:spLocks noGrp="1" noChangeArrowheads="1"/>
          </p:cNvSpPr>
          <p:nvPr>
            <p:ph type="sldNum" sz="quarter" idx="5"/>
          </p:nvPr>
        </p:nvSpPr>
        <p:spPr>
          <a:noFill/>
          <a:ln>
            <a:miter lim="800000"/>
            <a:headEnd/>
            <a:tailEnd/>
          </a:ln>
        </p:spPr>
        <p:txBody>
          <a:bodyPr/>
          <a:lstStyle/>
          <a:p>
            <a:fld id="{4D2046CE-3EE4-4531-989C-F82A4FE1A85C}" type="slidenum">
              <a:rPr lang="en-US" smtClean="0"/>
              <a:pPr/>
              <a:t>5</a:t>
            </a:fld>
            <a:endParaRPr lang="en-US" smtClean="0"/>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p:spPr>
        <p:txBody>
          <a:bodyPr lIns="0" tIns="0" rIns="0" bIns="0"/>
          <a:lstStyle/>
          <a:p>
            <a:pPr algn="l" rtl="0"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p:spPr>
        <p:txBody>
          <a:bodyPr/>
          <a:lstStyle/>
          <a:p>
            <a:pPr algn="l" eaLnBrk="1" hangingPunct="1"/>
            <a:r>
              <a:rPr lang="en-US" dirty="0" smtClean="0"/>
              <a:t>Guidelines provide an </a:t>
            </a:r>
            <a:r>
              <a:rPr lang="en-US" i="1" dirty="0" smtClean="0"/>
              <a:t>integrated preventive management framework</a:t>
            </a:r>
            <a:r>
              <a:rPr lang="en-US" dirty="0" smtClean="0"/>
              <a:t> for  maximizing public health and environmental benefits of waste use. </a:t>
            </a:r>
          </a:p>
          <a:p>
            <a:pPr algn="l" eaLnBrk="1" hangingPunct="1"/>
            <a:r>
              <a:rPr lang="en-US" dirty="0" smtClean="0"/>
              <a:t>Health components:</a:t>
            </a:r>
          </a:p>
          <a:p>
            <a:pPr algn="l" eaLnBrk="1" hangingPunct="1"/>
            <a:r>
              <a:rPr lang="en-US" dirty="0" smtClean="0"/>
              <a:t>Define a level of health protection that is expressed as a health-based target for each hazard.</a:t>
            </a:r>
          </a:p>
          <a:p>
            <a:pPr algn="l" eaLnBrk="1" hangingPunct="1"/>
            <a:r>
              <a:rPr lang="en-US" dirty="0" smtClean="0"/>
              <a:t>Identify health protection measures which used collectively can achieve the specified health-based target.</a:t>
            </a:r>
          </a:p>
          <a:p>
            <a:pPr algn="l" eaLnBrk="1" hangingPunct="1"/>
            <a:r>
              <a:rPr lang="en-US" dirty="0" smtClean="0"/>
              <a:t>Implementation components:</a:t>
            </a:r>
          </a:p>
          <a:p>
            <a:pPr algn="l" eaLnBrk="1" hangingPunct="1"/>
            <a:r>
              <a:rPr lang="en-US" dirty="0" smtClean="0"/>
              <a:t>Establish monitoring and system assessment procedures.</a:t>
            </a:r>
          </a:p>
          <a:p>
            <a:pPr algn="l" eaLnBrk="1" hangingPunct="1"/>
            <a:r>
              <a:rPr lang="en-US" dirty="0" smtClean="0"/>
              <a:t>Define institutional and oversight responsibilities.</a:t>
            </a:r>
          </a:p>
          <a:p>
            <a:pPr algn="l" eaLnBrk="1" hangingPunct="1"/>
            <a:r>
              <a:rPr lang="en-US" dirty="0" smtClean="0"/>
              <a:t>Require:</a:t>
            </a:r>
          </a:p>
          <a:p>
            <a:pPr algn="l" eaLnBrk="1" hangingPunct="1">
              <a:buFont typeface="Wingdings" pitchFamily="2" charset="2"/>
              <a:buChar char="±"/>
            </a:pPr>
            <a:r>
              <a:rPr lang="en-US" dirty="0" smtClean="0"/>
              <a:t>  System documentation; and  </a:t>
            </a:r>
          </a:p>
          <a:p>
            <a:pPr eaLnBrk="1" hangingPunct="1">
              <a:buFont typeface="Wingdings" pitchFamily="2" charset="2"/>
              <a:buChar char="±"/>
            </a:pPr>
            <a:r>
              <a:rPr lang="en-US" dirty="0" smtClean="0"/>
              <a:t>Confirmation by independent surveillance.</a:t>
            </a:r>
          </a:p>
          <a:p>
            <a:pPr algn="l" eaLnBrk="1" hangingPunct="1"/>
            <a:endParaRPr lang="en-US" dirty="0" smtClean="0"/>
          </a:p>
        </p:txBody>
      </p:sp>
      <p:sp>
        <p:nvSpPr>
          <p:cNvPr id="24579" name="Header Placeholder 3"/>
          <p:cNvSpPr>
            <a:spLocks noGrp="1"/>
          </p:cNvSpPr>
          <p:nvPr>
            <p:ph type="hdr" sz="quarter"/>
          </p:nvPr>
        </p:nvSpPr>
        <p:spPr>
          <a:noFill/>
          <a:ln>
            <a:miter lim="800000"/>
            <a:headEnd/>
            <a:tailEnd/>
          </a:ln>
        </p:spPr>
        <p:txBody>
          <a:bodyPr/>
          <a:lstStyle/>
          <a:p>
            <a:r>
              <a:rPr lang="en-US" smtClean="0"/>
              <a:t>World Health Organization</a:t>
            </a:r>
          </a:p>
        </p:txBody>
      </p:sp>
      <p:sp>
        <p:nvSpPr>
          <p:cNvPr id="24580" name="Date Placeholder 4"/>
          <p:cNvSpPr>
            <a:spLocks noGrp="1"/>
          </p:cNvSpPr>
          <p:nvPr>
            <p:ph type="dt" sz="quarter" idx="1"/>
          </p:nvPr>
        </p:nvSpPr>
        <p:spPr>
          <a:noFill/>
          <a:ln>
            <a:miter lim="800000"/>
            <a:headEnd/>
            <a:tailEnd/>
          </a:ln>
        </p:spPr>
        <p:txBody>
          <a:bodyPr/>
          <a:lstStyle/>
          <a:p>
            <a:fld id="{6977791F-355C-42C1-BEF0-61493C6CAF3D}" type="datetime3">
              <a:rPr lang="en-US" smtClean="0"/>
              <a:pPr/>
              <a:t>18 May 2012</a:t>
            </a:fld>
            <a:endParaRPr lang="en-US" smtClean="0"/>
          </a:p>
        </p:txBody>
      </p:sp>
      <p:sp>
        <p:nvSpPr>
          <p:cNvPr id="24581" name="Slide Number Placeholder 5"/>
          <p:cNvSpPr>
            <a:spLocks noGrp="1"/>
          </p:cNvSpPr>
          <p:nvPr>
            <p:ph type="sldNum" sz="quarter" idx="5"/>
          </p:nvPr>
        </p:nvSpPr>
        <p:spPr>
          <a:noFill/>
          <a:ln>
            <a:miter lim="800000"/>
            <a:headEnd/>
            <a:tailEnd/>
          </a:ln>
        </p:spPr>
        <p:txBody>
          <a:bodyPr/>
          <a:lstStyle/>
          <a:p>
            <a:fld id="{21897BE8-0C88-4C3E-9DB7-57A038A04C12}" type="slidenum">
              <a:rPr lang="en-US" smtClean="0"/>
              <a:pPr/>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0" lvl="2" algn="l" eaLnBrk="1" hangingPunct="1">
              <a:spcBef>
                <a:spcPct val="50000"/>
              </a:spcBef>
              <a:defRPr/>
            </a:pPr>
            <a:r>
              <a:rPr lang="en-GB" sz="2000" b="1" dirty="0" smtClean="0"/>
              <a:t>The Guidelines cover:</a:t>
            </a:r>
          </a:p>
          <a:p>
            <a:pPr marL="0" lvl="2" algn="l" eaLnBrk="1" hangingPunct="1">
              <a:spcBef>
                <a:spcPct val="50000"/>
              </a:spcBef>
              <a:defRPr/>
            </a:pPr>
            <a:endParaRPr lang="en-GB" sz="2000" b="1" dirty="0" smtClean="0"/>
          </a:p>
          <a:p>
            <a:pPr marL="342900" lvl="2" indent="-342900" algn="l" eaLnBrk="1" hangingPunct="1">
              <a:defRPr/>
            </a:pPr>
            <a:r>
              <a:rPr lang="en-GB" sz="2000" dirty="0" smtClean="0"/>
              <a:t>intentional use……but they may also be relevant to some unintentional uses</a:t>
            </a:r>
            <a:br>
              <a:rPr lang="en-GB" sz="2000" dirty="0" smtClean="0"/>
            </a:br>
            <a:r>
              <a:rPr lang="en-GB" sz="2000" dirty="0" smtClean="0"/>
              <a:t>(e.g., irrigation or aquaculture with sewage contaminated surface waters);</a:t>
            </a:r>
          </a:p>
          <a:p>
            <a:pPr marL="342900" lvl="2" indent="-342900" algn="l" eaLnBrk="1" hangingPunct="1">
              <a:defRPr/>
            </a:pPr>
            <a:endParaRPr lang="en-GB" sz="2000" dirty="0" smtClean="0"/>
          </a:p>
          <a:p>
            <a:pPr marL="342900" lvl="2" indent="-342900" algn="l" eaLnBrk="1" hangingPunct="1">
              <a:defRPr/>
            </a:pPr>
            <a:r>
              <a:rPr lang="en-GB" sz="2000" dirty="0" smtClean="0"/>
              <a:t>municipal or domestic wastes without substantial industrial inputs;</a:t>
            </a:r>
          </a:p>
          <a:p>
            <a:pPr marL="342900" lvl="2" indent="-342900" algn="l" eaLnBrk="1" hangingPunct="1">
              <a:defRPr/>
            </a:pPr>
            <a:endParaRPr lang="en-GB" sz="2000" dirty="0" smtClean="0"/>
          </a:p>
          <a:p>
            <a:pPr marL="342900" lvl="2" indent="-342900" algn="l" eaLnBrk="1" hangingPunct="1">
              <a:defRPr/>
            </a:pPr>
            <a:r>
              <a:rPr lang="en-GB" sz="2000" dirty="0" smtClean="0"/>
              <a:t>faecal </a:t>
            </a:r>
            <a:r>
              <a:rPr lang="en-GB" sz="2000" dirty="0" err="1" smtClean="0"/>
              <a:t>sludges</a:t>
            </a:r>
            <a:r>
              <a:rPr lang="en-GB" sz="2000" dirty="0" smtClean="0"/>
              <a:t> derived from on-site sanitation facilities but not sludge produced from the treatment of wastewater;</a:t>
            </a:r>
          </a:p>
          <a:p>
            <a:pPr marL="342900" lvl="2" indent="-342900" algn="l" eaLnBrk="1" hangingPunct="1">
              <a:defRPr/>
            </a:pPr>
            <a:endParaRPr lang="en-GB" sz="2000" dirty="0" smtClean="0"/>
          </a:p>
          <a:p>
            <a:pPr marL="342900" lvl="2" indent="-342900" algn="l" eaLnBrk="1" hangingPunct="1">
              <a:defRPr/>
            </a:pPr>
            <a:r>
              <a:rPr lang="en-GB" sz="2000" dirty="0" smtClean="0"/>
              <a:t>detailed information only on matters related to health protection – only cursory reference to technical issues on good agriculture or aquaculture practices in text or</a:t>
            </a:r>
            <a:r>
              <a:rPr lang="en-GB" sz="2000" b="1" dirty="0" smtClean="0"/>
              <a:t> </a:t>
            </a:r>
            <a:r>
              <a:rPr lang="en-GB" sz="2000" dirty="0" smtClean="0"/>
              <a:t>annexes.</a:t>
            </a:r>
          </a:p>
          <a:p>
            <a:pPr algn="l" eaLnBrk="1" hangingPunct="1">
              <a:defRPr/>
            </a:pPr>
            <a:endParaRPr lang="en-US" dirty="0"/>
          </a:p>
        </p:txBody>
      </p:sp>
      <p:sp>
        <p:nvSpPr>
          <p:cNvPr id="26627" name="Header Placeholder 3"/>
          <p:cNvSpPr>
            <a:spLocks noGrp="1"/>
          </p:cNvSpPr>
          <p:nvPr>
            <p:ph type="hdr" sz="quarter"/>
          </p:nvPr>
        </p:nvSpPr>
        <p:spPr>
          <a:noFill/>
          <a:ln>
            <a:miter lim="800000"/>
            <a:headEnd/>
            <a:tailEnd/>
          </a:ln>
        </p:spPr>
        <p:txBody>
          <a:bodyPr/>
          <a:lstStyle/>
          <a:p>
            <a:r>
              <a:rPr lang="en-US" smtClean="0"/>
              <a:t>World Health Organization</a:t>
            </a:r>
          </a:p>
        </p:txBody>
      </p:sp>
      <p:sp>
        <p:nvSpPr>
          <p:cNvPr id="26628" name="Date Placeholder 4"/>
          <p:cNvSpPr>
            <a:spLocks noGrp="1"/>
          </p:cNvSpPr>
          <p:nvPr>
            <p:ph type="dt" sz="quarter" idx="1"/>
          </p:nvPr>
        </p:nvSpPr>
        <p:spPr>
          <a:noFill/>
          <a:ln>
            <a:miter lim="800000"/>
            <a:headEnd/>
            <a:tailEnd/>
          </a:ln>
        </p:spPr>
        <p:txBody>
          <a:bodyPr/>
          <a:lstStyle/>
          <a:p>
            <a:fld id="{12DB4B02-DA74-487B-9EC4-FF849786E6B6}" type="datetime3">
              <a:rPr lang="en-US" smtClean="0"/>
              <a:pPr/>
              <a:t>18 May 2012</a:t>
            </a:fld>
            <a:endParaRPr lang="en-US" smtClean="0"/>
          </a:p>
        </p:txBody>
      </p:sp>
      <p:sp>
        <p:nvSpPr>
          <p:cNvPr id="26629" name="Slide Number Placeholder 5"/>
          <p:cNvSpPr>
            <a:spLocks noGrp="1"/>
          </p:cNvSpPr>
          <p:nvPr>
            <p:ph type="sldNum" sz="quarter" idx="5"/>
          </p:nvPr>
        </p:nvSpPr>
        <p:spPr>
          <a:noFill/>
          <a:ln>
            <a:miter lim="800000"/>
            <a:headEnd/>
            <a:tailEnd/>
          </a:ln>
        </p:spPr>
        <p:txBody>
          <a:bodyPr/>
          <a:lstStyle/>
          <a:p>
            <a:fld id="{EAFD2B03-D745-4DA2-964F-BF3F06FF8FF6}" type="slidenum">
              <a:rPr lang="en-US" smtClean="0"/>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miter lim="800000"/>
            <a:headEnd/>
            <a:tailEnd/>
          </a:ln>
        </p:spPr>
        <p:txBody>
          <a:bodyPr/>
          <a:lstStyle/>
          <a:p>
            <a:fld id="{9B526846-AE6C-44CC-964E-838AEE5322FF}" type="slidenum">
              <a:rPr lang="en-US" smtClean="0"/>
              <a:pPr/>
              <a:t>11</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pPr eaLnBrk="1" hangingPunct="1"/>
            <a:r>
              <a:rPr lang="fr-CH" dirty="0" smtClean="0"/>
              <a:t>The </a:t>
            </a:r>
            <a:r>
              <a:rPr lang="fr-CH" dirty="0" err="1" smtClean="0"/>
              <a:t>third</a:t>
            </a:r>
            <a:r>
              <a:rPr lang="fr-CH" dirty="0" smtClean="0"/>
              <a:t> </a:t>
            </a:r>
            <a:r>
              <a:rPr lang="fr-CH" dirty="0" err="1" smtClean="0"/>
              <a:t>edition</a:t>
            </a:r>
            <a:r>
              <a:rPr lang="fr-CH" dirty="0" smtClean="0"/>
              <a:t> of </a:t>
            </a:r>
            <a:r>
              <a:rPr lang="fr-CH" dirty="0" err="1" smtClean="0"/>
              <a:t>WHO’s</a:t>
            </a:r>
            <a:r>
              <a:rPr lang="fr-CH" dirty="0" smtClean="0"/>
              <a:t> Guidelines for the </a:t>
            </a:r>
            <a:r>
              <a:rPr lang="fr-CH" dirty="0" err="1" smtClean="0"/>
              <a:t>Safe</a:t>
            </a:r>
            <a:r>
              <a:rPr lang="fr-CH" dirty="0" smtClean="0"/>
              <a:t> Use of </a:t>
            </a:r>
            <a:r>
              <a:rPr lang="fr-CH" dirty="0" err="1" smtClean="0"/>
              <a:t>Wastewater</a:t>
            </a:r>
            <a:r>
              <a:rPr lang="fr-CH" dirty="0" smtClean="0"/>
              <a:t>, </a:t>
            </a:r>
            <a:r>
              <a:rPr lang="fr-CH" dirty="0" err="1" smtClean="0"/>
              <a:t>Excreta</a:t>
            </a:r>
            <a:r>
              <a:rPr lang="fr-CH" dirty="0" smtClean="0"/>
              <a:t> and </a:t>
            </a:r>
            <a:r>
              <a:rPr lang="fr-CH" dirty="0" err="1" smtClean="0"/>
              <a:t>Greywater</a:t>
            </a:r>
            <a:r>
              <a:rPr lang="fr-CH" dirty="0" smtClean="0"/>
              <a:t> in Agriculture and Aquaculture </a:t>
            </a:r>
            <a:r>
              <a:rPr lang="fr-CH" dirty="0" err="1" smtClean="0"/>
              <a:t>is</a:t>
            </a:r>
            <a:r>
              <a:rPr lang="fr-CH" dirty="0" smtClean="0"/>
              <a:t> </a:t>
            </a:r>
            <a:r>
              <a:rPr lang="fr-CH" dirty="0" err="1" smtClean="0"/>
              <a:t>launched</a:t>
            </a:r>
            <a:r>
              <a:rPr lang="fr-CH" dirty="0" smtClean="0"/>
              <a:t> </a:t>
            </a:r>
            <a:r>
              <a:rPr lang="fr-CH" dirty="0" err="1" smtClean="0"/>
              <a:t>at</a:t>
            </a:r>
            <a:r>
              <a:rPr lang="fr-CH" dirty="0" smtClean="0"/>
              <a:t> the IWA World Water </a:t>
            </a:r>
            <a:r>
              <a:rPr lang="fr-CH" dirty="0" err="1" smtClean="0"/>
              <a:t>Congress</a:t>
            </a:r>
            <a:r>
              <a:rPr lang="fr-CH" dirty="0" smtClean="0"/>
              <a:t> in Beijing </a:t>
            </a:r>
            <a:r>
              <a:rPr lang="fr-CH" dirty="0" err="1" smtClean="0"/>
              <a:t>September</a:t>
            </a:r>
            <a:r>
              <a:rPr lang="fr-CH" dirty="0" smtClean="0"/>
              <a:t> 2006. The four volumes </a:t>
            </a:r>
            <a:r>
              <a:rPr lang="fr-CH" dirty="0" err="1" smtClean="0"/>
              <a:t>can</a:t>
            </a:r>
            <a:r>
              <a:rPr lang="fr-CH" dirty="0" smtClean="0"/>
              <a:t> </a:t>
            </a:r>
            <a:r>
              <a:rPr lang="fr-CH" dirty="0" err="1" smtClean="0"/>
              <a:t>be</a:t>
            </a:r>
            <a:r>
              <a:rPr lang="fr-CH" dirty="0" smtClean="0"/>
              <a:t> </a:t>
            </a:r>
            <a:r>
              <a:rPr lang="fr-CH" dirty="0" err="1" smtClean="0"/>
              <a:t>ordered</a:t>
            </a:r>
            <a:r>
              <a:rPr lang="fr-CH" dirty="0" smtClean="0"/>
              <a:t> as of </a:t>
            </a:r>
            <a:r>
              <a:rPr lang="fr-CH" dirty="0" err="1" smtClean="0"/>
              <a:t>now</a:t>
            </a:r>
            <a:r>
              <a:rPr lang="fr-CH" dirty="0" smtClean="0"/>
              <a:t> </a:t>
            </a:r>
            <a:r>
              <a:rPr lang="fr-CH" dirty="0" err="1" smtClean="0"/>
              <a:t>from</a:t>
            </a:r>
            <a:r>
              <a:rPr lang="fr-CH" dirty="0" smtClean="0"/>
              <a:t> the WHO.</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miter lim="800000"/>
            <a:headEnd/>
            <a:tailEnd/>
          </a:ln>
        </p:spPr>
        <p:txBody>
          <a:bodyPr/>
          <a:lstStyle/>
          <a:p>
            <a:fld id="{4E8BFCB0-0862-430D-987B-F684645BC114}" type="slidenum">
              <a:rPr lang="en-US" smtClean="0"/>
              <a:pPr/>
              <a:t>12</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eaLnBrk="1" hangingPunct="1"/>
            <a:r>
              <a:rPr lang="fr-CH" smtClean="0"/>
              <a:t>The third edition of WHO’s Guidelines for the Safe Use of Wastewater, Excreta and Greywater in Agriculture and Aquaculture is launched at the IWA World Water Congress in Beijing September 2006. The four volumes can be ordered as of now from the WHO.</a:t>
            </a: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pPr>
              <a:defRPr/>
            </a:pPr>
            <a:r>
              <a:rPr lang="en-US" smtClean="0"/>
              <a:t>World Health Organization</a:t>
            </a:r>
            <a:endParaRPr lang="en-US"/>
          </a:p>
        </p:txBody>
      </p:sp>
      <p:sp>
        <p:nvSpPr>
          <p:cNvPr id="5" name="Date Placeholder 4"/>
          <p:cNvSpPr>
            <a:spLocks noGrp="1"/>
          </p:cNvSpPr>
          <p:nvPr>
            <p:ph type="dt" idx="11"/>
          </p:nvPr>
        </p:nvSpPr>
        <p:spPr/>
        <p:txBody>
          <a:bodyPr/>
          <a:lstStyle/>
          <a:p>
            <a:pPr>
              <a:defRPr/>
            </a:pPr>
            <a:fld id="{5AF35699-6395-4A24-9FCD-F60881BBE342}" type="datetime3">
              <a:rPr lang="en-US" smtClean="0"/>
              <a:pPr>
                <a:defRPr/>
              </a:pPr>
              <a:t>18 May 2012</a:t>
            </a:fld>
            <a:endParaRPr lang="en-US"/>
          </a:p>
        </p:txBody>
      </p:sp>
      <p:sp>
        <p:nvSpPr>
          <p:cNvPr id="6" name="Slide Number Placeholder 5"/>
          <p:cNvSpPr>
            <a:spLocks noGrp="1"/>
          </p:cNvSpPr>
          <p:nvPr>
            <p:ph type="sldNum" sz="quarter" idx="12"/>
          </p:nvPr>
        </p:nvSpPr>
        <p:spPr/>
        <p:txBody>
          <a:bodyPr/>
          <a:lstStyle/>
          <a:p>
            <a:pPr>
              <a:defRPr/>
            </a:pPr>
            <a:fld id="{BC16FDA0-0AE5-4D54-98AF-695BB03CEB42}" type="slidenum">
              <a:rPr lang="en-US" smtClean="0"/>
              <a:pPr>
                <a:defRPr/>
              </a:pPr>
              <a:t>13</a:t>
            </a:fld>
            <a:endParaRPr lang="en-US"/>
          </a:p>
        </p:txBody>
      </p:sp>
    </p:spTree>
    <p:extLst>
      <p:ext uri="{BB962C8B-B14F-4D97-AF65-F5344CB8AC3E}">
        <p14:creationId xmlns:p14="http://schemas.microsoft.com/office/powerpoint/2010/main" val="655341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0"/>
            <a:ext cx="2673350" cy="6607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7867650" cy="6607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7525" y="1522413"/>
            <a:ext cx="4772025" cy="5084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1950" y="1522413"/>
            <a:ext cx="4772025" cy="5084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2725"/>
            <a:ext cx="64166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0"/>
            <a:ext cx="10693400" cy="1365250"/>
          </a:xfrm>
          <a:prstGeom prst="rect">
            <a:avLst/>
          </a:prstGeom>
          <a:noFill/>
          <a:ln>
            <a:noFill/>
          </a:ln>
          <a:effectLst>
            <a:outerShdw dist="17961" dir="2700000" algn="ctr" rotWithShape="0">
              <a:srgbClr val="96CCEE"/>
            </a:outerShdw>
          </a:effectLs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517525" y="1522413"/>
            <a:ext cx="9696450" cy="5084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174"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p:spPr>
        <p:txBody>
          <a:bodyPr/>
          <a:lstStyle/>
          <a:p>
            <a:pPr rtl="1">
              <a:defRPr/>
            </a:pPr>
            <a:endParaRPr lang="en-US"/>
          </a:p>
        </p:txBody>
      </p:sp>
      <p:sp>
        <p:nvSpPr>
          <p:cNvPr id="7180" name="Rectangle 12"/>
          <p:cNvSpPr>
            <a:spLocks noChangeArrowheads="1"/>
          </p:cNvSpPr>
          <p:nvPr/>
        </p:nvSpPr>
        <p:spPr bwMode="auto">
          <a:xfrm>
            <a:off x="1588" y="6632575"/>
            <a:ext cx="10693400" cy="928688"/>
          </a:xfrm>
          <a:prstGeom prst="rect">
            <a:avLst/>
          </a:prstGeom>
          <a:solidFill>
            <a:srgbClr val="1E7FB8"/>
          </a:solidFill>
          <a:ln>
            <a:noFill/>
          </a:ln>
          <a:effectLst/>
          <a:extLst/>
        </p:spPr>
        <p:txBody>
          <a:bodyPr wrap="none" anchor="ctr"/>
          <a:lstStyle/>
          <a:p>
            <a:pPr rtl="1">
              <a:defRPr/>
            </a:pPr>
            <a:endParaRPr lang="en-US"/>
          </a:p>
        </p:txBody>
      </p:sp>
      <p:sp>
        <p:nvSpPr>
          <p:cNvPr id="7181" name="Rectangle 13"/>
          <p:cNvSpPr>
            <a:spLocks noChangeArrowheads="1"/>
          </p:cNvSpPr>
          <p:nvPr/>
        </p:nvSpPr>
        <p:spPr bwMode="auto">
          <a:xfrm>
            <a:off x="1084263" y="7085013"/>
            <a:ext cx="4967287" cy="476250"/>
          </a:xfrm>
          <a:prstGeom prst="rect">
            <a:avLst/>
          </a:prstGeom>
          <a:noFill/>
          <a:ln>
            <a:noFill/>
          </a:ln>
          <a:effectLst/>
          <a:extLst/>
        </p:spPr>
        <p:txBody>
          <a:bodyPr lIns="0" tIns="0" rIns="0" bIns="0"/>
          <a:lstStyle/>
          <a:p>
            <a:pPr defTabSz="1042988">
              <a:defRPr/>
            </a:pPr>
            <a:r>
              <a:rPr lang="en-US" sz="1400" dirty="0" smtClean="0">
                <a:solidFill>
                  <a:srgbClr val="96CCEE"/>
                </a:solidFill>
                <a:latin typeface="Arial Narrow" pitchFamily="34" charset="0"/>
              </a:rPr>
              <a:t>Safe Use of Wastewater, </a:t>
            </a:r>
            <a:r>
              <a:rPr lang="en-US" sz="1400" dirty="0" err="1" smtClean="0">
                <a:solidFill>
                  <a:srgbClr val="96CCEE"/>
                </a:solidFill>
                <a:latin typeface="Arial Narrow" pitchFamily="34" charset="0"/>
              </a:rPr>
              <a:t>Greywater</a:t>
            </a:r>
            <a:r>
              <a:rPr lang="en-US" sz="1400" dirty="0" smtClean="0">
                <a:solidFill>
                  <a:srgbClr val="96CCEE"/>
                </a:solidFill>
                <a:latin typeface="Arial Narrow" pitchFamily="34" charset="0"/>
              </a:rPr>
              <a:t>  and excreta</a:t>
            </a:r>
            <a:r>
              <a:rPr lang="en-US" sz="1400" dirty="0" smtClean="0">
                <a:solidFill>
                  <a:srgbClr val="72BBE8"/>
                </a:solidFill>
                <a:latin typeface="Arial Narrow" pitchFamily="34" charset="0"/>
              </a:rPr>
              <a:t> </a:t>
            </a:r>
            <a:r>
              <a:rPr lang="en-US" sz="1400" dirty="0" smtClean="0">
                <a:solidFill>
                  <a:schemeClr val="bg1"/>
                </a:solidFill>
                <a:latin typeface="Arial Narrow" pitchFamily="34" charset="0"/>
              </a:rPr>
              <a:t> </a:t>
            </a:r>
            <a:r>
              <a:rPr lang="en-US" sz="2000" baseline="12000" dirty="0">
                <a:solidFill>
                  <a:schemeClr val="bg1"/>
                </a:solidFill>
                <a:latin typeface="Arial Narrow" pitchFamily="34" charset="0"/>
              </a:rPr>
              <a:t>|</a:t>
            </a:r>
            <a:r>
              <a:rPr lang="en-US" sz="1400" dirty="0">
                <a:solidFill>
                  <a:srgbClr val="96CCEE"/>
                </a:solidFill>
                <a:latin typeface="Arial Narrow" pitchFamily="34" charset="0"/>
              </a:rPr>
              <a:t>  </a:t>
            </a:r>
            <a:fld id="{D469D9C8-4562-4BCD-B61D-0B98B7A8C423}" type="datetime4">
              <a:rPr lang="en-US" sz="1400" b="0">
                <a:solidFill>
                  <a:srgbClr val="96CCEE"/>
                </a:solidFill>
                <a:latin typeface="Arial Narrow" pitchFamily="34" charset="0"/>
              </a:rPr>
              <a:pPr defTabSz="1042988">
                <a:defRPr/>
              </a:pPr>
              <a:t>May 18, 2012</a:t>
            </a:fld>
            <a:endParaRPr lang="en-US" sz="1400" dirty="0">
              <a:solidFill>
                <a:srgbClr val="96CCEE"/>
              </a:solidFill>
              <a:latin typeface="Arial Narrow" pitchFamily="34" charset="0"/>
            </a:endParaRPr>
          </a:p>
        </p:txBody>
      </p:sp>
      <p:sp>
        <p:nvSpPr>
          <p:cNvPr id="7182" name="Rectangle 14"/>
          <p:cNvSpPr>
            <a:spLocks noChangeArrowheads="1"/>
          </p:cNvSpPr>
          <p:nvPr/>
        </p:nvSpPr>
        <p:spPr bwMode="auto">
          <a:xfrm>
            <a:off x="420688" y="7054850"/>
            <a:ext cx="415925" cy="366713"/>
          </a:xfrm>
          <a:prstGeom prst="rect">
            <a:avLst/>
          </a:prstGeom>
          <a:noFill/>
          <a:ln>
            <a:noFill/>
          </a:ln>
          <a:effectLst/>
          <a:extLst/>
        </p:spPr>
        <p:txBody>
          <a:bodyPr lIns="0" tIns="0" rIns="0" bIns="0"/>
          <a:lstStyle/>
          <a:p>
            <a:pPr algn="r" defTabSz="1042988">
              <a:defRPr/>
            </a:pPr>
            <a:fld id="{197B9C10-F58C-4725-9D1F-94430949AF55}" type="slidenum">
              <a:rPr lang="ar-SA" sz="1700">
                <a:solidFill>
                  <a:srgbClr val="72BBE8"/>
                </a:solidFill>
                <a:latin typeface="Arial Narrow" pitchFamily="34" charset="0"/>
              </a:rPr>
              <a:pPr algn="r" defTabSz="1042988">
                <a:defRPr/>
              </a:pPr>
              <a:t>‹#›</a:t>
            </a:fld>
            <a:r>
              <a:rPr lang="en-US" sz="1700">
                <a:solidFill>
                  <a:srgbClr val="72BBE8"/>
                </a:solidFill>
                <a:latin typeface="Arial Narrow" pitchFamily="34" charset="0"/>
              </a:rPr>
              <a:t> </a:t>
            </a:r>
            <a:r>
              <a:rPr lang="en-US" sz="2400" baseline="14000">
                <a:solidFill>
                  <a:schemeClr val="bg1"/>
                </a:solidFill>
                <a:latin typeface="Arial Narrow" pitchFamily="34" charset="0"/>
              </a:rPr>
              <a:t>|</a:t>
            </a:r>
          </a:p>
        </p:txBody>
      </p:sp>
      <p:pic>
        <p:nvPicPr>
          <p:cNvPr id="1032" name="Picture 17" descr="WHO-EN-white-H"/>
          <p:cNvPicPr>
            <a:picLocks noChangeAspect="1" noChangeArrowheads="1"/>
          </p:cNvPicPr>
          <p:nvPr/>
        </p:nvPicPr>
        <p:blipFill>
          <a:blip r:embed="rId13"/>
          <a:srcRect/>
          <a:stretch>
            <a:fillRect/>
          </a:stretch>
        </p:blipFill>
        <p:spPr bwMode="auto">
          <a:xfrm>
            <a:off x="7521575" y="6659563"/>
            <a:ext cx="2581275" cy="790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ctr" defTabSz="1042988" rtl="0" eaLnBrk="0" fontAlgn="base" hangingPunct="0">
        <a:spcBef>
          <a:spcPct val="0"/>
        </a:spcBef>
        <a:spcAft>
          <a:spcPct val="0"/>
        </a:spcAft>
        <a:defRPr sz="4000" b="1">
          <a:solidFill>
            <a:srgbClr val="000066"/>
          </a:solidFill>
          <a:latin typeface="+mj-lt"/>
          <a:ea typeface="+mj-ea"/>
          <a:cs typeface="+mj-cs"/>
        </a:defRPr>
      </a:lvl1pPr>
      <a:lvl2pPr algn="ctr" defTabSz="1042988" rtl="0" eaLnBrk="0" fontAlgn="base" hangingPunct="0">
        <a:spcBef>
          <a:spcPct val="0"/>
        </a:spcBef>
        <a:spcAft>
          <a:spcPct val="0"/>
        </a:spcAft>
        <a:defRPr sz="4000" b="1">
          <a:solidFill>
            <a:srgbClr val="000066"/>
          </a:solidFill>
          <a:latin typeface="Arial" charset="0"/>
          <a:cs typeface="Arial" charset="0"/>
        </a:defRPr>
      </a:lvl2pPr>
      <a:lvl3pPr algn="ctr" defTabSz="1042988" rtl="0" eaLnBrk="0" fontAlgn="base" hangingPunct="0">
        <a:spcBef>
          <a:spcPct val="0"/>
        </a:spcBef>
        <a:spcAft>
          <a:spcPct val="0"/>
        </a:spcAft>
        <a:defRPr sz="4000" b="1">
          <a:solidFill>
            <a:srgbClr val="000066"/>
          </a:solidFill>
          <a:latin typeface="Arial" charset="0"/>
          <a:cs typeface="Arial" charset="0"/>
        </a:defRPr>
      </a:lvl3pPr>
      <a:lvl4pPr algn="ctr" defTabSz="1042988" rtl="0" eaLnBrk="0" fontAlgn="base" hangingPunct="0">
        <a:spcBef>
          <a:spcPct val="0"/>
        </a:spcBef>
        <a:spcAft>
          <a:spcPct val="0"/>
        </a:spcAft>
        <a:defRPr sz="4000" b="1">
          <a:solidFill>
            <a:srgbClr val="000066"/>
          </a:solidFill>
          <a:latin typeface="Arial" charset="0"/>
          <a:cs typeface="Arial" charset="0"/>
        </a:defRPr>
      </a:lvl4pPr>
      <a:lvl5pPr algn="ctr" defTabSz="1042988" rtl="0" eaLnBrk="0" fontAlgn="base" hangingPunct="0">
        <a:spcBef>
          <a:spcPct val="0"/>
        </a:spcBef>
        <a:spcAft>
          <a:spcPct val="0"/>
        </a:spcAft>
        <a:defRPr sz="4000" b="1">
          <a:solidFill>
            <a:srgbClr val="000066"/>
          </a:solidFill>
          <a:latin typeface="Arial" charset="0"/>
          <a:cs typeface="Arial" charset="0"/>
        </a:defRPr>
      </a:lvl5pPr>
      <a:lvl6pPr marL="457200" algn="ctr" defTabSz="1042988" rtl="0" fontAlgn="base">
        <a:spcBef>
          <a:spcPct val="0"/>
        </a:spcBef>
        <a:spcAft>
          <a:spcPct val="0"/>
        </a:spcAft>
        <a:defRPr sz="4000" b="1">
          <a:solidFill>
            <a:srgbClr val="000066"/>
          </a:solidFill>
          <a:latin typeface="Arial" charset="0"/>
          <a:cs typeface="Arial" charset="0"/>
        </a:defRPr>
      </a:lvl6pPr>
      <a:lvl7pPr marL="914400" algn="ctr" defTabSz="1042988" rtl="0" fontAlgn="base">
        <a:spcBef>
          <a:spcPct val="0"/>
        </a:spcBef>
        <a:spcAft>
          <a:spcPct val="0"/>
        </a:spcAft>
        <a:defRPr sz="4000" b="1">
          <a:solidFill>
            <a:srgbClr val="000066"/>
          </a:solidFill>
          <a:latin typeface="Arial" charset="0"/>
          <a:cs typeface="Arial" charset="0"/>
        </a:defRPr>
      </a:lvl7pPr>
      <a:lvl8pPr marL="1371600" algn="ctr" defTabSz="1042988" rtl="0" fontAlgn="base">
        <a:spcBef>
          <a:spcPct val="0"/>
        </a:spcBef>
        <a:spcAft>
          <a:spcPct val="0"/>
        </a:spcAft>
        <a:defRPr sz="4000" b="1">
          <a:solidFill>
            <a:srgbClr val="000066"/>
          </a:solidFill>
          <a:latin typeface="Arial" charset="0"/>
          <a:cs typeface="Arial" charset="0"/>
        </a:defRPr>
      </a:lvl8pPr>
      <a:lvl9pPr marL="1828800" algn="ctr" defTabSz="1042988" rtl="0" fontAlgn="base">
        <a:spcBef>
          <a:spcPct val="0"/>
        </a:spcBef>
        <a:spcAft>
          <a:spcPct val="0"/>
        </a:spcAft>
        <a:defRPr sz="4000" b="1">
          <a:solidFill>
            <a:srgbClr val="000066"/>
          </a:solidFill>
          <a:latin typeface="Arial" charset="0"/>
          <a:cs typeface="Arial" charset="0"/>
        </a:defRPr>
      </a:lvl9pPr>
    </p:titleStyle>
    <p:body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r" defTabSz="1042988" rtl="1" eaLnBrk="0" fontAlgn="base" hangingPunct="0">
        <a:spcBef>
          <a:spcPct val="20000"/>
        </a:spcBef>
        <a:spcAft>
          <a:spcPct val="0"/>
        </a:spcAft>
        <a:buChar char="»"/>
        <a:defRPr sz="2300">
          <a:solidFill>
            <a:srgbClr val="000066"/>
          </a:solidFill>
          <a:latin typeface="+mn-lt"/>
          <a:cs typeface="+mn-cs"/>
        </a:defRPr>
      </a:lvl5pPr>
      <a:lvl6pPr marL="2725738" indent="-165100" algn="r" defTabSz="1042988" rtl="1" fontAlgn="base">
        <a:spcBef>
          <a:spcPct val="20000"/>
        </a:spcBef>
        <a:spcAft>
          <a:spcPct val="0"/>
        </a:spcAft>
        <a:buChar char="»"/>
        <a:defRPr sz="2300">
          <a:solidFill>
            <a:srgbClr val="000066"/>
          </a:solidFill>
          <a:latin typeface="+mn-lt"/>
          <a:cs typeface="+mn-cs"/>
        </a:defRPr>
      </a:lvl6pPr>
      <a:lvl7pPr marL="3182938" indent="-165100" algn="r" defTabSz="1042988" rtl="1" fontAlgn="base">
        <a:spcBef>
          <a:spcPct val="20000"/>
        </a:spcBef>
        <a:spcAft>
          <a:spcPct val="0"/>
        </a:spcAft>
        <a:buChar char="»"/>
        <a:defRPr sz="2300">
          <a:solidFill>
            <a:srgbClr val="000066"/>
          </a:solidFill>
          <a:latin typeface="+mn-lt"/>
          <a:cs typeface="+mn-cs"/>
        </a:defRPr>
      </a:lvl7pPr>
      <a:lvl8pPr marL="3640138" indent="-165100" algn="r" defTabSz="1042988" rtl="1" fontAlgn="base">
        <a:spcBef>
          <a:spcPct val="20000"/>
        </a:spcBef>
        <a:spcAft>
          <a:spcPct val="0"/>
        </a:spcAft>
        <a:buChar char="»"/>
        <a:defRPr sz="2300">
          <a:solidFill>
            <a:srgbClr val="000066"/>
          </a:solidFill>
          <a:latin typeface="+mn-lt"/>
          <a:cs typeface="+mn-cs"/>
        </a:defRPr>
      </a:lvl8pPr>
      <a:lvl9pPr marL="4097338" indent="-165100" algn="r" defTabSz="1042988"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wmf"/><Relationship Id="rId3" Type="http://schemas.openxmlformats.org/officeDocument/2006/relationships/image" Target="../media/image7.emf"/><Relationship Id="rId7" Type="http://schemas.openxmlformats.org/officeDocument/2006/relationships/image" Target="../media/image11.emf"/><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emf"/><Relationship Id="rId11" Type="http://schemas.openxmlformats.org/officeDocument/2006/relationships/image" Target="../media/image15.jpeg"/><Relationship Id="rId5" Type="http://schemas.openxmlformats.org/officeDocument/2006/relationships/image" Target="../media/image9.emf"/><Relationship Id="rId10" Type="http://schemas.openxmlformats.org/officeDocument/2006/relationships/image" Target="../media/image14.jpeg"/><Relationship Id="rId4" Type="http://schemas.openxmlformats.org/officeDocument/2006/relationships/image" Target="../media/image8.emf"/><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7FB8"/>
        </a:solidFill>
        <a:effectLst/>
      </p:bgPr>
    </p:bg>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0" y="5310188"/>
            <a:ext cx="10693400" cy="2251075"/>
          </a:xfrm>
          <a:prstGeom prst="rect">
            <a:avLst/>
          </a:prstGeom>
          <a:solidFill>
            <a:srgbClr val="1E7FB8"/>
          </a:solidFill>
          <a:ln w="9525">
            <a:noFill/>
            <a:miter lim="800000"/>
            <a:headEnd/>
            <a:tailEnd/>
          </a:ln>
        </p:spPr>
        <p:txBody>
          <a:bodyPr wrap="none" anchor="ctr"/>
          <a:lstStyle/>
          <a:p>
            <a:pPr rtl="1"/>
            <a:endParaRPr lang="en-US"/>
          </a:p>
        </p:txBody>
      </p:sp>
      <p:pic>
        <p:nvPicPr>
          <p:cNvPr id="15363" name="Picture 5" descr="WHO-EN-white-H"/>
          <p:cNvPicPr>
            <a:picLocks noChangeAspect="1" noChangeArrowheads="1"/>
          </p:cNvPicPr>
          <p:nvPr/>
        </p:nvPicPr>
        <p:blipFill>
          <a:blip r:embed="rId3"/>
          <a:srcRect/>
          <a:stretch>
            <a:fillRect/>
          </a:stretch>
        </p:blipFill>
        <p:spPr bwMode="auto">
          <a:xfrm>
            <a:off x="3130550" y="5578475"/>
            <a:ext cx="4430713" cy="1362075"/>
          </a:xfrm>
          <a:prstGeom prst="rect">
            <a:avLst/>
          </a:prstGeom>
          <a:noFill/>
          <a:ln w="9525">
            <a:noFill/>
            <a:miter lim="800000"/>
            <a:headEnd/>
            <a:tailEnd/>
          </a:ln>
        </p:spPr>
      </p:pic>
      <p:sp>
        <p:nvSpPr>
          <p:cNvPr id="246792" name="Rectangle 8"/>
          <p:cNvSpPr>
            <a:spLocks noChangeArrowheads="1"/>
          </p:cNvSpPr>
          <p:nvPr/>
        </p:nvSpPr>
        <p:spPr bwMode="auto">
          <a:xfrm>
            <a:off x="779463" y="3309938"/>
            <a:ext cx="9134475" cy="1154112"/>
          </a:xfrm>
          <a:prstGeom prst="rect">
            <a:avLst/>
          </a:prstGeom>
          <a:noFill/>
          <a:ln>
            <a:noFill/>
          </a:ln>
          <a:effectLst>
            <a:outerShdw dist="28398" dir="3806097" algn="ctr" rotWithShape="0">
              <a:srgbClr val="000066"/>
            </a:outerShdw>
          </a:effectLst>
          <a:extLst/>
        </p:spPr>
        <p:txBody>
          <a:bodyPr lIns="0" tIns="0" rIns="0" bIns="0" anchor="ctr"/>
          <a:lstStyle/>
          <a:p>
            <a:pPr algn="ctr" defTabSz="1042988">
              <a:defRPr/>
            </a:pPr>
            <a:r>
              <a:rPr lang="en-US" sz="5000" dirty="0">
                <a:solidFill>
                  <a:schemeClr val="bg1"/>
                </a:solidFill>
              </a:rPr>
              <a:t>WHO Guidelines  </a:t>
            </a:r>
          </a:p>
          <a:p>
            <a:pPr algn="ctr" defTabSz="1042988">
              <a:defRPr/>
            </a:pPr>
            <a:r>
              <a:rPr lang="en-US" sz="5000" dirty="0">
                <a:solidFill>
                  <a:schemeClr val="bg1"/>
                </a:solidFill>
              </a:rPr>
              <a:t>Safe Use of Wastewater </a:t>
            </a:r>
            <a:r>
              <a:rPr lang="en-US" sz="5000" dirty="0" err="1">
                <a:solidFill>
                  <a:schemeClr val="bg1"/>
                </a:solidFill>
              </a:rPr>
              <a:t>Greywater</a:t>
            </a:r>
            <a:r>
              <a:rPr lang="en-US" sz="5000" dirty="0">
                <a:solidFill>
                  <a:schemeClr val="bg1"/>
                </a:solidFill>
              </a:rPr>
              <a:t> and Excreta</a:t>
            </a:r>
          </a:p>
        </p:txBody>
      </p:sp>
      <p:pic>
        <p:nvPicPr>
          <p:cNvPr id="15365" name="Picture 2" descr="DSC00426.JPG - Windows Photo Viewer"/>
          <p:cNvPicPr>
            <a:picLocks noChangeAspect="1"/>
          </p:cNvPicPr>
          <p:nvPr/>
        </p:nvPicPr>
        <p:blipFill>
          <a:blip r:embed="rId4"/>
          <a:srcRect/>
          <a:stretch>
            <a:fillRect/>
          </a:stretch>
        </p:blipFill>
        <p:spPr bwMode="auto">
          <a:xfrm>
            <a:off x="-1588" y="127000"/>
            <a:ext cx="10693401" cy="193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47038" cy="1365250"/>
          </a:xfrm>
        </p:spPr>
        <p:txBody>
          <a:bodyPr/>
          <a:lstStyle/>
          <a:p>
            <a:pPr eaLnBrk="1" hangingPunct="1">
              <a:defRPr/>
            </a:pPr>
            <a:r>
              <a:rPr lang="en-US" dirty="0" smtClean="0"/>
              <a:t>Scope</a:t>
            </a:r>
            <a:endParaRPr lang="en-US" dirty="0"/>
          </a:p>
        </p:txBody>
      </p:sp>
      <p:sp>
        <p:nvSpPr>
          <p:cNvPr id="3" name="Content Placeholder 2"/>
          <p:cNvSpPr>
            <a:spLocks noGrp="1"/>
          </p:cNvSpPr>
          <p:nvPr>
            <p:ph idx="1"/>
          </p:nvPr>
        </p:nvSpPr>
        <p:spPr>
          <a:xfrm>
            <a:off x="517525" y="1630363"/>
            <a:ext cx="7529513" cy="4778375"/>
          </a:xfrm>
        </p:spPr>
        <p:txBody>
          <a:bodyPr/>
          <a:lstStyle/>
          <a:p>
            <a:pPr marL="0" lvl="2" indent="0" eaLnBrk="1" hangingPunct="1">
              <a:spcBef>
                <a:spcPct val="50000"/>
              </a:spcBef>
              <a:buFontTx/>
              <a:buNone/>
              <a:defRPr/>
            </a:pPr>
            <a:r>
              <a:rPr lang="en-GB" sz="2000" b="1" dirty="0" smtClean="0">
                <a:latin typeface="+mn-lt"/>
              </a:rPr>
              <a:t>The Guidelines cover:</a:t>
            </a:r>
          </a:p>
          <a:p>
            <a:pPr marL="390525" lvl="2" indent="-390525" eaLnBrk="1" hangingPunct="1">
              <a:spcBef>
                <a:spcPct val="80000"/>
              </a:spcBef>
              <a:buFont typeface="Wingdings" pitchFamily="2" charset="2"/>
              <a:buChar char="l"/>
              <a:defRPr/>
            </a:pPr>
            <a:r>
              <a:rPr lang="en-GB" sz="2000" dirty="0">
                <a:latin typeface="+mn-lt"/>
                <a:ea typeface="+mn-ea"/>
                <a:cs typeface="Times New Roman" pitchFamily="18" charset="0"/>
              </a:rPr>
              <a:t>Intentional use.  But they may also be relevant to some unintentional uses</a:t>
            </a:r>
            <a:br>
              <a:rPr lang="en-GB" sz="2000" dirty="0">
                <a:latin typeface="+mn-lt"/>
                <a:ea typeface="+mn-ea"/>
                <a:cs typeface="Times New Roman" pitchFamily="18" charset="0"/>
              </a:rPr>
            </a:br>
            <a:r>
              <a:rPr lang="en-GB" sz="2000" dirty="0">
                <a:latin typeface="+mn-lt"/>
                <a:ea typeface="+mn-ea"/>
                <a:cs typeface="Times New Roman" pitchFamily="18" charset="0"/>
              </a:rPr>
              <a:t>(e.g</a:t>
            </a:r>
            <a:r>
              <a:rPr lang="en-GB" sz="2000" dirty="0" smtClean="0">
                <a:latin typeface="+mn-lt"/>
                <a:ea typeface="+mn-ea"/>
                <a:cs typeface="Times New Roman" pitchFamily="18" charset="0"/>
              </a:rPr>
              <a:t>. </a:t>
            </a:r>
            <a:r>
              <a:rPr lang="en-GB" sz="2000" dirty="0">
                <a:latin typeface="+mn-lt"/>
                <a:ea typeface="+mn-ea"/>
                <a:cs typeface="Times New Roman" pitchFamily="18" charset="0"/>
              </a:rPr>
              <a:t>irrigation or aquaculture with sewage contaminated surface waters</a:t>
            </a:r>
            <a:r>
              <a:rPr lang="en-GB" sz="2000" dirty="0" smtClean="0">
                <a:latin typeface="+mn-lt"/>
                <a:ea typeface="+mn-ea"/>
                <a:cs typeface="Times New Roman" pitchFamily="18" charset="0"/>
              </a:rPr>
              <a:t>)</a:t>
            </a:r>
            <a:endParaRPr lang="en-GB" sz="2000" dirty="0">
              <a:latin typeface="+mn-lt"/>
              <a:ea typeface="+mn-ea"/>
              <a:cs typeface="Times New Roman" pitchFamily="18" charset="0"/>
            </a:endParaRPr>
          </a:p>
          <a:p>
            <a:pPr marL="390525" lvl="2" indent="-390525" eaLnBrk="1" hangingPunct="1">
              <a:spcBef>
                <a:spcPct val="80000"/>
              </a:spcBef>
              <a:buFont typeface="Wingdings" pitchFamily="2" charset="2"/>
              <a:buChar char="l"/>
              <a:defRPr/>
            </a:pPr>
            <a:r>
              <a:rPr lang="en-GB" sz="2000" dirty="0">
                <a:latin typeface="+mn-lt"/>
                <a:ea typeface="+mn-ea"/>
                <a:cs typeface="Times New Roman" pitchFamily="18" charset="0"/>
              </a:rPr>
              <a:t>Municipal or domestic wastes without substantial industrial </a:t>
            </a:r>
            <a:r>
              <a:rPr lang="en-GB" sz="2000" dirty="0" smtClean="0">
                <a:latin typeface="+mn-lt"/>
                <a:ea typeface="+mn-ea"/>
                <a:cs typeface="Times New Roman" pitchFamily="18" charset="0"/>
              </a:rPr>
              <a:t>inputs</a:t>
            </a:r>
            <a:endParaRPr lang="en-GB" sz="2000" dirty="0">
              <a:latin typeface="+mn-lt"/>
              <a:ea typeface="+mn-ea"/>
              <a:cs typeface="Times New Roman" pitchFamily="18" charset="0"/>
            </a:endParaRPr>
          </a:p>
          <a:p>
            <a:pPr marL="390525" lvl="2" indent="-390525" eaLnBrk="1" hangingPunct="1">
              <a:spcBef>
                <a:spcPct val="80000"/>
              </a:spcBef>
              <a:buFont typeface="Wingdings" pitchFamily="2" charset="2"/>
              <a:buChar char="l"/>
              <a:defRPr/>
            </a:pPr>
            <a:r>
              <a:rPr lang="en-GB" sz="2000" dirty="0">
                <a:latin typeface="+mn-lt"/>
                <a:ea typeface="+mn-ea"/>
                <a:cs typeface="Times New Roman" pitchFamily="18" charset="0"/>
              </a:rPr>
              <a:t>Faecal </a:t>
            </a:r>
            <a:r>
              <a:rPr lang="en-GB" sz="2000" dirty="0" smtClean="0">
                <a:latin typeface="+mn-lt"/>
                <a:ea typeface="+mn-ea"/>
                <a:cs typeface="Times New Roman" pitchFamily="18" charset="0"/>
              </a:rPr>
              <a:t>sludge </a:t>
            </a:r>
            <a:r>
              <a:rPr lang="en-GB" sz="2000" dirty="0">
                <a:latin typeface="+mn-lt"/>
                <a:ea typeface="+mn-ea"/>
                <a:cs typeface="Times New Roman" pitchFamily="18" charset="0"/>
              </a:rPr>
              <a:t>derived from on-site sanitation facilities but not sludge produced from the treatment of </a:t>
            </a:r>
            <a:r>
              <a:rPr lang="en-GB" sz="2000" dirty="0" smtClean="0">
                <a:latin typeface="+mn-lt"/>
                <a:ea typeface="+mn-ea"/>
                <a:cs typeface="Times New Roman" pitchFamily="18" charset="0"/>
              </a:rPr>
              <a:t>wastewater</a:t>
            </a:r>
            <a:endParaRPr lang="en-GB" sz="2000" dirty="0">
              <a:latin typeface="+mn-lt"/>
              <a:ea typeface="+mn-ea"/>
              <a:cs typeface="Times New Roman" pitchFamily="18" charset="0"/>
            </a:endParaRPr>
          </a:p>
          <a:p>
            <a:pPr marL="390525" lvl="2" indent="-390525" eaLnBrk="1" hangingPunct="1">
              <a:spcBef>
                <a:spcPct val="80000"/>
              </a:spcBef>
              <a:buFont typeface="Wingdings" pitchFamily="2" charset="2"/>
              <a:buChar char="l"/>
              <a:defRPr/>
            </a:pPr>
            <a:r>
              <a:rPr lang="en-GB" sz="2000" dirty="0">
                <a:latin typeface="+mn-lt"/>
                <a:ea typeface="+mn-ea"/>
                <a:cs typeface="Times New Roman" pitchFamily="18" charset="0"/>
              </a:rPr>
              <a:t>Detailed information only on matters related to health </a:t>
            </a:r>
            <a:r>
              <a:rPr lang="en-GB" sz="2000" dirty="0" smtClean="0">
                <a:latin typeface="+mn-lt"/>
                <a:ea typeface="+mn-ea"/>
                <a:cs typeface="Times New Roman" pitchFamily="18" charset="0"/>
              </a:rPr>
              <a:t>protection</a:t>
            </a:r>
            <a:endParaRPr lang="en-GB" sz="2000" dirty="0">
              <a:latin typeface="+mn-lt"/>
              <a:ea typeface="+mn-ea"/>
              <a:cs typeface="Times New Roman" pitchFamily="18" charset="0"/>
            </a:endParaRPr>
          </a:p>
          <a:p>
            <a:pPr marL="0" indent="0" eaLnBrk="1" hangingPunct="1">
              <a:defRPr/>
            </a:pPr>
            <a:endParaRPr lang="en-US" sz="2400" dirty="0"/>
          </a:p>
        </p:txBody>
      </p:sp>
      <p:pic>
        <p:nvPicPr>
          <p:cNvPr id="25603" name="Picture 2"/>
          <p:cNvPicPr>
            <a:picLocks noChangeAspect="1" noChangeArrowheads="1"/>
          </p:cNvPicPr>
          <p:nvPr/>
        </p:nvPicPr>
        <p:blipFill>
          <a:blip r:embed="rId3"/>
          <a:srcRect/>
          <a:stretch>
            <a:fillRect/>
          </a:stretch>
        </p:blipFill>
        <p:spPr bwMode="auto">
          <a:xfrm>
            <a:off x="8047038" y="-23813"/>
            <a:ext cx="2646362" cy="3724276"/>
          </a:xfrm>
          <a:prstGeom prst="rect">
            <a:avLst/>
          </a:prstGeom>
          <a:noFill/>
          <a:ln w="9525">
            <a:noFill/>
            <a:miter lim="800000"/>
            <a:headEnd/>
            <a:tailEnd/>
          </a:ln>
        </p:spPr>
      </p:pic>
      <p:pic>
        <p:nvPicPr>
          <p:cNvPr id="25604" name="Picture 4"/>
          <p:cNvPicPr>
            <a:picLocks noChangeAspect="1" noChangeArrowheads="1"/>
          </p:cNvPicPr>
          <p:nvPr/>
        </p:nvPicPr>
        <p:blipFill>
          <a:blip r:embed="rId4"/>
          <a:srcRect/>
          <a:stretch>
            <a:fillRect/>
          </a:stretch>
        </p:blipFill>
        <p:spPr bwMode="auto">
          <a:xfrm>
            <a:off x="8047038" y="3409950"/>
            <a:ext cx="2646362"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pPr eaLnBrk="1" hangingPunct="1">
              <a:defRPr/>
            </a:pPr>
            <a:r>
              <a:rPr lang="fr-CH" dirty="0" smtClean="0"/>
              <a:t>Vol I:  Policy and </a:t>
            </a:r>
            <a:r>
              <a:rPr lang="fr-CH" dirty="0" err="1" smtClean="0"/>
              <a:t>Regulatory</a:t>
            </a:r>
            <a:r>
              <a:rPr lang="fr-CH" dirty="0" smtClean="0"/>
              <a:t> Aspects</a:t>
            </a:r>
            <a:endParaRPr lang="en-US" dirty="0"/>
          </a:p>
        </p:txBody>
      </p:sp>
      <p:sp>
        <p:nvSpPr>
          <p:cNvPr id="7" name="Rectangle 3"/>
          <p:cNvSpPr txBox="1">
            <a:spLocks noChangeArrowheads="1"/>
          </p:cNvSpPr>
          <p:nvPr/>
        </p:nvSpPr>
        <p:spPr bwMode="auto">
          <a:xfrm>
            <a:off x="735013" y="2570163"/>
            <a:ext cx="3898900" cy="3768725"/>
          </a:xfrm>
          <a:prstGeom prst="rect">
            <a:avLst/>
          </a:prstGeom>
          <a:noFill/>
          <a:ln>
            <a:noFill/>
          </a:ln>
          <a:effectLst/>
          <a:extLst/>
        </p:spPr>
        <p:txBody>
          <a:bodyPr lIns="0" tIns="0" rIns="0" bIns="0"/>
          <a:lstStyle>
            <a:lvl1pPr marL="390525" indent="-390525" algn="l" defTabSz="1042988" rtl="0" fontAlgn="base">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fontAlgn="base">
              <a:spcBef>
                <a:spcPct val="20000"/>
              </a:spcBef>
              <a:spcAft>
                <a:spcPct val="0"/>
              </a:spcAft>
              <a:buClr>
                <a:srgbClr val="1E7FB8"/>
              </a:buClr>
              <a:buChar char="•"/>
              <a:defRPr sz="2000">
                <a:solidFill>
                  <a:srgbClr val="000066"/>
                </a:solidFill>
                <a:latin typeface="Arial Narrow" pitchFamily="34" charset="0"/>
                <a:cs typeface="+mn-cs"/>
              </a:defRPr>
            </a:lvl3pPr>
            <a:lvl4pPr marL="1898650" indent="-258763" algn="l" defTabSz="1042988" rtl="0" fontAlgn="base">
              <a:spcBef>
                <a:spcPct val="20000"/>
              </a:spcBef>
              <a:spcAft>
                <a:spcPct val="0"/>
              </a:spcAft>
              <a:buClr>
                <a:srgbClr val="1E7FB8"/>
              </a:buClr>
              <a:buChar char="–"/>
              <a:defRPr sz="1800">
                <a:solidFill>
                  <a:srgbClr val="000066"/>
                </a:solidFill>
                <a:latin typeface="Arial Narrow" pitchFamily="34" charset="0"/>
                <a:cs typeface="+mn-cs"/>
              </a:defRPr>
            </a:lvl4pPr>
            <a:lvl5pPr marL="2268538" indent="-165100" algn="r" defTabSz="1042988" rtl="1" fontAlgn="base">
              <a:spcBef>
                <a:spcPct val="20000"/>
              </a:spcBef>
              <a:spcAft>
                <a:spcPct val="0"/>
              </a:spcAft>
              <a:buChar char="»"/>
              <a:defRPr sz="1800">
                <a:solidFill>
                  <a:srgbClr val="000066"/>
                </a:solidFill>
                <a:latin typeface="+mn-lt"/>
                <a:cs typeface="+mn-cs"/>
              </a:defRPr>
            </a:lvl5pPr>
            <a:lvl6pPr marL="2725738" indent="-165100" algn="r" defTabSz="1042988" rtl="1" fontAlgn="base">
              <a:spcBef>
                <a:spcPct val="20000"/>
              </a:spcBef>
              <a:spcAft>
                <a:spcPct val="0"/>
              </a:spcAft>
              <a:buChar char="»"/>
              <a:defRPr sz="1800">
                <a:solidFill>
                  <a:srgbClr val="000066"/>
                </a:solidFill>
                <a:latin typeface="+mn-lt"/>
                <a:cs typeface="+mn-cs"/>
              </a:defRPr>
            </a:lvl6pPr>
            <a:lvl7pPr marL="3182938" indent="-165100" algn="r" defTabSz="1042988" rtl="1" fontAlgn="base">
              <a:spcBef>
                <a:spcPct val="20000"/>
              </a:spcBef>
              <a:spcAft>
                <a:spcPct val="0"/>
              </a:spcAft>
              <a:buChar char="»"/>
              <a:defRPr sz="1800">
                <a:solidFill>
                  <a:srgbClr val="000066"/>
                </a:solidFill>
                <a:latin typeface="+mn-lt"/>
                <a:cs typeface="+mn-cs"/>
              </a:defRPr>
            </a:lvl7pPr>
            <a:lvl8pPr marL="3640138" indent="-165100" algn="r" defTabSz="1042988" rtl="1" fontAlgn="base">
              <a:spcBef>
                <a:spcPct val="20000"/>
              </a:spcBef>
              <a:spcAft>
                <a:spcPct val="0"/>
              </a:spcAft>
              <a:buChar char="»"/>
              <a:defRPr sz="1800">
                <a:solidFill>
                  <a:srgbClr val="000066"/>
                </a:solidFill>
                <a:latin typeface="+mn-lt"/>
                <a:cs typeface="+mn-cs"/>
              </a:defRPr>
            </a:lvl8pPr>
            <a:lvl9pPr marL="4097338" indent="-165100" algn="r" defTabSz="1042988" rtl="1" fontAlgn="base">
              <a:spcBef>
                <a:spcPct val="20000"/>
              </a:spcBef>
              <a:spcAft>
                <a:spcPct val="0"/>
              </a:spcAft>
              <a:buChar char="»"/>
              <a:defRPr sz="1800">
                <a:solidFill>
                  <a:srgbClr val="000066"/>
                </a:solidFill>
                <a:latin typeface="+mn-lt"/>
                <a:cs typeface="+mn-cs"/>
              </a:defRPr>
            </a:lvl9pPr>
          </a:lstStyle>
          <a:p>
            <a:pPr>
              <a:lnSpc>
                <a:spcPct val="80000"/>
              </a:lnSpc>
              <a:spcBef>
                <a:spcPts val="600"/>
              </a:spcBef>
              <a:defRPr/>
            </a:pPr>
            <a:endParaRPr lang="sv-SE" sz="2000" dirty="0" smtClean="0"/>
          </a:p>
          <a:p>
            <a:pPr>
              <a:lnSpc>
                <a:spcPct val="80000"/>
              </a:lnSpc>
              <a:spcBef>
                <a:spcPts val="600"/>
              </a:spcBef>
              <a:defRPr/>
            </a:pPr>
            <a:r>
              <a:rPr lang="sv-SE" sz="2000" dirty="0" smtClean="0"/>
              <a:t>MDG Goal 1 </a:t>
            </a:r>
            <a:br>
              <a:rPr lang="sv-SE" sz="2000" dirty="0" smtClean="0"/>
            </a:br>
            <a:r>
              <a:rPr lang="sv-SE" sz="2000" dirty="0" smtClean="0"/>
              <a:t>Eradicate extreme poverty and hunger</a:t>
            </a:r>
          </a:p>
          <a:p>
            <a:pPr marL="0" indent="0">
              <a:lnSpc>
                <a:spcPct val="80000"/>
              </a:lnSpc>
              <a:spcBef>
                <a:spcPts val="600"/>
              </a:spcBef>
              <a:buFont typeface="Wingdings" pitchFamily="2" charset="2"/>
              <a:buNone/>
              <a:defRPr/>
            </a:pPr>
            <a:endParaRPr lang="sv-SE" sz="2000" dirty="0" smtClean="0"/>
          </a:p>
          <a:p>
            <a:pPr>
              <a:lnSpc>
                <a:spcPct val="80000"/>
              </a:lnSpc>
              <a:spcBef>
                <a:spcPts val="600"/>
              </a:spcBef>
              <a:defRPr/>
            </a:pPr>
            <a:r>
              <a:rPr lang="sv-SE" sz="2000" dirty="0" smtClean="0"/>
              <a:t>MDG Goal 7 </a:t>
            </a:r>
            <a:br>
              <a:rPr lang="sv-SE" sz="2000" dirty="0" smtClean="0"/>
            </a:br>
            <a:r>
              <a:rPr lang="sv-SE" sz="2000" dirty="0" smtClean="0"/>
              <a:t>Ensure environmental sustainability </a:t>
            </a:r>
          </a:p>
          <a:p>
            <a:pPr marL="0" indent="0">
              <a:lnSpc>
                <a:spcPct val="80000"/>
              </a:lnSpc>
              <a:buFont typeface="Wingdings" pitchFamily="2" charset="2"/>
              <a:buNone/>
              <a:defRPr/>
            </a:pPr>
            <a:endParaRPr lang="sv-SE" sz="2000" dirty="0" smtClean="0"/>
          </a:p>
          <a:p>
            <a:pPr>
              <a:lnSpc>
                <a:spcPct val="80000"/>
              </a:lnSpc>
              <a:defRPr/>
            </a:pPr>
            <a:endParaRPr lang="sv-SE" sz="2700" dirty="0" smtClean="0"/>
          </a:p>
        </p:txBody>
      </p:sp>
      <p:sp>
        <p:nvSpPr>
          <p:cNvPr id="8" name="Rectangle 3"/>
          <p:cNvSpPr txBox="1">
            <a:spLocks noChangeArrowheads="1"/>
          </p:cNvSpPr>
          <p:nvPr/>
        </p:nvSpPr>
        <p:spPr bwMode="auto">
          <a:xfrm>
            <a:off x="5557838" y="2730500"/>
            <a:ext cx="4195762" cy="3608388"/>
          </a:xfrm>
          <a:prstGeom prst="rect">
            <a:avLst/>
          </a:prstGeom>
          <a:noFill/>
          <a:ln w="9525">
            <a:noFill/>
            <a:miter lim="800000"/>
            <a:headEnd/>
            <a:tailEnd/>
          </a:ln>
        </p:spPr>
        <p:txBody>
          <a:bodyPr lIns="0" tIns="0" rIns="0" bIns="0"/>
          <a:lstStyle/>
          <a:p>
            <a:pPr marL="390525" indent="-390525" defTabSz="1042988">
              <a:lnSpc>
                <a:spcPct val="90000"/>
              </a:lnSpc>
              <a:spcBef>
                <a:spcPts val="600"/>
              </a:spcBef>
              <a:buClr>
                <a:srgbClr val="1E7FB8"/>
              </a:buClr>
              <a:buFont typeface="Wingdings" pitchFamily="2" charset="2"/>
              <a:buChar char="l"/>
            </a:pPr>
            <a:r>
              <a:rPr lang="en-GB" altLang="zh-CN" sz="2000">
                <a:ea typeface="宋体"/>
                <a:cs typeface="宋体"/>
              </a:rPr>
              <a:t>poverty reduction </a:t>
            </a:r>
          </a:p>
          <a:p>
            <a:pPr marL="390525" indent="-390525" defTabSz="1042988">
              <a:lnSpc>
                <a:spcPct val="90000"/>
              </a:lnSpc>
              <a:spcBef>
                <a:spcPts val="600"/>
              </a:spcBef>
              <a:buClr>
                <a:srgbClr val="1E7FB8"/>
              </a:buClr>
              <a:buFont typeface="Wingdings" pitchFamily="2" charset="2"/>
              <a:buChar char="l"/>
            </a:pPr>
            <a:r>
              <a:rPr lang="en-GB" altLang="zh-CN" sz="2000">
                <a:ea typeface="宋体"/>
                <a:cs typeface="宋体"/>
              </a:rPr>
              <a:t>food security </a:t>
            </a:r>
          </a:p>
          <a:p>
            <a:pPr marL="390525" indent="-390525" defTabSz="1042988">
              <a:lnSpc>
                <a:spcPct val="90000"/>
              </a:lnSpc>
              <a:spcBef>
                <a:spcPts val="600"/>
              </a:spcBef>
              <a:buClr>
                <a:srgbClr val="1E7FB8"/>
              </a:buClr>
              <a:buFont typeface="Wingdings" pitchFamily="2" charset="2"/>
              <a:buChar char="l"/>
            </a:pPr>
            <a:r>
              <a:rPr lang="en-GB" altLang="zh-CN" sz="2000">
                <a:ea typeface="宋体"/>
                <a:cs typeface="宋体"/>
              </a:rPr>
              <a:t>protection of public health </a:t>
            </a:r>
          </a:p>
          <a:p>
            <a:pPr marL="390525" indent="-390525" defTabSz="1042988">
              <a:lnSpc>
                <a:spcPct val="90000"/>
              </a:lnSpc>
              <a:spcBef>
                <a:spcPts val="600"/>
              </a:spcBef>
              <a:buClr>
                <a:srgbClr val="1E7FB8"/>
              </a:buClr>
              <a:buFont typeface="Wingdings" pitchFamily="2" charset="2"/>
              <a:buChar char="l"/>
            </a:pPr>
            <a:r>
              <a:rPr lang="en-GB" altLang="zh-CN" sz="2000">
                <a:ea typeface="宋体"/>
                <a:cs typeface="宋体"/>
              </a:rPr>
              <a:t>protection of the environment</a:t>
            </a:r>
          </a:p>
          <a:p>
            <a:pPr marL="390525" indent="-390525" defTabSz="1042988">
              <a:lnSpc>
                <a:spcPct val="90000"/>
              </a:lnSpc>
              <a:spcBef>
                <a:spcPts val="600"/>
              </a:spcBef>
              <a:buClr>
                <a:srgbClr val="1E7FB8"/>
              </a:buClr>
              <a:buFont typeface="Wingdings" pitchFamily="2" charset="2"/>
              <a:buChar char="l"/>
            </a:pPr>
            <a:r>
              <a:rPr lang="en-GB" altLang="zh-CN" sz="2000">
                <a:ea typeface="宋体"/>
                <a:cs typeface="宋体"/>
              </a:rPr>
              <a:t>consumer protection</a:t>
            </a:r>
          </a:p>
          <a:p>
            <a:pPr marL="390525" indent="-390525" defTabSz="1042988">
              <a:lnSpc>
                <a:spcPct val="90000"/>
              </a:lnSpc>
              <a:spcBef>
                <a:spcPts val="600"/>
              </a:spcBef>
              <a:buClr>
                <a:srgbClr val="1E7FB8"/>
              </a:buClr>
              <a:buFont typeface="Wingdings" pitchFamily="2" charset="2"/>
              <a:buChar char="l"/>
            </a:pPr>
            <a:r>
              <a:rPr lang="en-GB" altLang="zh-CN" sz="2000">
                <a:ea typeface="宋体"/>
                <a:cs typeface="宋体"/>
              </a:rPr>
              <a:t>integrated water resources management</a:t>
            </a:r>
          </a:p>
          <a:p>
            <a:pPr marL="390525" indent="-390525" defTabSz="1042988">
              <a:lnSpc>
                <a:spcPct val="90000"/>
              </a:lnSpc>
              <a:spcBef>
                <a:spcPts val="600"/>
              </a:spcBef>
              <a:buClr>
                <a:srgbClr val="1E7FB8"/>
              </a:buClr>
              <a:buFont typeface="Wingdings" pitchFamily="2" charset="2"/>
              <a:buChar char="l"/>
            </a:pPr>
            <a:r>
              <a:rPr lang="en-GB" altLang="zh-CN" sz="2000">
                <a:ea typeface="宋体"/>
                <a:cs typeface="宋体"/>
              </a:rPr>
              <a:t>energy reliance</a:t>
            </a:r>
            <a:endParaRPr lang="en-GB" sz="2000"/>
          </a:p>
          <a:p>
            <a:pPr marL="390525" indent="-390525" defTabSz="1042988">
              <a:lnSpc>
                <a:spcPct val="80000"/>
              </a:lnSpc>
              <a:spcBef>
                <a:spcPct val="80000"/>
              </a:spcBef>
              <a:buClr>
                <a:srgbClr val="1E7FB8"/>
              </a:buClr>
              <a:buFont typeface="Wingdings" pitchFamily="2" charset="2"/>
              <a:buChar char="l"/>
            </a:pPr>
            <a:endParaRPr lang="sv-SE" sz="2700"/>
          </a:p>
        </p:txBody>
      </p:sp>
      <p:sp>
        <p:nvSpPr>
          <p:cNvPr id="2" name="TextBox 1"/>
          <p:cNvSpPr txBox="1"/>
          <p:nvPr/>
        </p:nvSpPr>
        <p:spPr>
          <a:xfrm>
            <a:off x="494036" y="1969418"/>
            <a:ext cx="4380704" cy="400110"/>
          </a:xfrm>
          <a:prstGeom prst="rect">
            <a:avLst/>
          </a:prstGeom>
          <a:solidFill>
            <a:srgbClr val="C4DAF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rtl="1">
              <a:defRPr/>
            </a:pPr>
            <a:r>
              <a:rPr lang="en-US" sz="2000" dirty="0"/>
              <a:t>International Policy framework:</a:t>
            </a:r>
          </a:p>
        </p:txBody>
      </p:sp>
      <p:sp>
        <p:nvSpPr>
          <p:cNvPr id="10" name="TextBox 9"/>
          <p:cNvSpPr txBox="1"/>
          <p:nvPr/>
        </p:nvSpPr>
        <p:spPr>
          <a:xfrm>
            <a:off x="5372896" y="1974112"/>
            <a:ext cx="4380704" cy="400110"/>
          </a:xfrm>
          <a:prstGeom prst="rect">
            <a:avLst/>
          </a:prstGeom>
          <a:solidFill>
            <a:srgbClr val="C4DAF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rtl="1">
              <a:defRPr/>
            </a:pPr>
            <a:r>
              <a:rPr lang="en-US" sz="2000" dirty="0"/>
              <a:t>National Policy aspects: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pPr eaLnBrk="1" hangingPunct="1">
              <a:defRPr/>
            </a:pPr>
            <a:r>
              <a:rPr lang="fr-CH" dirty="0" smtClean="0"/>
              <a:t>Vol I:  How to </a:t>
            </a:r>
            <a:r>
              <a:rPr lang="fr-CH" dirty="0" err="1" smtClean="0"/>
              <a:t>start</a:t>
            </a:r>
            <a:r>
              <a:rPr lang="fr-CH" dirty="0" smtClean="0"/>
              <a:t>?</a:t>
            </a:r>
            <a:endParaRPr lang="en-US" dirty="0"/>
          </a:p>
        </p:txBody>
      </p:sp>
      <p:sp>
        <p:nvSpPr>
          <p:cNvPr id="7" name="Rectangle 3"/>
          <p:cNvSpPr txBox="1">
            <a:spLocks noChangeArrowheads="1"/>
          </p:cNvSpPr>
          <p:nvPr/>
        </p:nvSpPr>
        <p:spPr bwMode="auto">
          <a:xfrm>
            <a:off x="741363" y="2149475"/>
            <a:ext cx="4133850" cy="4287838"/>
          </a:xfrm>
          <a:prstGeom prst="rect">
            <a:avLst/>
          </a:prstGeom>
          <a:noFill/>
          <a:ln>
            <a:noFill/>
          </a:ln>
          <a:effectLst/>
          <a:extLst/>
        </p:spPr>
        <p:txBody>
          <a:bodyPr lIns="0" tIns="0" rIns="0" bIns="0"/>
          <a:lstStyle>
            <a:lvl1pPr marL="390525" indent="-390525" algn="l" defTabSz="1042988" rtl="0" fontAlgn="base">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fontAlgn="base">
              <a:spcBef>
                <a:spcPct val="20000"/>
              </a:spcBef>
              <a:spcAft>
                <a:spcPct val="0"/>
              </a:spcAft>
              <a:buClr>
                <a:srgbClr val="1E7FB8"/>
              </a:buClr>
              <a:buChar char="•"/>
              <a:defRPr sz="2000">
                <a:solidFill>
                  <a:srgbClr val="000066"/>
                </a:solidFill>
                <a:latin typeface="Arial Narrow" pitchFamily="34" charset="0"/>
                <a:cs typeface="+mn-cs"/>
              </a:defRPr>
            </a:lvl3pPr>
            <a:lvl4pPr marL="1898650" indent="-258763" algn="l" defTabSz="1042988" rtl="0" fontAlgn="base">
              <a:spcBef>
                <a:spcPct val="20000"/>
              </a:spcBef>
              <a:spcAft>
                <a:spcPct val="0"/>
              </a:spcAft>
              <a:buClr>
                <a:srgbClr val="1E7FB8"/>
              </a:buClr>
              <a:buChar char="–"/>
              <a:defRPr sz="1800">
                <a:solidFill>
                  <a:srgbClr val="000066"/>
                </a:solidFill>
                <a:latin typeface="Arial Narrow" pitchFamily="34" charset="0"/>
                <a:cs typeface="+mn-cs"/>
              </a:defRPr>
            </a:lvl4pPr>
            <a:lvl5pPr marL="2268538" indent="-165100" algn="r" defTabSz="1042988" rtl="1" fontAlgn="base">
              <a:spcBef>
                <a:spcPct val="20000"/>
              </a:spcBef>
              <a:spcAft>
                <a:spcPct val="0"/>
              </a:spcAft>
              <a:buChar char="»"/>
              <a:defRPr sz="1800">
                <a:solidFill>
                  <a:srgbClr val="000066"/>
                </a:solidFill>
                <a:latin typeface="+mn-lt"/>
                <a:cs typeface="+mn-cs"/>
              </a:defRPr>
            </a:lvl5pPr>
            <a:lvl6pPr marL="2725738" indent="-165100" algn="r" defTabSz="1042988" rtl="1" fontAlgn="base">
              <a:spcBef>
                <a:spcPct val="20000"/>
              </a:spcBef>
              <a:spcAft>
                <a:spcPct val="0"/>
              </a:spcAft>
              <a:buChar char="»"/>
              <a:defRPr sz="1800">
                <a:solidFill>
                  <a:srgbClr val="000066"/>
                </a:solidFill>
                <a:latin typeface="+mn-lt"/>
                <a:cs typeface="+mn-cs"/>
              </a:defRPr>
            </a:lvl6pPr>
            <a:lvl7pPr marL="3182938" indent="-165100" algn="r" defTabSz="1042988" rtl="1" fontAlgn="base">
              <a:spcBef>
                <a:spcPct val="20000"/>
              </a:spcBef>
              <a:spcAft>
                <a:spcPct val="0"/>
              </a:spcAft>
              <a:buChar char="»"/>
              <a:defRPr sz="1800">
                <a:solidFill>
                  <a:srgbClr val="000066"/>
                </a:solidFill>
                <a:latin typeface="+mn-lt"/>
                <a:cs typeface="+mn-cs"/>
              </a:defRPr>
            </a:lvl7pPr>
            <a:lvl8pPr marL="3640138" indent="-165100" algn="r" defTabSz="1042988" rtl="1" fontAlgn="base">
              <a:spcBef>
                <a:spcPct val="20000"/>
              </a:spcBef>
              <a:spcAft>
                <a:spcPct val="0"/>
              </a:spcAft>
              <a:buChar char="»"/>
              <a:defRPr sz="1800">
                <a:solidFill>
                  <a:srgbClr val="000066"/>
                </a:solidFill>
                <a:latin typeface="+mn-lt"/>
                <a:cs typeface="+mn-cs"/>
              </a:defRPr>
            </a:lvl8pPr>
            <a:lvl9pPr marL="4097338" indent="-165100" algn="r" defTabSz="1042988" rtl="1" fontAlgn="base">
              <a:spcBef>
                <a:spcPct val="20000"/>
              </a:spcBef>
              <a:spcAft>
                <a:spcPct val="0"/>
              </a:spcAft>
              <a:buChar char="»"/>
              <a:defRPr sz="1800">
                <a:solidFill>
                  <a:srgbClr val="000066"/>
                </a:solidFill>
                <a:latin typeface="+mn-lt"/>
                <a:cs typeface="+mn-cs"/>
              </a:defRPr>
            </a:lvl9pPr>
          </a:lstStyle>
          <a:p>
            <a:pPr>
              <a:lnSpc>
                <a:spcPct val="80000"/>
              </a:lnSpc>
              <a:defRPr/>
            </a:pPr>
            <a:r>
              <a:rPr lang="en-GB" sz="2000" b="0" dirty="0" smtClean="0"/>
              <a:t>Situation analysis and needs assessment</a:t>
            </a:r>
          </a:p>
          <a:p>
            <a:pPr>
              <a:lnSpc>
                <a:spcPct val="80000"/>
              </a:lnSpc>
              <a:defRPr/>
            </a:pPr>
            <a:r>
              <a:rPr lang="en-GB" sz="2000" b="0" dirty="0" smtClean="0"/>
              <a:t>Establish a mechanism for policy dialogue</a:t>
            </a:r>
          </a:p>
          <a:p>
            <a:pPr>
              <a:lnSpc>
                <a:spcPct val="80000"/>
              </a:lnSpc>
              <a:defRPr/>
            </a:pPr>
            <a:r>
              <a:rPr lang="en-GB" sz="2000" b="0" dirty="0" smtClean="0"/>
              <a:t>Obtain political endorsement</a:t>
            </a:r>
          </a:p>
          <a:p>
            <a:pPr>
              <a:lnSpc>
                <a:spcPct val="80000"/>
              </a:lnSpc>
              <a:defRPr/>
            </a:pPr>
            <a:r>
              <a:rPr lang="en-GB" sz="2000" b="0" dirty="0" smtClean="0"/>
              <a:t>Engage in an adequately resourced policy dialogue</a:t>
            </a:r>
          </a:p>
          <a:p>
            <a:pPr>
              <a:lnSpc>
                <a:spcPct val="80000"/>
              </a:lnSpc>
              <a:defRPr/>
            </a:pPr>
            <a:r>
              <a:rPr lang="en-GB" sz="2000" b="0" dirty="0" smtClean="0"/>
              <a:t>Ensure policy changes are legitimized through Parliament and/or decreed by the Prime Minister’s Office</a:t>
            </a:r>
          </a:p>
          <a:p>
            <a:pPr marL="0" indent="0">
              <a:lnSpc>
                <a:spcPct val="80000"/>
              </a:lnSpc>
              <a:buFont typeface="Wingdings" pitchFamily="2" charset="2"/>
              <a:buNone/>
              <a:defRPr/>
            </a:pPr>
            <a:endParaRPr lang="sv-SE" sz="2000" dirty="0" smtClean="0"/>
          </a:p>
          <a:p>
            <a:pPr>
              <a:lnSpc>
                <a:spcPct val="80000"/>
              </a:lnSpc>
              <a:defRPr/>
            </a:pPr>
            <a:endParaRPr lang="sv-SE" sz="2700" dirty="0" smtClean="0"/>
          </a:p>
        </p:txBody>
      </p:sp>
      <p:sp>
        <p:nvSpPr>
          <p:cNvPr id="8" name="Rectangle 3"/>
          <p:cNvSpPr txBox="1">
            <a:spLocks noChangeArrowheads="1"/>
          </p:cNvSpPr>
          <p:nvPr/>
        </p:nvSpPr>
        <p:spPr bwMode="auto">
          <a:xfrm>
            <a:off x="5605463" y="2149475"/>
            <a:ext cx="4195762" cy="4992688"/>
          </a:xfrm>
          <a:prstGeom prst="rect">
            <a:avLst/>
          </a:prstGeom>
          <a:noFill/>
          <a:ln w="9525">
            <a:noFill/>
            <a:miter lim="800000"/>
            <a:headEnd/>
            <a:tailEnd/>
          </a:ln>
        </p:spPr>
        <p:txBody>
          <a:bodyPr lIns="0" tIns="0" rIns="0" bIns="0"/>
          <a:lstStyle/>
          <a:p>
            <a:pPr marL="390525" indent="-390525" defTabSz="1042988">
              <a:lnSpc>
                <a:spcPct val="90000"/>
              </a:lnSpc>
              <a:spcBef>
                <a:spcPts val="600"/>
              </a:spcBef>
              <a:buClr>
                <a:srgbClr val="1E7FB8"/>
              </a:buClr>
              <a:buFont typeface="Wingdings" pitchFamily="2" charset="2"/>
              <a:buChar char="l"/>
            </a:pPr>
            <a:r>
              <a:rPr lang="en-GB" sz="2000" b="0"/>
              <a:t>Agreed mechanisms for coordination and resource sharing between sectors</a:t>
            </a:r>
          </a:p>
          <a:p>
            <a:pPr marL="390525" indent="-390525" defTabSz="1042988">
              <a:lnSpc>
                <a:spcPct val="90000"/>
              </a:lnSpc>
              <a:spcBef>
                <a:spcPts val="600"/>
              </a:spcBef>
              <a:buClr>
                <a:srgbClr val="1E7FB8"/>
              </a:buClr>
              <a:buFont typeface="Wingdings" pitchFamily="2" charset="2"/>
              <a:buChar char="l"/>
            </a:pPr>
            <a:r>
              <a:rPr lang="en-GB" sz="2000" b="0"/>
              <a:t>Identification of roles and responsibilities </a:t>
            </a:r>
          </a:p>
          <a:p>
            <a:pPr marL="390525" indent="-390525" defTabSz="1042988">
              <a:lnSpc>
                <a:spcPct val="90000"/>
              </a:lnSpc>
              <a:spcBef>
                <a:spcPts val="600"/>
              </a:spcBef>
              <a:buClr>
                <a:srgbClr val="1E7FB8"/>
              </a:buClr>
              <a:buFont typeface="Wingdings" pitchFamily="2" charset="2"/>
              <a:buChar char="l"/>
            </a:pPr>
            <a:r>
              <a:rPr lang="en-GB" sz="2000" b="0"/>
              <a:t>Incentive: partial inputs lead to credit for 100% outcome</a:t>
            </a:r>
          </a:p>
          <a:p>
            <a:pPr marL="390525" indent="-390525" defTabSz="1042988">
              <a:spcBef>
                <a:spcPts val="600"/>
              </a:spcBef>
              <a:buClr>
                <a:srgbClr val="1E7FB8"/>
              </a:buClr>
              <a:buFont typeface="Wingdings" pitchFamily="2" charset="2"/>
              <a:buChar char="l"/>
            </a:pPr>
            <a:r>
              <a:rPr lang="en-GB" sz="2000" b="0"/>
              <a:t>through specific Memoranda of Understanding between sectors</a:t>
            </a:r>
          </a:p>
          <a:p>
            <a:pPr marL="390525" indent="-390525" defTabSz="1042988">
              <a:spcBef>
                <a:spcPts val="600"/>
              </a:spcBef>
              <a:buClr>
                <a:srgbClr val="1E7FB8"/>
              </a:buClr>
              <a:buFont typeface="Wingdings" pitchFamily="2" charset="2"/>
              <a:buChar char="l"/>
            </a:pPr>
            <a:r>
              <a:rPr lang="en-GB" sz="2000" b="0"/>
              <a:t>through existing intersectoral mechanisms</a:t>
            </a:r>
          </a:p>
          <a:p>
            <a:pPr marL="390525" indent="-390525" defTabSz="1042988">
              <a:spcBef>
                <a:spcPts val="600"/>
              </a:spcBef>
              <a:buClr>
                <a:srgbClr val="1E7FB8"/>
              </a:buClr>
              <a:buFont typeface="Wingdings" pitchFamily="2" charset="2"/>
              <a:buChar char="l"/>
            </a:pPr>
            <a:r>
              <a:rPr lang="en-GB" sz="2000" b="0"/>
              <a:t>by operating at lower levels of governance</a:t>
            </a:r>
          </a:p>
          <a:p>
            <a:pPr marL="390525" indent="-390525" defTabSz="1042988">
              <a:lnSpc>
                <a:spcPct val="90000"/>
              </a:lnSpc>
              <a:spcBef>
                <a:spcPts val="600"/>
              </a:spcBef>
              <a:buClr>
                <a:srgbClr val="1E7FB8"/>
              </a:buClr>
              <a:buFont typeface="Wingdings" pitchFamily="2" charset="2"/>
              <a:buChar char="l"/>
            </a:pPr>
            <a:endParaRPr lang="en-GB" sz="2000" b="0"/>
          </a:p>
          <a:p>
            <a:pPr marL="390525" indent="-390525" defTabSz="1042988">
              <a:lnSpc>
                <a:spcPct val="80000"/>
              </a:lnSpc>
              <a:spcBef>
                <a:spcPts val="600"/>
              </a:spcBef>
              <a:buClr>
                <a:srgbClr val="1E7FB8"/>
              </a:buClr>
              <a:buFont typeface="Wingdings" pitchFamily="2" charset="2"/>
              <a:buChar char="l"/>
            </a:pPr>
            <a:endParaRPr lang="sv-SE" sz="2700" b="0"/>
          </a:p>
        </p:txBody>
      </p:sp>
      <p:sp>
        <p:nvSpPr>
          <p:cNvPr id="2" name="TextBox 1"/>
          <p:cNvSpPr txBox="1"/>
          <p:nvPr/>
        </p:nvSpPr>
        <p:spPr>
          <a:xfrm>
            <a:off x="494036" y="1569308"/>
            <a:ext cx="4380704" cy="400110"/>
          </a:xfrm>
          <a:prstGeom prst="rect">
            <a:avLst/>
          </a:prstGeom>
          <a:solidFill>
            <a:srgbClr val="C4DAF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rtl="1">
              <a:defRPr/>
            </a:pPr>
            <a:r>
              <a:rPr lang="en-US" sz="2000" dirty="0"/>
              <a:t>Harmonization:</a:t>
            </a:r>
          </a:p>
        </p:txBody>
      </p:sp>
      <p:sp>
        <p:nvSpPr>
          <p:cNvPr id="10" name="TextBox 9"/>
          <p:cNvSpPr txBox="1"/>
          <p:nvPr/>
        </p:nvSpPr>
        <p:spPr>
          <a:xfrm>
            <a:off x="5372896" y="1569308"/>
            <a:ext cx="4380704" cy="400110"/>
          </a:xfrm>
          <a:prstGeom prst="rect">
            <a:avLst/>
          </a:prstGeom>
          <a:solidFill>
            <a:srgbClr val="C4DAF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rtl="1">
              <a:defRPr/>
            </a:pPr>
            <a:r>
              <a:rPr lang="en-US" sz="2000" dirty="0"/>
              <a:t>Institutional Arrangements: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4792716" cy="1365250"/>
          </a:xfrm>
        </p:spPr>
        <p:txBody>
          <a:bodyPr/>
          <a:lstStyle/>
          <a:p>
            <a:r>
              <a:rPr lang="en-US" dirty="0" err="1"/>
              <a:t>Vol</a:t>
            </a:r>
            <a:r>
              <a:rPr lang="en-US" dirty="0"/>
              <a:t> 1:  Regulation</a:t>
            </a:r>
            <a:endParaRPr lang="en-IN" dirty="0"/>
          </a:p>
        </p:txBody>
      </p:sp>
      <p:sp>
        <p:nvSpPr>
          <p:cNvPr id="3" name="TextBox 2"/>
          <p:cNvSpPr txBox="1"/>
          <p:nvPr/>
        </p:nvSpPr>
        <p:spPr>
          <a:xfrm>
            <a:off x="5830157" y="30011"/>
            <a:ext cx="3357970" cy="461665"/>
          </a:xfrm>
          <a:prstGeom prst="rect">
            <a:avLst/>
          </a:prstGeom>
          <a:noFill/>
        </p:spPr>
        <p:txBody>
          <a:bodyPr wrap="square" rtlCol="0">
            <a:spAutoFit/>
          </a:bodyPr>
          <a:lstStyle/>
          <a:p>
            <a:pPr marL="342900" indent="-342900">
              <a:buFont typeface="Arial" pitchFamily="34" charset="0"/>
              <a:buChar char="•"/>
            </a:pPr>
            <a:r>
              <a:rPr lang="en-IN" sz="2400" b="0" dirty="0" smtClean="0"/>
              <a:t>Assemble the team</a:t>
            </a:r>
            <a:endParaRPr lang="en-IN" sz="2400" b="0" dirty="0"/>
          </a:p>
        </p:txBody>
      </p:sp>
      <p:sp>
        <p:nvSpPr>
          <p:cNvPr id="4" name="TextBox 3"/>
          <p:cNvSpPr txBox="1"/>
          <p:nvPr/>
        </p:nvSpPr>
        <p:spPr>
          <a:xfrm>
            <a:off x="5830158" y="485782"/>
            <a:ext cx="3357970" cy="461665"/>
          </a:xfrm>
          <a:prstGeom prst="rect">
            <a:avLst/>
          </a:prstGeom>
          <a:noFill/>
        </p:spPr>
        <p:txBody>
          <a:bodyPr wrap="square" rtlCol="0">
            <a:spAutoFit/>
          </a:bodyPr>
          <a:lstStyle/>
          <a:p>
            <a:pPr marL="342900" indent="-342900">
              <a:buFont typeface="Arial" pitchFamily="34" charset="0"/>
              <a:buChar char="•"/>
            </a:pPr>
            <a:r>
              <a:rPr lang="en-IN" sz="2400" b="0" dirty="0" smtClean="0"/>
              <a:t>Describe the system </a:t>
            </a:r>
            <a:endParaRPr lang="en-IN" sz="2400" b="0" dirty="0"/>
          </a:p>
        </p:txBody>
      </p:sp>
      <p:sp>
        <p:nvSpPr>
          <p:cNvPr id="5" name="TextBox 4"/>
          <p:cNvSpPr txBox="1"/>
          <p:nvPr/>
        </p:nvSpPr>
        <p:spPr>
          <a:xfrm>
            <a:off x="5842339" y="892741"/>
            <a:ext cx="3337773" cy="461665"/>
          </a:xfrm>
          <a:prstGeom prst="rect">
            <a:avLst/>
          </a:prstGeom>
          <a:noFill/>
        </p:spPr>
        <p:txBody>
          <a:bodyPr wrap="none" rtlCol="0">
            <a:spAutoFit/>
          </a:bodyPr>
          <a:lstStyle/>
          <a:p>
            <a:pPr marL="342900" indent="-342900">
              <a:buFont typeface="Arial" pitchFamily="34" charset="0"/>
              <a:buChar char="•"/>
            </a:pPr>
            <a:r>
              <a:rPr lang="en-IN" sz="2400" b="0" dirty="0" smtClean="0"/>
              <a:t>Hazard assessment </a:t>
            </a:r>
            <a:endParaRPr lang="en-IN" sz="2400" b="0" dirty="0"/>
          </a:p>
        </p:txBody>
      </p:sp>
      <p:sp>
        <p:nvSpPr>
          <p:cNvPr id="6" name="TextBox 5"/>
          <p:cNvSpPr txBox="1"/>
          <p:nvPr/>
        </p:nvSpPr>
        <p:spPr>
          <a:xfrm>
            <a:off x="5842339" y="1387942"/>
            <a:ext cx="4225837" cy="461665"/>
          </a:xfrm>
          <a:prstGeom prst="rect">
            <a:avLst/>
          </a:prstGeom>
          <a:noFill/>
        </p:spPr>
        <p:txBody>
          <a:bodyPr wrap="none" rtlCol="0">
            <a:spAutoFit/>
          </a:bodyPr>
          <a:lstStyle/>
          <a:p>
            <a:pPr marL="342900" indent="-342900">
              <a:buFont typeface="Arial" pitchFamily="34" charset="0"/>
              <a:buChar char="•"/>
            </a:pPr>
            <a:r>
              <a:rPr lang="en-IN" sz="2400" b="0" dirty="0" smtClean="0"/>
              <a:t>Assess the existing system</a:t>
            </a:r>
            <a:endParaRPr lang="en-IN" sz="2400" b="0" dirty="0"/>
          </a:p>
        </p:txBody>
      </p:sp>
      <p:sp>
        <p:nvSpPr>
          <p:cNvPr id="7" name="TextBox 6"/>
          <p:cNvSpPr txBox="1"/>
          <p:nvPr/>
        </p:nvSpPr>
        <p:spPr>
          <a:xfrm>
            <a:off x="5846894" y="1862516"/>
            <a:ext cx="4055919" cy="461665"/>
          </a:xfrm>
          <a:prstGeom prst="rect">
            <a:avLst/>
          </a:prstGeom>
          <a:noFill/>
        </p:spPr>
        <p:txBody>
          <a:bodyPr wrap="none" rtlCol="0">
            <a:spAutoFit/>
          </a:bodyPr>
          <a:lstStyle/>
          <a:p>
            <a:pPr marL="342900" indent="-342900">
              <a:buFont typeface="Arial" pitchFamily="34" charset="0"/>
              <a:buChar char="•"/>
            </a:pPr>
            <a:r>
              <a:rPr lang="en-IN" sz="2400" b="0" dirty="0" smtClean="0"/>
              <a:t>Identify control measures </a:t>
            </a:r>
            <a:endParaRPr lang="en-IN" sz="2400" b="0" dirty="0"/>
          </a:p>
        </p:txBody>
      </p:sp>
      <p:sp>
        <p:nvSpPr>
          <p:cNvPr id="8" name="TextBox 7"/>
          <p:cNvSpPr txBox="1"/>
          <p:nvPr/>
        </p:nvSpPr>
        <p:spPr>
          <a:xfrm>
            <a:off x="5903723" y="2492560"/>
            <a:ext cx="3861955" cy="830997"/>
          </a:xfrm>
          <a:prstGeom prst="rect">
            <a:avLst/>
          </a:prstGeom>
          <a:noFill/>
        </p:spPr>
        <p:txBody>
          <a:bodyPr wrap="none" rtlCol="0">
            <a:spAutoFit/>
          </a:bodyPr>
          <a:lstStyle/>
          <a:p>
            <a:pPr marL="342900" indent="-342900">
              <a:buFont typeface="Arial" pitchFamily="34" charset="0"/>
              <a:buChar char="•"/>
            </a:pPr>
            <a:r>
              <a:rPr lang="en-IN" sz="2400" b="0" dirty="0" smtClean="0"/>
              <a:t>Define monitoring of </a:t>
            </a:r>
          </a:p>
          <a:p>
            <a:r>
              <a:rPr lang="en-IN" sz="2400" b="0" dirty="0" smtClean="0"/>
              <a:t>    control measures - limits</a:t>
            </a:r>
            <a:endParaRPr lang="en-IN" sz="2400" b="0" dirty="0"/>
          </a:p>
        </p:txBody>
      </p:sp>
      <p:sp>
        <p:nvSpPr>
          <p:cNvPr id="9" name="TextBox 8"/>
          <p:cNvSpPr txBox="1"/>
          <p:nvPr/>
        </p:nvSpPr>
        <p:spPr>
          <a:xfrm>
            <a:off x="5888508" y="3396531"/>
            <a:ext cx="3256854" cy="830997"/>
          </a:xfrm>
          <a:prstGeom prst="rect">
            <a:avLst/>
          </a:prstGeom>
          <a:noFill/>
        </p:spPr>
        <p:txBody>
          <a:bodyPr wrap="none" rtlCol="0">
            <a:spAutoFit/>
          </a:bodyPr>
          <a:lstStyle/>
          <a:p>
            <a:pPr marL="342900" indent="-342900">
              <a:buFont typeface="Arial" pitchFamily="34" charset="0"/>
              <a:buChar char="•"/>
            </a:pPr>
            <a:r>
              <a:rPr lang="en-IN" sz="2400" b="0" dirty="0" smtClean="0"/>
              <a:t>Procedure to verify</a:t>
            </a:r>
          </a:p>
          <a:p>
            <a:r>
              <a:rPr lang="en-IN" sz="2400" b="0" dirty="0" smtClean="0"/>
              <a:t>    that RMP is working</a:t>
            </a:r>
            <a:endParaRPr lang="en-IN" sz="2400" b="0" dirty="0"/>
          </a:p>
        </p:txBody>
      </p:sp>
      <p:sp>
        <p:nvSpPr>
          <p:cNvPr id="10" name="TextBox 9"/>
          <p:cNvSpPr txBox="1"/>
          <p:nvPr/>
        </p:nvSpPr>
        <p:spPr>
          <a:xfrm>
            <a:off x="5930504" y="4250237"/>
            <a:ext cx="2860078" cy="830997"/>
          </a:xfrm>
          <a:prstGeom prst="rect">
            <a:avLst/>
          </a:prstGeom>
          <a:noFill/>
        </p:spPr>
        <p:txBody>
          <a:bodyPr wrap="none" rtlCol="0">
            <a:spAutoFit/>
          </a:bodyPr>
          <a:lstStyle/>
          <a:p>
            <a:pPr marL="342900" indent="-342900">
              <a:buFont typeface="Arial" pitchFamily="34" charset="0"/>
              <a:buChar char="•"/>
            </a:pPr>
            <a:r>
              <a:rPr lang="en-IN" sz="2400" b="0" dirty="0" smtClean="0"/>
              <a:t>Develop support </a:t>
            </a:r>
          </a:p>
          <a:p>
            <a:r>
              <a:rPr lang="en-IN" sz="2400" b="0" dirty="0" smtClean="0"/>
              <a:t>    programmes</a:t>
            </a:r>
            <a:endParaRPr lang="en-IN" sz="2400" b="0" dirty="0"/>
          </a:p>
        </p:txBody>
      </p:sp>
      <p:sp>
        <p:nvSpPr>
          <p:cNvPr id="11" name="TextBox 10"/>
          <p:cNvSpPr txBox="1"/>
          <p:nvPr/>
        </p:nvSpPr>
        <p:spPr>
          <a:xfrm>
            <a:off x="5930504" y="5081234"/>
            <a:ext cx="3631122" cy="830997"/>
          </a:xfrm>
          <a:prstGeom prst="rect">
            <a:avLst/>
          </a:prstGeom>
          <a:noFill/>
        </p:spPr>
        <p:txBody>
          <a:bodyPr wrap="none" rtlCol="0">
            <a:spAutoFit/>
          </a:bodyPr>
          <a:lstStyle/>
          <a:p>
            <a:pPr marL="342900" indent="-342900">
              <a:buFont typeface="Arial" pitchFamily="34" charset="0"/>
              <a:buChar char="•"/>
            </a:pPr>
            <a:r>
              <a:rPr lang="en-IN" sz="2400" b="0" dirty="0" smtClean="0"/>
              <a:t>Develop management </a:t>
            </a:r>
          </a:p>
          <a:p>
            <a:r>
              <a:rPr lang="en-IN" sz="2400" b="0" dirty="0" smtClean="0"/>
              <a:t>    procedures</a:t>
            </a:r>
            <a:endParaRPr lang="en-IN" sz="2400" b="0" dirty="0"/>
          </a:p>
        </p:txBody>
      </p:sp>
      <p:sp>
        <p:nvSpPr>
          <p:cNvPr id="12" name="TextBox 11"/>
          <p:cNvSpPr txBox="1"/>
          <p:nvPr/>
        </p:nvSpPr>
        <p:spPr>
          <a:xfrm>
            <a:off x="5950257" y="5932210"/>
            <a:ext cx="3288080" cy="830997"/>
          </a:xfrm>
          <a:prstGeom prst="rect">
            <a:avLst/>
          </a:prstGeom>
          <a:noFill/>
        </p:spPr>
        <p:txBody>
          <a:bodyPr wrap="none" rtlCol="0">
            <a:spAutoFit/>
          </a:bodyPr>
          <a:lstStyle/>
          <a:p>
            <a:pPr marL="342900" indent="-342900">
              <a:buFont typeface="Arial" pitchFamily="34" charset="0"/>
              <a:buChar char="•"/>
            </a:pPr>
            <a:r>
              <a:rPr lang="en-IN" sz="2400" b="0" dirty="0" smtClean="0"/>
              <a:t>Documentation and </a:t>
            </a:r>
          </a:p>
          <a:p>
            <a:r>
              <a:rPr lang="en-IN" sz="2400" b="0" dirty="0" smtClean="0"/>
              <a:t>    communication</a:t>
            </a:r>
            <a:endParaRPr lang="en-IN" sz="2400" b="0" dirty="0"/>
          </a:p>
        </p:txBody>
      </p:sp>
      <p:sp>
        <p:nvSpPr>
          <p:cNvPr id="13" name="Content Placeholder 2"/>
          <p:cNvSpPr txBox="1">
            <a:spLocks/>
          </p:cNvSpPr>
          <p:nvPr/>
        </p:nvSpPr>
        <p:spPr bwMode="auto">
          <a:xfrm>
            <a:off x="124591" y="3001208"/>
            <a:ext cx="3373438" cy="924406"/>
          </a:xfrm>
          <a:prstGeom prst="rect">
            <a:avLst/>
          </a:prstGeom>
          <a:noFill/>
          <a:ln w="9525">
            <a:noFill/>
            <a:miter lim="800000"/>
            <a:headEnd/>
            <a:tailEnd/>
          </a:ln>
        </p:spPr>
        <p:txBody>
          <a:bodyPr/>
          <a:lstStyle/>
          <a:p>
            <a:pPr algn="ctr" defTabSz="1042988">
              <a:lnSpc>
                <a:spcPct val="80000"/>
              </a:lnSpc>
              <a:spcBef>
                <a:spcPct val="80000"/>
              </a:spcBef>
              <a:buClr>
                <a:srgbClr val="1E7FB8"/>
              </a:buClr>
              <a:buFont typeface="Wingdings" pitchFamily="2" charset="2"/>
              <a:buNone/>
            </a:pPr>
            <a:r>
              <a:rPr lang="sv-SE" sz="2800" b="0" dirty="0"/>
              <a:t>Prepare Risk Management Plans</a:t>
            </a:r>
            <a:endParaRPr lang="en-US" sz="2800" b="0" dirty="0"/>
          </a:p>
        </p:txBody>
      </p:sp>
      <p:cxnSp>
        <p:nvCxnSpPr>
          <p:cNvPr id="19" name="Straight Connector 18"/>
          <p:cNvCxnSpPr/>
          <p:nvPr/>
        </p:nvCxnSpPr>
        <p:spPr bwMode="auto">
          <a:xfrm flipH="1">
            <a:off x="5281448" y="6347708"/>
            <a:ext cx="378373"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flipV="1">
            <a:off x="5281448" y="260843"/>
            <a:ext cx="0" cy="6086865"/>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a:off x="5281448" y="260843"/>
            <a:ext cx="378373"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95885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Assessment of Health Risk</a:t>
            </a:r>
            <a:endParaRPr lang="en-US" dirty="0"/>
          </a:p>
        </p:txBody>
      </p:sp>
      <p:sp>
        <p:nvSpPr>
          <p:cNvPr id="3" name="Content Placeholder 2"/>
          <p:cNvSpPr>
            <a:spLocks noGrp="1"/>
          </p:cNvSpPr>
          <p:nvPr>
            <p:ph sz="half" idx="1"/>
          </p:nvPr>
        </p:nvSpPr>
        <p:spPr>
          <a:xfrm>
            <a:off x="1147763" y="1730375"/>
            <a:ext cx="8824912" cy="2211388"/>
          </a:xfrm>
        </p:spPr>
        <p:txBody>
          <a:bodyPr/>
          <a:lstStyle/>
          <a:p>
            <a:pPr marL="0" indent="0" eaLnBrk="1" hangingPunct="1">
              <a:spcBef>
                <a:spcPct val="20000"/>
              </a:spcBef>
              <a:buFont typeface="Wingdings" pitchFamily="2" charset="2"/>
              <a:buNone/>
              <a:defRPr/>
            </a:pPr>
            <a:r>
              <a:rPr lang="en-US" sz="2000" dirty="0" smtClean="0"/>
              <a:t>A health risk exists if:</a:t>
            </a:r>
          </a:p>
          <a:p>
            <a:pPr eaLnBrk="1" hangingPunct="1">
              <a:spcBef>
                <a:spcPct val="20000"/>
              </a:spcBef>
              <a:defRPr/>
            </a:pPr>
            <a:r>
              <a:rPr lang="en-US" sz="2000" dirty="0" smtClean="0"/>
              <a:t>an infective dose of a pathogen reaches a crop or a pathogen that reaches a crop multiplies to an infective dose, and </a:t>
            </a:r>
          </a:p>
          <a:p>
            <a:pPr eaLnBrk="1" hangingPunct="1">
              <a:spcBef>
                <a:spcPct val="20000"/>
              </a:spcBef>
              <a:defRPr/>
            </a:pPr>
            <a:r>
              <a:rPr lang="en-US" sz="2000" dirty="0" smtClean="0"/>
              <a:t>the infective dose reaches a human host (directly or indirectly through a vector)</a:t>
            </a:r>
          </a:p>
          <a:p>
            <a:pPr eaLnBrk="1" hangingPunct="1">
              <a:defRPr/>
            </a:pPr>
            <a:endParaRPr lang="en-US" sz="2000" dirty="0" smtClean="0"/>
          </a:p>
          <a:p>
            <a:pPr eaLnBrk="1" hangingPunct="1">
              <a:defRPr/>
            </a:pPr>
            <a:endParaRPr lang="en-US" sz="2000" dirty="0"/>
          </a:p>
        </p:txBody>
      </p:sp>
      <p:sp>
        <p:nvSpPr>
          <p:cNvPr id="5" name="Content Placeholder 2"/>
          <p:cNvSpPr>
            <a:spLocks noGrp="1"/>
          </p:cNvSpPr>
          <p:nvPr>
            <p:ph sz="half" idx="1"/>
          </p:nvPr>
        </p:nvSpPr>
        <p:spPr>
          <a:xfrm>
            <a:off x="1074738" y="3794125"/>
            <a:ext cx="8996362" cy="2635250"/>
          </a:xfrm>
        </p:spPr>
        <p:txBody>
          <a:bodyPr/>
          <a:lstStyle/>
          <a:p>
            <a:pPr marL="0" indent="0" eaLnBrk="1" hangingPunct="1">
              <a:buFont typeface="Wingdings" pitchFamily="2" charset="2"/>
              <a:buNone/>
              <a:defRPr/>
            </a:pPr>
            <a:r>
              <a:rPr lang="en-US" sz="2000" dirty="0" smtClean="0"/>
              <a:t>What is a tolerable health risk?</a:t>
            </a:r>
          </a:p>
          <a:p>
            <a:pPr eaLnBrk="1" hangingPunct="1">
              <a:defRPr/>
            </a:pPr>
            <a:r>
              <a:rPr lang="en-US" sz="2000" dirty="0" smtClean="0"/>
              <a:t>Based on local public health conditions </a:t>
            </a:r>
          </a:p>
          <a:p>
            <a:pPr eaLnBrk="1" hangingPunct="1">
              <a:defRPr/>
            </a:pPr>
            <a:r>
              <a:rPr lang="en-US" sz="2000" dirty="0" smtClean="0"/>
              <a:t>Health priorities (hazards, types of diseases and relative importance)</a:t>
            </a:r>
          </a:p>
          <a:p>
            <a:pPr eaLnBrk="1" hangingPunct="1">
              <a:defRPr/>
            </a:pPr>
            <a:r>
              <a:rPr lang="en-US" sz="2000" dirty="0" smtClean="0"/>
              <a:t>Capabilities (institutional, economic, social)</a:t>
            </a:r>
          </a:p>
          <a:p>
            <a:pPr eaLnBrk="1" hangingPunct="1">
              <a:defRPr/>
            </a:pPr>
            <a:r>
              <a:rPr lang="en-US" sz="2000" dirty="0" smtClean="0"/>
              <a:t>Can be expressed in DALY's</a:t>
            </a:r>
          </a:p>
          <a:p>
            <a:pPr marL="0" indent="0" eaLnBrk="1" hangingPunct="1">
              <a:spcBef>
                <a:spcPct val="20000"/>
              </a:spcBef>
              <a:buFont typeface="Wingdings" pitchFamily="2" charset="2"/>
              <a:buNone/>
              <a:defRPr/>
            </a:pPr>
            <a:endParaRPr lang="en-US" sz="2000" dirty="0" smtClean="0"/>
          </a:p>
          <a:p>
            <a:pPr eaLnBrk="1" hangingPunct="1">
              <a:defRPr/>
            </a:pPr>
            <a:endParaRPr lang="en-US" sz="2000" dirty="0" smtClean="0"/>
          </a:p>
          <a:p>
            <a:pPr eaLnBrk="1" hangingPunct="1">
              <a:defRPr/>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6" name="Picture 2" descr="http://upload.wikimedia.org/wikipedia/commons/b/b5/DALY_disability_affected_life_year_infograph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6525"/>
            <a:ext cx="10629900" cy="7499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507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body" idx="1"/>
          </p:nvPr>
        </p:nvSpPr>
        <p:spPr>
          <a:xfrm>
            <a:off x="766763" y="2717800"/>
            <a:ext cx="6956425" cy="3892550"/>
          </a:xfrm>
        </p:spPr>
        <p:txBody>
          <a:bodyPr/>
          <a:lstStyle/>
          <a:p>
            <a:pPr lvl="1" eaLnBrk="1" hangingPunct="1">
              <a:lnSpc>
                <a:spcPct val="80000"/>
              </a:lnSpc>
              <a:spcBef>
                <a:spcPts val="600"/>
              </a:spcBef>
              <a:buFont typeface="Arial" pitchFamily="34" charset="0"/>
              <a:buChar char="•"/>
              <a:defRPr/>
            </a:pPr>
            <a:r>
              <a:rPr lang="en-US" sz="2300" dirty="0" smtClean="0"/>
              <a:t>Wastewater </a:t>
            </a:r>
            <a:r>
              <a:rPr lang="en-US" sz="2300" dirty="0"/>
              <a:t>treatment </a:t>
            </a:r>
          </a:p>
          <a:p>
            <a:pPr lvl="1" eaLnBrk="1" hangingPunct="1">
              <a:lnSpc>
                <a:spcPct val="80000"/>
              </a:lnSpc>
              <a:spcBef>
                <a:spcPts val="600"/>
              </a:spcBef>
              <a:buFont typeface="Arial" pitchFamily="34" charset="0"/>
              <a:buChar char="•"/>
              <a:defRPr/>
            </a:pPr>
            <a:r>
              <a:rPr lang="en-US" sz="2300" dirty="0"/>
              <a:t>Crop restriction</a:t>
            </a:r>
          </a:p>
          <a:p>
            <a:pPr lvl="1" eaLnBrk="1" hangingPunct="1">
              <a:lnSpc>
                <a:spcPct val="80000"/>
              </a:lnSpc>
              <a:spcBef>
                <a:spcPts val="600"/>
              </a:spcBef>
              <a:buFont typeface="Arial" pitchFamily="34" charset="0"/>
              <a:buChar char="•"/>
              <a:defRPr/>
            </a:pPr>
            <a:r>
              <a:rPr lang="en-US" sz="2300" dirty="0"/>
              <a:t>The method of irrigation</a:t>
            </a:r>
          </a:p>
          <a:p>
            <a:pPr lvl="1" eaLnBrk="1" hangingPunct="1">
              <a:lnSpc>
                <a:spcPct val="80000"/>
              </a:lnSpc>
              <a:spcBef>
                <a:spcPts val="600"/>
              </a:spcBef>
              <a:buFont typeface="Arial" pitchFamily="34" charset="0"/>
              <a:buChar char="•"/>
              <a:defRPr/>
            </a:pPr>
            <a:r>
              <a:rPr lang="en-US" sz="2300" dirty="0"/>
              <a:t>Food preparation</a:t>
            </a:r>
          </a:p>
          <a:p>
            <a:pPr marL="1125538" lvl="2" indent="0" eaLnBrk="1" hangingPunct="1">
              <a:lnSpc>
                <a:spcPct val="80000"/>
              </a:lnSpc>
              <a:spcBef>
                <a:spcPts val="600"/>
              </a:spcBef>
              <a:buFontTx/>
              <a:buNone/>
              <a:defRPr/>
            </a:pPr>
            <a:r>
              <a:rPr lang="en-US" sz="2100" dirty="0">
                <a:latin typeface="+mn-lt"/>
              </a:rPr>
              <a:t>Washing</a:t>
            </a:r>
          </a:p>
          <a:p>
            <a:pPr marL="1125538" lvl="2" indent="0" eaLnBrk="1" hangingPunct="1">
              <a:lnSpc>
                <a:spcPct val="80000"/>
              </a:lnSpc>
              <a:spcBef>
                <a:spcPts val="600"/>
              </a:spcBef>
              <a:buFontTx/>
              <a:buNone/>
              <a:defRPr/>
            </a:pPr>
            <a:r>
              <a:rPr lang="en-US" sz="2100" dirty="0">
                <a:latin typeface="+mn-lt"/>
              </a:rPr>
              <a:t>Disinfection</a:t>
            </a:r>
          </a:p>
          <a:p>
            <a:pPr marL="1125538" lvl="2" indent="0" eaLnBrk="1" hangingPunct="1">
              <a:lnSpc>
                <a:spcPct val="80000"/>
              </a:lnSpc>
              <a:spcBef>
                <a:spcPts val="600"/>
              </a:spcBef>
              <a:buFontTx/>
              <a:buNone/>
              <a:defRPr/>
            </a:pPr>
            <a:r>
              <a:rPr lang="en-US" sz="2100" dirty="0">
                <a:latin typeface="+mn-lt"/>
              </a:rPr>
              <a:t>Peeling</a:t>
            </a:r>
          </a:p>
          <a:p>
            <a:pPr marL="1125538" lvl="2" indent="0" eaLnBrk="1" hangingPunct="1">
              <a:lnSpc>
                <a:spcPct val="80000"/>
              </a:lnSpc>
              <a:spcBef>
                <a:spcPts val="600"/>
              </a:spcBef>
              <a:buFontTx/>
              <a:buNone/>
              <a:defRPr/>
            </a:pPr>
            <a:r>
              <a:rPr lang="en-US" sz="2100" dirty="0">
                <a:latin typeface="+mn-lt"/>
              </a:rPr>
              <a:t>Cooking</a:t>
            </a:r>
          </a:p>
          <a:p>
            <a:pPr lvl="1" eaLnBrk="1" hangingPunct="1">
              <a:lnSpc>
                <a:spcPct val="80000"/>
              </a:lnSpc>
              <a:spcBef>
                <a:spcPts val="600"/>
              </a:spcBef>
              <a:buFont typeface="Arial" pitchFamily="34" charset="0"/>
              <a:buChar char="•"/>
              <a:defRPr/>
            </a:pPr>
            <a:r>
              <a:rPr lang="en-US" sz="2300" dirty="0"/>
              <a:t>Hygiene practices at the marketplace</a:t>
            </a:r>
          </a:p>
          <a:p>
            <a:pPr lvl="1" eaLnBrk="1" hangingPunct="1">
              <a:lnSpc>
                <a:spcPct val="80000"/>
              </a:lnSpc>
              <a:spcBef>
                <a:spcPts val="600"/>
              </a:spcBef>
              <a:buFont typeface="Arial" pitchFamily="34" charset="0"/>
              <a:buChar char="•"/>
              <a:defRPr/>
            </a:pPr>
            <a:r>
              <a:rPr lang="en-US" sz="2300" dirty="0"/>
              <a:t>Vaccines and other health sector preventive measures</a:t>
            </a:r>
          </a:p>
          <a:p>
            <a:pPr marL="0" indent="0" eaLnBrk="1" hangingPunct="1">
              <a:lnSpc>
                <a:spcPct val="80000"/>
              </a:lnSpc>
              <a:spcBef>
                <a:spcPts val="600"/>
              </a:spcBef>
              <a:buFont typeface="Wingdings" pitchFamily="2" charset="2"/>
              <a:buNone/>
              <a:defRPr/>
            </a:pPr>
            <a:endParaRPr lang="en-US" sz="2300" dirty="0"/>
          </a:p>
        </p:txBody>
      </p:sp>
      <p:sp>
        <p:nvSpPr>
          <p:cNvPr id="443395" name="Rectangle 3"/>
          <p:cNvSpPr>
            <a:spLocks noChangeArrowheads="1"/>
          </p:cNvSpPr>
          <p:nvPr/>
        </p:nvSpPr>
        <p:spPr bwMode="auto">
          <a:xfrm>
            <a:off x="1939925" y="379413"/>
            <a:ext cx="6967538" cy="720725"/>
          </a:xfrm>
          <a:prstGeom prst="rect">
            <a:avLst/>
          </a:prstGeom>
          <a:noFill/>
          <a:ln>
            <a:noFill/>
          </a:ln>
          <a:effectLst/>
          <a:extLst/>
        </p:spPr>
        <p:txBody>
          <a:bodyPr wrap="none" lIns="104306" tIns="52153" rIns="104306" bIns="52153">
            <a:spAutoFit/>
          </a:bodyPr>
          <a:lstStyle/>
          <a:p>
            <a:pPr algn="ctr" defTabSz="1042988">
              <a:defRPr/>
            </a:pPr>
            <a:r>
              <a:rPr lang="en-US" sz="4000" dirty="0">
                <a:latin typeface="+mj-lt"/>
                <a:ea typeface="+mj-ea"/>
                <a:cs typeface="+mj-cs"/>
              </a:rPr>
              <a:t>Health protection measures</a:t>
            </a:r>
          </a:p>
        </p:txBody>
      </p:sp>
      <p:sp>
        <p:nvSpPr>
          <p:cNvPr id="38915" name="Right Brace 1"/>
          <p:cNvSpPr>
            <a:spLocks/>
          </p:cNvSpPr>
          <p:nvPr/>
        </p:nvSpPr>
        <p:spPr bwMode="auto">
          <a:xfrm>
            <a:off x="7253288" y="2717800"/>
            <a:ext cx="506412" cy="3584575"/>
          </a:xfrm>
          <a:prstGeom prst="rightBrace">
            <a:avLst>
              <a:gd name="adj1" fmla="val 8324"/>
              <a:gd name="adj2" fmla="val 51032"/>
            </a:avLst>
          </a:prstGeom>
          <a:noFill/>
          <a:ln w="25400" algn="ctr">
            <a:solidFill>
              <a:srgbClr val="FF0000"/>
            </a:solidFill>
            <a:round/>
            <a:headEnd/>
            <a:tailEnd/>
          </a:ln>
        </p:spPr>
        <p:txBody>
          <a:bodyPr/>
          <a:lstStyle/>
          <a:p>
            <a:pPr defTabSz="1042988" rtl="1"/>
            <a:endParaRPr lang="en-US"/>
          </a:p>
        </p:txBody>
      </p:sp>
      <p:sp>
        <p:nvSpPr>
          <p:cNvPr id="38916" name="TextBox 2"/>
          <p:cNvSpPr txBox="1">
            <a:spLocks noChangeArrowheads="1"/>
          </p:cNvSpPr>
          <p:nvPr/>
        </p:nvSpPr>
        <p:spPr bwMode="auto">
          <a:xfrm>
            <a:off x="7986713" y="3275013"/>
            <a:ext cx="2097087" cy="2246312"/>
          </a:xfrm>
          <a:prstGeom prst="rect">
            <a:avLst/>
          </a:prstGeom>
          <a:noFill/>
          <a:ln w="9525">
            <a:noFill/>
            <a:miter lim="800000"/>
            <a:headEnd/>
            <a:tailEnd/>
          </a:ln>
        </p:spPr>
        <p:txBody>
          <a:bodyPr>
            <a:spAutoFit/>
          </a:bodyPr>
          <a:lstStyle/>
          <a:p>
            <a:pPr rtl="1"/>
            <a:r>
              <a:rPr lang="en-US" sz="2000">
                <a:solidFill>
                  <a:srgbClr val="FF0000"/>
                </a:solidFill>
              </a:rPr>
              <a:t>"Control Measures" </a:t>
            </a:r>
            <a:br>
              <a:rPr lang="en-US" sz="2000">
                <a:solidFill>
                  <a:srgbClr val="FF0000"/>
                </a:solidFill>
              </a:rPr>
            </a:br>
            <a:r>
              <a:rPr lang="en-US" sz="2000">
                <a:solidFill>
                  <a:srgbClr val="FF0000"/>
                </a:solidFill>
              </a:rPr>
              <a:t>that may be identified in the </a:t>
            </a:r>
          </a:p>
          <a:p>
            <a:pPr rtl="1"/>
            <a:r>
              <a:rPr lang="en-US" sz="2000">
                <a:solidFill>
                  <a:srgbClr val="FF0000"/>
                </a:solidFill>
              </a:rPr>
              <a:t>Risk Management Plan</a:t>
            </a:r>
          </a:p>
        </p:txBody>
      </p:sp>
      <p:sp>
        <p:nvSpPr>
          <p:cNvPr id="38917" name="Rectangle 2"/>
          <p:cNvSpPr txBox="1">
            <a:spLocks noChangeArrowheads="1"/>
          </p:cNvSpPr>
          <p:nvPr/>
        </p:nvSpPr>
        <p:spPr bwMode="auto">
          <a:xfrm>
            <a:off x="623888" y="1766888"/>
            <a:ext cx="9598025" cy="777875"/>
          </a:xfrm>
          <a:prstGeom prst="rect">
            <a:avLst/>
          </a:prstGeom>
          <a:noFill/>
          <a:ln w="9525">
            <a:noFill/>
            <a:miter lim="800000"/>
            <a:headEnd/>
            <a:tailEnd/>
          </a:ln>
        </p:spPr>
        <p:txBody>
          <a:bodyPr lIns="0" tIns="0" rIns="0" bIns="0"/>
          <a:lstStyle/>
          <a:p>
            <a:pPr defTabSz="1042988">
              <a:lnSpc>
                <a:spcPct val="80000"/>
              </a:lnSpc>
              <a:spcBef>
                <a:spcPts val="600"/>
              </a:spcBef>
              <a:buClr>
                <a:srgbClr val="1E7FB8"/>
              </a:buClr>
              <a:buFont typeface="Wingdings" pitchFamily="2" charset="2"/>
              <a:buNone/>
            </a:pPr>
            <a:r>
              <a:rPr lang="en-US" sz="2400" dirty="0"/>
              <a:t>The level of protection to achieve the target can be reached through a combination of management options such as:</a:t>
            </a:r>
            <a:endParaRPr lang="en-US" sz="2300"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832225" y="6454775"/>
            <a:ext cx="4633913" cy="504825"/>
          </a:xfrm>
          <a:prstGeom prst="rect">
            <a:avLst/>
          </a:prstGeom>
          <a:noFill/>
          <a:ln w="9525">
            <a:noFill/>
            <a:miter lim="800000"/>
            <a:headEnd/>
            <a:tailEnd/>
          </a:ln>
        </p:spPr>
        <p:txBody>
          <a:bodyPr lIns="104306" tIns="52153" rIns="104306" bIns="52153">
            <a:spAutoFit/>
          </a:bodyPr>
          <a:lstStyle/>
          <a:p>
            <a:pPr algn="ctr" defTabSz="1042988">
              <a:spcBef>
                <a:spcPct val="50000"/>
              </a:spcBef>
            </a:pPr>
            <a:r>
              <a:rPr lang="en-US" sz="2700">
                <a:solidFill>
                  <a:schemeClr val="bg1"/>
                </a:solidFill>
                <a:cs typeface="Times New Roman" pitchFamily="18" charset="0"/>
              </a:rPr>
              <a:t>PHILIP AMOAH</a:t>
            </a:r>
          </a:p>
        </p:txBody>
      </p:sp>
      <p:graphicFrame>
        <p:nvGraphicFramePr>
          <p:cNvPr id="43052" name="Group 44"/>
          <p:cNvGraphicFramePr>
            <a:graphicFrameLocks noGrp="1"/>
          </p:cNvGraphicFramePr>
          <p:nvPr>
            <p:extLst>
              <p:ext uri="{D42A27DB-BD31-4B8C-83A1-F6EECF244321}">
                <p14:modId xmlns:p14="http://schemas.microsoft.com/office/powerpoint/2010/main" val="3218141553"/>
              </p:ext>
            </p:extLst>
          </p:nvPr>
        </p:nvGraphicFramePr>
        <p:xfrm>
          <a:off x="446088" y="168275"/>
          <a:ext cx="10247312" cy="6786650"/>
        </p:xfrm>
        <a:graphic>
          <a:graphicData uri="http://schemas.openxmlformats.org/drawingml/2006/table">
            <a:tbl>
              <a:tblPr/>
              <a:tblGrid>
                <a:gridCol w="3167062"/>
                <a:gridCol w="212725"/>
                <a:gridCol w="1500188"/>
                <a:gridCol w="5367337"/>
              </a:tblGrid>
              <a:tr h="815975">
                <a:tc>
                  <a:txBody>
                    <a:bodyPr/>
                    <a:lstStyle/>
                    <a:p>
                      <a:pPr marL="0" marR="0" lvl="0" indent="0" algn="l"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1" i="0" u="none" strike="noStrike" cap="none" normalizeH="0" baseline="0" dirty="0" smtClean="0">
                          <a:ln>
                            <a:noFill/>
                          </a:ln>
                          <a:solidFill>
                            <a:srgbClr val="000066"/>
                          </a:solidFill>
                          <a:effectLst/>
                          <a:latin typeface="Arial" charset="0"/>
                          <a:cs typeface="Times New Roman" pitchFamily="18" charset="0"/>
                        </a:rPr>
                        <a:t>Control measure</a:t>
                      </a:r>
                    </a:p>
                    <a:p>
                      <a:pPr marL="0" marR="0" lvl="0" indent="0" algn="ctr" defTabSz="914400" rtl="0" eaLnBrk="0" fontAlgn="base" latinLnBrk="0" hangingPunct="0">
                        <a:lnSpc>
                          <a:spcPct val="100000"/>
                        </a:lnSpc>
                        <a:spcBef>
                          <a:spcPct val="0"/>
                        </a:spcBef>
                        <a:spcAft>
                          <a:spcPct val="0"/>
                        </a:spcAft>
                        <a:buClr>
                          <a:srgbClr val="1E7FB8"/>
                        </a:buClr>
                        <a:buSzTx/>
                        <a:buFont typeface="Wingdings" pitchFamily="2" charset="2"/>
                        <a:buNone/>
                        <a:tabLst/>
                      </a:pPr>
                      <a:endParaRPr kumimoji="0" lang="en-US" sz="1600" b="0" i="0" u="none" strike="noStrike" cap="none" normalizeH="0" baseline="0" dirty="0" smtClean="0">
                        <a:ln>
                          <a:noFill/>
                        </a:ln>
                        <a:solidFill>
                          <a:srgbClr val="000066"/>
                        </a:solidFill>
                        <a:effectLst/>
                        <a:latin typeface="Arial" charset="0"/>
                        <a:cs typeface="Times New Roman" pitchFamily="18" charset="0"/>
                      </a:endParaRPr>
                    </a:p>
                  </a:txBody>
                  <a:tcPr marL="104306" marR="104306" marT="52153" marB="52153"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1" i="0" u="none" strike="noStrike" cap="none" normalizeH="0" baseline="0" smtClean="0">
                          <a:ln>
                            <a:noFill/>
                          </a:ln>
                          <a:solidFill>
                            <a:srgbClr val="000066"/>
                          </a:solidFill>
                          <a:effectLst/>
                          <a:latin typeface="Arial" charset="0"/>
                          <a:cs typeface="Times New Roman" pitchFamily="18" charset="0"/>
                        </a:rPr>
                        <a:t>Pathogen reduction </a:t>
                      </a:r>
                      <a:br>
                        <a:rPr kumimoji="0" lang="en-US" sz="1600" b="1" i="0" u="none" strike="noStrike" cap="none" normalizeH="0" baseline="0" smtClean="0">
                          <a:ln>
                            <a:noFill/>
                          </a:ln>
                          <a:solidFill>
                            <a:srgbClr val="000066"/>
                          </a:solidFill>
                          <a:effectLst/>
                          <a:latin typeface="Arial" charset="0"/>
                          <a:cs typeface="Times New Roman" pitchFamily="18" charset="0"/>
                        </a:rPr>
                      </a:br>
                      <a:r>
                        <a:rPr kumimoji="0" lang="en-US" sz="1600" b="1" i="0" u="none" strike="noStrike" cap="none" normalizeH="0" baseline="0" smtClean="0">
                          <a:ln>
                            <a:noFill/>
                          </a:ln>
                          <a:solidFill>
                            <a:srgbClr val="000066"/>
                          </a:solidFill>
                          <a:effectLst/>
                          <a:latin typeface="Arial" charset="0"/>
                          <a:cs typeface="Times New Roman" pitchFamily="18" charset="0"/>
                        </a:rPr>
                        <a:t>(log units)</a:t>
                      </a:r>
                      <a:endParaRPr kumimoji="0" lang="en-US" sz="1600" b="0" i="0" u="none" strike="noStrike" cap="none" normalizeH="0" baseline="0" smtClean="0">
                        <a:ln>
                          <a:noFill/>
                        </a:ln>
                        <a:solidFill>
                          <a:srgbClr val="000066"/>
                        </a:solidFill>
                        <a:effectLst/>
                        <a:latin typeface="Arial" charset="0"/>
                        <a:cs typeface="Times New Roman" pitchFamily="18" charset="0"/>
                      </a:endParaRPr>
                    </a:p>
                  </a:txBody>
                  <a:tcPr marL="104306" marR="104306" marT="52153" marB="52153"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1" i="0" u="none" strike="noStrike" cap="none" normalizeH="0" baseline="0" smtClean="0">
                          <a:ln>
                            <a:noFill/>
                          </a:ln>
                          <a:solidFill>
                            <a:srgbClr val="000066"/>
                          </a:solidFill>
                          <a:effectLst/>
                          <a:latin typeface="Arial" charset="0"/>
                          <a:cs typeface="Times New Roman" pitchFamily="18" charset="0"/>
                        </a:rPr>
                        <a:t>Notes</a:t>
                      </a:r>
                      <a:br>
                        <a:rPr kumimoji="0" lang="en-US" sz="1600" b="1" i="0" u="none" strike="noStrike" cap="none" normalizeH="0" baseline="0" smtClean="0">
                          <a:ln>
                            <a:noFill/>
                          </a:ln>
                          <a:solidFill>
                            <a:srgbClr val="000066"/>
                          </a:solidFill>
                          <a:effectLst/>
                          <a:latin typeface="Arial" charset="0"/>
                          <a:cs typeface="Times New Roman" pitchFamily="18" charset="0"/>
                        </a:rPr>
                      </a:br>
                      <a:endParaRPr kumimoji="0" lang="en-US" sz="1600" b="0" i="0" u="none" strike="noStrike" cap="none" normalizeH="0" baseline="0" smtClean="0">
                        <a:ln>
                          <a:noFill/>
                        </a:ln>
                        <a:solidFill>
                          <a:srgbClr val="000066"/>
                        </a:solidFill>
                        <a:effectLst/>
                        <a:latin typeface="Arial" charset="0"/>
                        <a:cs typeface="Times New Roman" pitchFamily="18" charset="0"/>
                      </a:endParaRPr>
                    </a:p>
                  </a:txBody>
                  <a:tcPr marL="104306" marR="104306" marT="52153" marB="52153"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25463">
                <a:tc>
                  <a:txBody>
                    <a:bodyPr/>
                    <a:lstStyle/>
                    <a:p>
                      <a:pPr marL="0" marR="0" lvl="0" indent="0" algn="l"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1" i="0" u="none" strike="noStrike" cap="none" normalizeH="0" baseline="0" smtClean="0">
                          <a:ln>
                            <a:noFill/>
                          </a:ln>
                          <a:solidFill>
                            <a:srgbClr val="000066"/>
                          </a:solidFill>
                          <a:effectLst/>
                          <a:latin typeface="Arial" charset="0"/>
                          <a:cs typeface="Times New Roman" pitchFamily="18" charset="0"/>
                        </a:rPr>
                        <a:t>A. Wastewater treatment</a:t>
                      </a:r>
                      <a:endParaRPr kumimoji="0" lang="en-US" sz="1600" b="0" i="0" u="none" strike="noStrike" cap="none" normalizeH="0" baseline="0" smtClean="0">
                        <a:ln>
                          <a:noFill/>
                        </a:ln>
                        <a:solidFill>
                          <a:srgbClr val="000066"/>
                        </a:solidFill>
                        <a:effectLst/>
                        <a:latin typeface="Arial" charset="0"/>
                        <a:cs typeface="Times New Roman" pitchFamily="18" charset="0"/>
                      </a:endParaRPr>
                    </a:p>
                  </a:txBody>
                  <a:tcPr marL="104306" marR="104306" marT="52153" marB="52153"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up to 6−7</a:t>
                      </a:r>
                    </a:p>
                  </a:txBody>
                  <a:tcPr marL="104306" marR="104306" marT="52153" marB="52153"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dirty="0" smtClean="0">
                          <a:ln>
                            <a:noFill/>
                          </a:ln>
                          <a:solidFill>
                            <a:srgbClr val="000066"/>
                          </a:solidFill>
                          <a:effectLst/>
                          <a:latin typeface="Arial" charset="0"/>
                          <a:cs typeface="Times New Roman" pitchFamily="18" charset="0"/>
                        </a:rPr>
                        <a:t>Pathogen reduction depends on type and degree of treatment selected</a:t>
                      </a:r>
                    </a:p>
                  </a:txBody>
                  <a:tcPr marL="104306" marR="104306" marT="52153" marB="52153"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noFill/>
                  </a:tcPr>
                </a:tc>
              </a:tr>
              <a:tr h="414338">
                <a:tc>
                  <a:txBody>
                    <a:bodyPr/>
                    <a:lstStyle/>
                    <a:p>
                      <a:pPr marL="0" marR="0" lvl="0" indent="0" algn="l"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1" i="0" u="none" strike="noStrike" cap="none" normalizeH="0" baseline="0" dirty="0" smtClean="0">
                          <a:ln>
                            <a:noFill/>
                          </a:ln>
                          <a:solidFill>
                            <a:srgbClr val="000066"/>
                          </a:solidFill>
                          <a:effectLst/>
                          <a:latin typeface="Arial" charset="0"/>
                          <a:cs typeface="Times New Roman" pitchFamily="18" charset="0"/>
                        </a:rPr>
                        <a:t>B. On-farm options</a:t>
                      </a:r>
                      <a:endParaRPr kumimoji="0" lang="en-US" sz="1600" b="0" i="0" u="none" strike="noStrike" cap="none" normalizeH="0" baseline="0" dirty="0" smtClean="0">
                        <a:ln>
                          <a:noFill/>
                        </a:ln>
                        <a:solidFill>
                          <a:srgbClr val="000066"/>
                        </a:solidFill>
                        <a:effectLst/>
                        <a:latin typeface="Arial" charset="0"/>
                        <a:cs typeface="Times New Roman" pitchFamily="18" charset="0"/>
                      </a:endParaRPr>
                    </a:p>
                  </a:txBody>
                  <a:tcPr marL="104306" marR="104306" marT="52153" marB="52153" horzOverflow="overflow">
                    <a:lnL>
                      <a:noFill/>
                    </a:lnL>
                    <a:lnR>
                      <a:noFill/>
                    </a:lnR>
                    <a:lnT>
                      <a:noFill/>
                    </a:lnT>
                    <a:lnB>
                      <a:noFill/>
                    </a:lnB>
                    <a:lnTlToBr>
                      <a:noFill/>
                    </a:lnTlToBr>
                    <a:lnBlToTr>
                      <a:noFill/>
                    </a:lnBlToTr>
                    <a:solidFill>
                      <a:srgbClr val="FFFF66"/>
                    </a:solidFill>
                  </a:tcPr>
                </a:tc>
                <a:tc gridSpan="2">
                  <a:txBody>
                    <a:bodyPr/>
                    <a:lstStyle/>
                    <a:p>
                      <a:pPr marL="0" marR="0" lvl="0" indent="0" algn="l" defTabSz="914400" rtl="0" eaLnBrk="0" fontAlgn="base" latinLnBrk="0" hangingPunct="0">
                        <a:lnSpc>
                          <a:spcPct val="100000"/>
                        </a:lnSpc>
                        <a:spcBef>
                          <a:spcPct val="80000"/>
                        </a:spcBef>
                        <a:spcAft>
                          <a:spcPct val="0"/>
                        </a:spcAft>
                        <a:buClr>
                          <a:srgbClr val="1E7FB8"/>
                        </a:buClr>
                        <a:buSzTx/>
                        <a:buFont typeface="Wingdings" pitchFamily="2" charset="2"/>
                        <a:buNone/>
                        <a:tabLst/>
                      </a:pPr>
                      <a:endParaRPr kumimoji="0" lang="en-US" sz="1600" b="0" i="0" u="none" strike="noStrike" cap="none" normalizeH="0" baseline="0" smtClean="0">
                        <a:ln>
                          <a:noFill/>
                        </a:ln>
                        <a:solidFill>
                          <a:srgbClr val="000066"/>
                        </a:solidFill>
                        <a:effectLst/>
                        <a:latin typeface="Arial" charset="0"/>
                        <a:cs typeface="Arial" charset="0"/>
                      </a:endParaRPr>
                    </a:p>
                  </a:txBody>
                  <a:tcPr marL="104306" marR="104306" marT="52153" marB="5215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80000"/>
                        </a:spcBef>
                        <a:spcAft>
                          <a:spcPct val="0"/>
                        </a:spcAft>
                        <a:buClr>
                          <a:srgbClr val="1E7FB8"/>
                        </a:buClr>
                        <a:buSzTx/>
                        <a:buFont typeface="Wingdings" pitchFamily="2" charset="2"/>
                        <a:buNone/>
                        <a:tabLst/>
                      </a:pPr>
                      <a:endParaRPr kumimoji="0" lang="en-US" sz="1600" b="0" i="0" u="none" strike="noStrike" cap="none" normalizeH="0" baseline="0" smtClean="0">
                        <a:ln>
                          <a:noFill/>
                        </a:ln>
                        <a:solidFill>
                          <a:srgbClr val="000066"/>
                        </a:solidFill>
                        <a:effectLst/>
                        <a:latin typeface="Arial" charset="0"/>
                        <a:cs typeface="Arial" charset="0"/>
                      </a:endParaRPr>
                    </a:p>
                  </a:txBody>
                  <a:tcPr marL="104306" marR="104306" marT="52153" marB="52153" horzOverflow="overflow">
                    <a:lnL>
                      <a:noFill/>
                    </a:lnL>
                    <a:lnR>
                      <a:noFill/>
                    </a:lnR>
                    <a:lnT>
                      <a:noFill/>
                    </a:lnT>
                    <a:lnB>
                      <a:noFill/>
                    </a:lnB>
                    <a:lnTlToBr>
                      <a:noFill/>
                    </a:lnTlToBr>
                    <a:lnBlToTr>
                      <a:noFill/>
                    </a:lnBlToTr>
                    <a:noFill/>
                  </a:tcPr>
                </a:tc>
              </a:tr>
              <a:tr h="647700">
                <a:tc>
                  <a:txBody>
                    <a:bodyPr/>
                    <a:lstStyle/>
                    <a:p>
                      <a:pPr marL="0" marR="0" lvl="0" indent="0" algn="l"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Crop restriction (i.e., no food crops eaten uncooked)</a:t>
                      </a:r>
                    </a:p>
                  </a:txBody>
                  <a:tcPr marL="104306" marR="104306" marT="52153" marB="52153" horzOverflow="overflow">
                    <a:lnL>
                      <a:noFill/>
                    </a:lnL>
                    <a:lnR>
                      <a:noFill/>
                    </a:lnR>
                    <a:lnT>
                      <a:noFill/>
                    </a:lnT>
                    <a:lnB>
                      <a:noFill/>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 6−7</a:t>
                      </a:r>
                    </a:p>
                  </a:txBody>
                  <a:tcPr marL="104306" marR="104306" marT="52153" marB="5215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dirty="0" smtClean="0">
                          <a:ln>
                            <a:noFill/>
                          </a:ln>
                          <a:solidFill>
                            <a:srgbClr val="000066"/>
                          </a:solidFill>
                          <a:effectLst/>
                          <a:latin typeface="Arial" charset="0"/>
                          <a:cs typeface="Times New Roman" pitchFamily="18" charset="0"/>
                        </a:rPr>
                        <a:t>Depends on (a) effectiveness of local enforcement of crop restriction, and (b) comparative profit margin of the alternative crop(s)</a:t>
                      </a:r>
                    </a:p>
                  </a:txBody>
                  <a:tcPr marL="104306" marR="104306" marT="52153" marB="52153" horzOverflow="overflow">
                    <a:lnL>
                      <a:noFill/>
                    </a:lnL>
                    <a:lnR>
                      <a:noFill/>
                    </a:lnR>
                    <a:lnT>
                      <a:noFill/>
                    </a:lnT>
                    <a:lnB>
                      <a:noFill/>
                    </a:lnB>
                    <a:lnTlToBr>
                      <a:noFill/>
                    </a:lnTlToBr>
                    <a:lnBlToTr>
                      <a:noFill/>
                    </a:lnBlToTr>
                    <a:noFill/>
                  </a:tcPr>
                </a:tc>
              </a:tr>
              <a:tr h="207963">
                <a:tc>
                  <a:txBody>
                    <a:bodyPr/>
                    <a:lstStyle/>
                    <a:p>
                      <a:pPr marL="0" marR="0" lvl="0" indent="0" algn="l"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1" i="1" u="none" strike="noStrike" cap="none" normalizeH="0" baseline="0" smtClean="0">
                          <a:ln>
                            <a:noFill/>
                          </a:ln>
                          <a:solidFill>
                            <a:srgbClr val="000066"/>
                          </a:solidFill>
                          <a:effectLst/>
                          <a:latin typeface="Arial" charset="0"/>
                          <a:cs typeface="Times New Roman" pitchFamily="18" charset="0"/>
                        </a:rPr>
                        <a:t>   On-farm treatment:</a:t>
                      </a:r>
                      <a:endParaRPr kumimoji="0" lang="en-US" sz="1600" b="1" i="0" u="none" strike="noStrike" cap="none" normalizeH="0" baseline="0" smtClean="0">
                        <a:ln>
                          <a:noFill/>
                        </a:ln>
                        <a:solidFill>
                          <a:srgbClr val="000066"/>
                        </a:solidFill>
                        <a:effectLst/>
                        <a:latin typeface="Arial" charset="0"/>
                        <a:cs typeface="Times New Roman" pitchFamily="18" charset="0"/>
                      </a:endParaRPr>
                    </a:p>
                  </a:txBody>
                  <a:tcPr marL="104306" marR="104306" marT="52153" marB="52153"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0" fontAlgn="base" latinLnBrk="0" hangingPunct="0">
                        <a:lnSpc>
                          <a:spcPct val="100000"/>
                        </a:lnSpc>
                        <a:spcBef>
                          <a:spcPct val="80000"/>
                        </a:spcBef>
                        <a:spcAft>
                          <a:spcPct val="0"/>
                        </a:spcAft>
                        <a:buClr>
                          <a:srgbClr val="1E7FB8"/>
                        </a:buClr>
                        <a:buSzTx/>
                        <a:buFont typeface="Wingdings" pitchFamily="2" charset="2"/>
                        <a:buNone/>
                        <a:tabLst/>
                      </a:pPr>
                      <a:endParaRPr kumimoji="0" lang="en-US" sz="1600" b="0" i="0" u="none" strike="noStrike" cap="none" normalizeH="0" baseline="0" smtClean="0">
                        <a:ln>
                          <a:noFill/>
                        </a:ln>
                        <a:solidFill>
                          <a:srgbClr val="000066"/>
                        </a:solidFill>
                        <a:effectLst/>
                        <a:latin typeface="Arial" charset="0"/>
                        <a:cs typeface="Arial" charset="0"/>
                      </a:endParaRPr>
                    </a:p>
                  </a:txBody>
                  <a:tcPr marL="104306" marR="104306" marT="52153" marB="5215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80000"/>
                        </a:spcBef>
                        <a:spcAft>
                          <a:spcPct val="0"/>
                        </a:spcAft>
                        <a:buClr>
                          <a:srgbClr val="1E7FB8"/>
                        </a:buClr>
                        <a:buSzTx/>
                        <a:buFont typeface="Wingdings" pitchFamily="2" charset="2"/>
                        <a:buNone/>
                        <a:tabLst/>
                      </a:pPr>
                      <a:endParaRPr kumimoji="0" lang="en-US" sz="1600" b="0" i="0" u="none" strike="noStrike" cap="none" normalizeH="0" baseline="0" smtClean="0">
                        <a:ln>
                          <a:noFill/>
                        </a:ln>
                        <a:solidFill>
                          <a:srgbClr val="000066"/>
                        </a:solidFill>
                        <a:effectLst/>
                        <a:latin typeface="Arial" charset="0"/>
                        <a:cs typeface="Arial" charset="0"/>
                      </a:endParaRPr>
                    </a:p>
                  </a:txBody>
                  <a:tcPr marL="104306" marR="104306" marT="52153" marB="52153" horzOverflow="overflow">
                    <a:lnL>
                      <a:noFill/>
                    </a:lnL>
                    <a:lnR>
                      <a:noFill/>
                    </a:lnR>
                    <a:lnT>
                      <a:noFill/>
                    </a:lnT>
                    <a:lnB>
                      <a:noFill/>
                    </a:lnB>
                    <a:lnTlToBr>
                      <a:noFill/>
                    </a:lnTlToBr>
                    <a:lnBlToTr>
                      <a:noFill/>
                    </a:lnBlToTr>
                    <a:noFill/>
                  </a:tcPr>
                </a:tc>
              </a:tr>
              <a:tr h="284163">
                <a:tc>
                  <a:txBody>
                    <a:bodyPr/>
                    <a:lstStyle/>
                    <a:p>
                      <a:pPr marL="0" marR="0" lvl="0" indent="0" algn="l"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(a) Three-tank system </a:t>
                      </a:r>
                    </a:p>
                  </a:txBody>
                  <a:tcPr marL="104306" marR="104306" marT="52153" marB="52153" horzOverflow="overflow">
                    <a:lnL>
                      <a:noFill/>
                    </a:lnL>
                    <a:lnR>
                      <a:noFill/>
                    </a:lnR>
                    <a:lnT>
                      <a:noFill/>
                    </a:lnT>
                    <a:lnB>
                      <a:noFill/>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  1−2</a:t>
                      </a:r>
                    </a:p>
                  </a:txBody>
                  <a:tcPr marL="104306" marR="104306" marT="52153" marB="5215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Very effective for helminth egg sedimentation. </a:t>
                      </a:r>
                    </a:p>
                  </a:txBody>
                  <a:tcPr marL="104306" marR="104306" marT="52153" marB="52153" horzOverflow="overflow">
                    <a:lnL>
                      <a:noFill/>
                    </a:lnL>
                    <a:lnR>
                      <a:noFill/>
                    </a:lnR>
                    <a:lnT>
                      <a:noFill/>
                    </a:lnT>
                    <a:lnB>
                      <a:noFill/>
                    </a:lnB>
                    <a:lnTlToBr>
                      <a:noFill/>
                    </a:lnTlToBr>
                    <a:lnBlToTr>
                      <a:noFill/>
                    </a:lnBlToTr>
                    <a:noFill/>
                  </a:tcPr>
                </a:tc>
              </a:tr>
              <a:tr h="285750">
                <a:tc>
                  <a:txBody>
                    <a:bodyPr/>
                    <a:lstStyle/>
                    <a:p>
                      <a:pPr marL="0" marR="0" lvl="0" indent="0" algn="l"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(b) Simple sedimentation</a:t>
                      </a:r>
                    </a:p>
                  </a:txBody>
                  <a:tcPr marL="104306" marR="104306" marT="52153" marB="52153" horzOverflow="overflow">
                    <a:lnL>
                      <a:noFill/>
                    </a:lnL>
                    <a:lnR>
                      <a:noFill/>
                    </a:lnR>
                    <a:lnT>
                      <a:noFill/>
                    </a:lnT>
                    <a:lnB>
                      <a:noFill/>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0.5−1</a:t>
                      </a:r>
                    </a:p>
                  </a:txBody>
                  <a:tcPr marL="104306" marR="104306" marT="52153" marB="5215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If ca.</a:t>
                      </a:r>
                      <a:r>
                        <a:rPr kumimoji="0" lang="en-US" sz="1600" b="1" i="0" u="none" strike="noStrike" cap="none" normalizeH="0" baseline="0" smtClean="0">
                          <a:ln>
                            <a:noFill/>
                          </a:ln>
                          <a:solidFill>
                            <a:srgbClr val="000066"/>
                          </a:solidFill>
                          <a:effectLst/>
                          <a:latin typeface="Arial" charset="0"/>
                          <a:cs typeface="Times New Roman" pitchFamily="18" charset="0"/>
                        </a:rPr>
                        <a:t> </a:t>
                      </a:r>
                      <a:r>
                        <a:rPr kumimoji="0" lang="en-US" sz="1600" b="0" i="0" u="none" strike="noStrike" cap="none" normalizeH="0" baseline="0" smtClean="0">
                          <a:ln>
                            <a:noFill/>
                          </a:ln>
                          <a:solidFill>
                            <a:srgbClr val="000066"/>
                          </a:solidFill>
                          <a:effectLst/>
                          <a:latin typeface="Arial" charset="0"/>
                          <a:cs typeface="Times New Roman" pitchFamily="18" charset="0"/>
                        </a:rPr>
                        <a:t>18 hours; more effective for helminth eggs</a:t>
                      </a:r>
                    </a:p>
                  </a:txBody>
                  <a:tcPr marL="104306" marR="104306" marT="52153" marB="52153" horzOverflow="overflow">
                    <a:lnL>
                      <a:noFill/>
                    </a:lnL>
                    <a:lnR>
                      <a:noFill/>
                    </a:lnR>
                    <a:lnT>
                      <a:noFill/>
                    </a:lnT>
                    <a:lnB>
                      <a:noFill/>
                    </a:lnB>
                    <a:lnTlToBr>
                      <a:noFill/>
                    </a:lnTlToBr>
                    <a:lnBlToTr>
                      <a:noFill/>
                    </a:lnBlToTr>
                    <a:noFill/>
                  </a:tcPr>
                </a:tc>
              </a:tr>
              <a:tr h="284163">
                <a:tc>
                  <a:txBody>
                    <a:bodyPr/>
                    <a:lstStyle/>
                    <a:p>
                      <a:pPr marL="0" marR="0" lvl="0" indent="0" algn="l"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(c) Simple filtration</a:t>
                      </a:r>
                    </a:p>
                  </a:txBody>
                  <a:tcPr marL="104306" marR="104306" marT="52153" marB="52153" horzOverflow="overflow">
                    <a:lnL>
                      <a:noFill/>
                    </a:lnL>
                    <a:lnR>
                      <a:noFill/>
                    </a:lnR>
                    <a:lnT>
                      <a:noFill/>
                    </a:lnT>
                    <a:lnB>
                      <a:noFill/>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  1−3</a:t>
                      </a:r>
                    </a:p>
                  </a:txBody>
                  <a:tcPr marL="104306" marR="104306" marT="52153" marB="5215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just"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Value depends on filtration system used</a:t>
                      </a:r>
                    </a:p>
                  </a:txBody>
                  <a:tcPr marL="104306" marR="104306" marT="52153" marB="52153" horzOverflow="overflow">
                    <a:lnL>
                      <a:noFill/>
                    </a:lnL>
                    <a:lnR>
                      <a:noFill/>
                    </a:lnR>
                    <a:lnT>
                      <a:noFill/>
                    </a:lnT>
                    <a:lnB>
                      <a:noFill/>
                    </a:lnB>
                    <a:lnTlToBr>
                      <a:noFill/>
                    </a:lnTlToBr>
                    <a:lnBlToTr>
                      <a:noFill/>
                    </a:lnBlToTr>
                    <a:noFill/>
                  </a:tcPr>
                </a:tc>
              </a:tr>
              <a:tr h="320675">
                <a:tc gridSpan="4">
                  <a:txBody>
                    <a:bodyPr/>
                    <a:lstStyle/>
                    <a:p>
                      <a:pPr marL="0" marR="0" lvl="0" indent="0" algn="l"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1" i="1" u="none" strike="noStrike" cap="none" normalizeH="0" baseline="0" smtClean="0">
                          <a:ln>
                            <a:noFill/>
                          </a:ln>
                          <a:solidFill>
                            <a:srgbClr val="000066"/>
                          </a:solidFill>
                          <a:effectLst/>
                          <a:latin typeface="Arial" charset="0"/>
                          <a:cs typeface="Times New Roman" pitchFamily="18" charset="0"/>
                        </a:rPr>
                        <a:t>   Safer wastewater application:</a:t>
                      </a:r>
                      <a:endParaRPr kumimoji="0" lang="en-US" sz="1600" b="1" i="0" u="none" strike="noStrike" cap="none" normalizeH="0" baseline="0" smtClean="0">
                        <a:ln>
                          <a:noFill/>
                        </a:ln>
                        <a:solidFill>
                          <a:srgbClr val="000066"/>
                        </a:solidFill>
                        <a:effectLst/>
                        <a:latin typeface="Arial" charset="0"/>
                        <a:cs typeface="Times New Roman" pitchFamily="18" charset="0"/>
                      </a:endParaRPr>
                    </a:p>
                  </a:txBody>
                  <a:tcPr marL="104306" marR="104306" marT="52153" marB="52153"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84163">
                <a:tc gridSpan="2">
                  <a:txBody>
                    <a:bodyPr/>
                    <a:lstStyle/>
                    <a:p>
                      <a:pPr marL="0" marR="0" lvl="0" indent="0" algn="l"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(a) Furrow irrigation</a:t>
                      </a:r>
                    </a:p>
                  </a:txBody>
                  <a:tcPr marL="104306" marR="104306" marT="52153" marB="5215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1−2</a:t>
                      </a:r>
                    </a:p>
                  </a:txBody>
                  <a:tcPr marL="104306" marR="104306" marT="52153" marB="52153" horzOverflow="overflow">
                    <a:lnL>
                      <a:noFill/>
                    </a:lnL>
                    <a:lnR>
                      <a:noFill/>
                    </a:lnR>
                    <a:lnT>
                      <a:noFill/>
                    </a:lnT>
                    <a:lnB>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dirty="0" smtClean="0">
                          <a:ln>
                            <a:noFill/>
                          </a:ln>
                          <a:solidFill>
                            <a:srgbClr val="000066"/>
                          </a:solidFill>
                          <a:effectLst/>
                          <a:latin typeface="Arial" charset="0"/>
                          <a:cs typeface="Times New Roman" pitchFamily="18" charset="0"/>
                        </a:rPr>
                        <a:t>Crop density and yield may be reduced</a:t>
                      </a:r>
                    </a:p>
                  </a:txBody>
                  <a:tcPr marL="104306" marR="104306" marT="52153" marB="52153" horzOverflow="overflow">
                    <a:lnL>
                      <a:noFill/>
                    </a:lnL>
                    <a:lnR>
                      <a:noFill/>
                    </a:lnR>
                    <a:lnT>
                      <a:noFill/>
                    </a:lnT>
                    <a:lnB>
                      <a:noFill/>
                    </a:lnB>
                    <a:lnTlToBr>
                      <a:noFill/>
                    </a:lnTlToBr>
                    <a:lnBlToTr>
                      <a:noFill/>
                    </a:lnBlToTr>
                    <a:noFill/>
                  </a:tcPr>
                </a:tc>
              </a:tr>
              <a:tr h="463550">
                <a:tc gridSpan="2">
                  <a:txBody>
                    <a:bodyPr/>
                    <a:lstStyle/>
                    <a:p>
                      <a:pPr marL="0" marR="0" lvl="0" indent="0" algn="l"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(b) Low-cost drip irrigation</a:t>
                      </a:r>
                    </a:p>
                  </a:txBody>
                  <a:tcPr marL="104306" marR="104306" marT="52153" marB="5215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2−4</a:t>
                      </a:r>
                    </a:p>
                  </a:txBody>
                  <a:tcPr marL="104306" marR="104306" marT="52153" marB="52153" horzOverflow="overflow">
                    <a:lnL>
                      <a:noFill/>
                    </a:lnL>
                    <a:lnR>
                      <a:noFill/>
                    </a:lnR>
                    <a:lnT>
                      <a:noFill/>
                    </a:lnT>
                    <a:lnB>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dirty="0" smtClean="0">
                          <a:ln>
                            <a:noFill/>
                          </a:ln>
                          <a:solidFill>
                            <a:srgbClr val="000066"/>
                          </a:solidFill>
                          <a:effectLst/>
                          <a:latin typeface="Arial" charset="0"/>
                          <a:cs typeface="Times New Roman" pitchFamily="18" charset="0"/>
                        </a:rPr>
                        <a:t>2-log unit reduction for low-growing crops, and</a:t>
                      </a:r>
                    </a:p>
                    <a:p>
                      <a:pPr marL="0" marR="0" lvl="0" indent="0" algn="just"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dirty="0" smtClean="0">
                          <a:ln>
                            <a:noFill/>
                          </a:ln>
                          <a:solidFill>
                            <a:srgbClr val="000066"/>
                          </a:solidFill>
                          <a:effectLst/>
                          <a:latin typeface="Arial" charset="0"/>
                          <a:cs typeface="Times New Roman" pitchFamily="18" charset="0"/>
                        </a:rPr>
                        <a:t>4-log unit reduction for high-growing crops</a:t>
                      </a:r>
                    </a:p>
                  </a:txBody>
                  <a:tcPr marL="104306" marR="104306" marT="52153" marB="52153" horzOverflow="overflow">
                    <a:lnL>
                      <a:noFill/>
                    </a:lnL>
                    <a:lnR>
                      <a:noFill/>
                    </a:lnR>
                    <a:lnT>
                      <a:noFill/>
                    </a:lnT>
                    <a:lnB>
                      <a:noFill/>
                    </a:lnB>
                    <a:lnTlToBr>
                      <a:noFill/>
                    </a:lnTlToBr>
                    <a:lnBlToTr>
                      <a:noFill/>
                    </a:lnBlToTr>
                    <a:noFill/>
                  </a:tcPr>
                </a:tc>
              </a:tr>
              <a:tr h="638175">
                <a:tc gridSpan="2">
                  <a:txBody>
                    <a:bodyPr/>
                    <a:lstStyle/>
                    <a:p>
                      <a:pPr marL="0" marR="0" lvl="0" indent="0" algn="l"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(c) Reduction of splashing </a:t>
                      </a:r>
                    </a:p>
                  </a:txBody>
                  <a:tcPr marL="104306" marR="104306" marT="52153" marB="5215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1−2</a:t>
                      </a:r>
                    </a:p>
                  </a:txBody>
                  <a:tcPr marL="104306" marR="104306" marT="52153" marB="52153"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dirty="0" smtClean="0">
                          <a:ln>
                            <a:noFill/>
                          </a:ln>
                          <a:solidFill>
                            <a:srgbClr val="000066"/>
                          </a:solidFill>
                          <a:effectLst/>
                          <a:latin typeface="Arial" charset="0"/>
                          <a:cs typeface="Times New Roman" pitchFamily="18" charset="0"/>
                        </a:rPr>
                        <a:t>Farmers trained to reduce splashing when watering cans used (splashing adds contaminated soil particles on to crop surfaces which can be minimized)</a:t>
                      </a:r>
                    </a:p>
                  </a:txBody>
                  <a:tcPr marL="104306" marR="104306" marT="52153" marB="52153" horzOverflow="overflow">
                    <a:lnL>
                      <a:noFill/>
                    </a:lnL>
                    <a:lnR>
                      <a:noFill/>
                    </a:lnR>
                    <a:lnT>
                      <a:noFill/>
                    </a:lnT>
                    <a:lnB>
                      <a:noFill/>
                    </a:lnB>
                    <a:lnTlToBr>
                      <a:noFill/>
                    </a:lnTlToBr>
                    <a:lnBlToTr>
                      <a:noFill/>
                    </a:lnBlToTr>
                    <a:solidFill>
                      <a:schemeClr val="bg1"/>
                    </a:solidFill>
                  </a:tcPr>
                </a:tc>
              </a:tr>
              <a:tr h="461963">
                <a:tc gridSpan="2">
                  <a:txBody>
                    <a:bodyPr/>
                    <a:lstStyle/>
                    <a:p>
                      <a:pPr marL="0" marR="0" lvl="0" indent="0" algn="l"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   </a:t>
                      </a:r>
                      <a:r>
                        <a:rPr kumimoji="0" lang="en-US" sz="1600" b="1" i="1" u="none" strike="noStrike" cap="none" normalizeH="0" baseline="0" smtClean="0">
                          <a:ln>
                            <a:noFill/>
                          </a:ln>
                          <a:solidFill>
                            <a:srgbClr val="000066"/>
                          </a:solidFill>
                          <a:effectLst/>
                          <a:latin typeface="Arial" charset="0"/>
                          <a:cs typeface="Times New Roman" pitchFamily="18" charset="0"/>
                        </a:rPr>
                        <a:t>Pathogen die-off (cessation)</a:t>
                      </a:r>
                    </a:p>
                  </a:txBody>
                  <a:tcPr marL="104306" marR="104306" marT="52153" marB="5215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0.5−2</a:t>
                      </a:r>
                    </a:p>
                    <a:p>
                      <a:pPr marL="0" marR="0" lvl="0" indent="0" algn="ctr"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per day</a:t>
                      </a:r>
                    </a:p>
                  </a:txBody>
                  <a:tcPr marL="104306" marR="104306" marT="52153" marB="52153"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dirty="0" smtClean="0">
                          <a:ln>
                            <a:noFill/>
                          </a:ln>
                          <a:solidFill>
                            <a:srgbClr val="000066"/>
                          </a:solidFill>
                          <a:effectLst/>
                          <a:latin typeface="Arial" charset="0"/>
                          <a:cs typeface="Times New Roman" pitchFamily="18" charset="0"/>
                        </a:rPr>
                        <a:t>Die-off between last irrigation and harvest (value depends on climate, crop type, etc.) </a:t>
                      </a:r>
                    </a:p>
                  </a:txBody>
                  <a:tcPr marL="104306" marR="104306" marT="52153" marB="52153" horzOverflow="overflow">
                    <a:lnL>
                      <a:noFill/>
                    </a:lnL>
                    <a:lnR>
                      <a:noFill/>
                    </a:lnR>
                    <a:lnT>
                      <a:noFill/>
                    </a:lnT>
                    <a:lnB>
                      <a:noFill/>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89" name="Group 33"/>
          <p:cNvGraphicFramePr>
            <a:graphicFrameLocks noGrp="1"/>
          </p:cNvGraphicFramePr>
          <p:nvPr>
            <p:ph idx="4294967295"/>
            <p:extLst>
              <p:ext uri="{D42A27DB-BD31-4B8C-83A1-F6EECF244321}">
                <p14:modId xmlns:p14="http://schemas.microsoft.com/office/powerpoint/2010/main" val="2885670107"/>
              </p:ext>
            </p:extLst>
          </p:nvPr>
        </p:nvGraphicFramePr>
        <p:xfrm>
          <a:off x="212725" y="0"/>
          <a:ext cx="10247313" cy="7097412"/>
        </p:xfrm>
        <a:graphic>
          <a:graphicData uri="http://schemas.openxmlformats.org/drawingml/2006/table">
            <a:tbl>
              <a:tblPr/>
              <a:tblGrid>
                <a:gridCol w="2759075"/>
                <a:gridCol w="363538"/>
                <a:gridCol w="220662"/>
                <a:gridCol w="973138"/>
                <a:gridCol w="236537"/>
                <a:gridCol w="276225"/>
                <a:gridCol w="5418138"/>
              </a:tblGrid>
              <a:tr h="1373188">
                <a:tc>
                  <a:txBody>
                    <a:bodyPr/>
                    <a:lstStyle/>
                    <a:p>
                      <a:pPr marL="390525" marR="0" lvl="0" indent="-390525" algn="l"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1" i="0" u="none" strike="noStrike" cap="none" normalizeH="0" baseline="0" dirty="0" smtClean="0">
                          <a:ln>
                            <a:noFill/>
                          </a:ln>
                          <a:solidFill>
                            <a:srgbClr val="000066"/>
                          </a:solidFill>
                          <a:effectLst/>
                          <a:latin typeface="Arial" charset="0"/>
                          <a:cs typeface="Times New Roman" pitchFamily="18" charset="0"/>
                        </a:rPr>
                        <a:t>Control measure</a:t>
                      </a:r>
                    </a:p>
                    <a:p>
                      <a:pPr marL="390525" marR="0" lvl="0" indent="-390525" algn="ctr" defTabSz="1042988" rtl="0" eaLnBrk="0" fontAlgn="base" latinLnBrk="0" hangingPunct="0">
                        <a:lnSpc>
                          <a:spcPct val="100000"/>
                        </a:lnSpc>
                        <a:spcBef>
                          <a:spcPct val="0"/>
                        </a:spcBef>
                        <a:spcAft>
                          <a:spcPct val="0"/>
                        </a:spcAft>
                        <a:buClr>
                          <a:srgbClr val="1E7FB8"/>
                        </a:buClr>
                        <a:buSzTx/>
                        <a:buFont typeface="Wingdings" pitchFamily="2" charset="2"/>
                        <a:buNone/>
                        <a:tabLst/>
                      </a:pPr>
                      <a:endParaRPr kumimoji="0" lang="en-US" sz="1600" b="0" i="0" u="none" strike="noStrike" cap="none" normalizeH="0" baseline="0" dirty="0" smtClean="0">
                        <a:ln>
                          <a:noFill/>
                        </a:ln>
                        <a:solidFill>
                          <a:srgbClr val="000066"/>
                        </a:solidFill>
                        <a:effectLst/>
                        <a:latin typeface="Arial" charset="0"/>
                        <a:cs typeface="Times New Roman" pitchFamily="18" charset="0"/>
                      </a:endParaRPr>
                    </a:p>
                  </a:txBody>
                  <a:tcPr marL="104306" marR="104306" marT="52153" marB="52153"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gridSpan="5">
                  <a:txBody>
                    <a:bodyPr/>
                    <a:lstStyle/>
                    <a:p>
                      <a:pPr marL="390525" marR="0" lvl="0" indent="-390525" algn="ctr"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1" i="0" u="none" strike="noStrike" cap="none" normalizeH="0" baseline="0" smtClean="0">
                          <a:ln>
                            <a:noFill/>
                          </a:ln>
                          <a:solidFill>
                            <a:srgbClr val="000066"/>
                          </a:solidFill>
                          <a:effectLst/>
                          <a:latin typeface="Arial" charset="0"/>
                          <a:cs typeface="Times New Roman" pitchFamily="18" charset="0"/>
                        </a:rPr>
                        <a:t>Pathogen</a:t>
                      </a:r>
                    </a:p>
                    <a:p>
                      <a:pPr marL="390525" marR="0" lvl="0" indent="-390525" algn="ctr"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1" i="0" u="none" strike="noStrike" cap="none" normalizeH="0" baseline="0" smtClean="0">
                          <a:ln>
                            <a:noFill/>
                          </a:ln>
                          <a:solidFill>
                            <a:srgbClr val="000066"/>
                          </a:solidFill>
                          <a:effectLst/>
                          <a:latin typeface="Arial" charset="0"/>
                          <a:cs typeface="Times New Roman" pitchFamily="18" charset="0"/>
                        </a:rPr>
                        <a:t>reduction </a:t>
                      </a:r>
                    </a:p>
                    <a:p>
                      <a:pPr marL="390525" marR="0" lvl="0" indent="-390525" algn="ctr"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1" i="0" u="none" strike="noStrike" cap="none" normalizeH="0" baseline="0" smtClean="0">
                          <a:ln>
                            <a:noFill/>
                          </a:ln>
                          <a:solidFill>
                            <a:srgbClr val="000066"/>
                          </a:solidFill>
                          <a:effectLst/>
                          <a:latin typeface="Arial" charset="0"/>
                          <a:cs typeface="Times New Roman" pitchFamily="18" charset="0"/>
                        </a:rPr>
                        <a:t>(log units)</a:t>
                      </a:r>
                      <a:endParaRPr kumimoji="0" lang="en-US" sz="1600" b="0" i="0" u="none" strike="noStrike" cap="none" normalizeH="0" baseline="0" smtClean="0">
                        <a:ln>
                          <a:noFill/>
                        </a:ln>
                        <a:solidFill>
                          <a:srgbClr val="000066"/>
                        </a:solidFill>
                        <a:effectLst/>
                        <a:latin typeface="Arial" charset="0"/>
                        <a:cs typeface="Times New Roman" pitchFamily="18" charset="0"/>
                      </a:endParaRPr>
                    </a:p>
                  </a:txBody>
                  <a:tcPr marL="104306" marR="104306" marT="52153" marB="52153"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390525" marR="0" lvl="0" indent="-390525" algn="l"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1" i="0" u="none" strike="noStrike" cap="none" normalizeH="0" baseline="0" smtClean="0">
                          <a:ln>
                            <a:noFill/>
                          </a:ln>
                          <a:solidFill>
                            <a:srgbClr val="000066"/>
                          </a:solidFill>
                          <a:effectLst/>
                          <a:latin typeface="Arial" charset="0"/>
                          <a:cs typeface="Times New Roman" pitchFamily="18" charset="0"/>
                        </a:rPr>
                        <a:t>                   Notes</a:t>
                      </a:r>
                    </a:p>
                    <a:p>
                      <a:pPr marL="390525" marR="0" lvl="0" indent="-390525" algn="l" defTabSz="1042988" rtl="0" eaLnBrk="0" fontAlgn="base" latinLnBrk="0" hangingPunct="0">
                        <a:lnSpc>
                          <a:spcPct val="100000"/>
                        </a:lnSpc>
                        <a:spcBef>
                          <a:spcPct val="0"/>
                        </a:spcBef>
                        <a:spcAft>
                          <a:spcPct val="0"/>
                        </a:spcAft>
                        <a:buClr>
                          <a:srgbClr val="1E7FB8"/>
                        </a:buClr>
                        <a:buSzTx/>
                        <a:buFont typeface="Wingdings" pitchFamily="2" charset="2"/>
                        <a:buNone/>
                        <a:tabLst/>
                      </a:pPr>
                      <a:endParaRPr kumimoji="0" lang="en-US" sz="1600" b="0" i="0" u="none" strike="noStrike" cap="none" normalizeH="0" baseline="0" smtClean="0">
                        <a:ln>
                          <a:noFill/>
                        </a:ln>
                        <a:solidFill>
                          <a:srgbClr val="000066"/>
                        </a:solidFill>
                        <a:effectLst/>
                        <a:latin typeface="Arial" charset="0"/>
                        <a:cs typeface="Times New Roman" pitchFamily="18" charset="0"/>
                      </a:endParaRPr>
                    </a:p>
                  </a:txBody>
                  <a:tcPr marL="104306" marR="104306" marT="52153" marB="52153" anchor="b"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r>
              <a:tr h="479425">
                <a:tc gridSpan="7">
                  <a:txBody>
                    <a:bodyPr/>
                    <a:lstStyle/>
                    <a:p>
                      <a:pPr marL="390525" marR="0" lvl="0" indent="-390525" algn="l"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1" i="0" u="none" strike="noStrike" cap="none" normalizeH="0" baseline="0" smtClean="0">
                          <a:ln>
                            <a:noFill/>
                          </a:ln>
                          <a:solidFill>
                            <a:srgbClr val="000066"/>
                          </a:solidFill>
                          <a:effectLst/>
                          <a:latin typeface="Arial" charset="0"/>
                          <a:cs typeface="Times New Roman" pitchFamily="18" charset="0"/>
                        </a:rPr>
                        <a:t>C. Post-harvest options at local markets</a:t>
                      </a:r>
                      <a:endParaRPr kumimoji="0" lang="en-US" sz="1600" b="0" i="0" u="none" strike="noStrike" cap="none" normalizeH="0" baseline="0" smtClean="0">
                        <a:ln>
                          <a:noFill/>
                        </a:ln>
                        <a:solidFill>
                          <a:srgbClr val="000066"/>
                        </a:solidFill>
                        <a:effectLst/>
                        <a:latin typeface="Arial" charset="0"/>
                        <a:cs typeface="Times New Roman" pitchFamily="18" charset="0"/>
                      </a:endParaRPr>
                    </a:p>
                  </a:txBody>
                  <a:tcPr marL="104306" marR="104306" marT="52153" marB="52153" anchor="ctr"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FFFF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82650">
                <a:tc gridSpan="3">
                  <a:txBody>
                    <a:bodyPr/>
                    <a:lstStyle/>
                    <a:p>
                      <a:pPr marL="390525" marR="0" lvl="0" indent="-390525" algn="l"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     Overnight storage in baskets  </a:t>
                      </a:r>
                    </a:p>
                  </a:txBody>
                  <a:tcPr marL="104306" marR="104306" marT="52153" marB="52153" horzOverflow="overflow">
                    <a:lnL>
                      <a:noFill/>
                    </a:lnL>
                    <a:lnR>
                      <a:noFill/>
                    </a:lnR>
                    <a:lnT>
                      <a:noFill/>
                    </a:lnT>
                    <a:lnB>
                      <a:noFill/>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a:txBody>
                    <a:bodyPr/>
                    <a:lstStyle/>
                    <a:p>
                      <a:pPr marL="390525" marR="0" lvl="0" indent="-390525" algn="ctr"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0.5−1</a:t>
                      </a:r>
                    </a:p>
                  </a:txBody>
                  <a:tcPr marL="104306" marR="104306" marT="52153" marB="52153" horzOverflow="overflow">
                    <a:lnL>
                      <a:noFill/>
                    </a:lnL>
                    <a:lnR>
                      <a:noFill/>
                    </a:lnR>
                    <a:lnT>
                      <a:noFill/>
                    </a:lnT>
                    <a:lnB>
                      <a:noFill/>
                    </a:lnB>
                    <a:lnTlToBr>
                      <a:noFill/>
                    </a:lnTlToBr>
                    <a:lnBlToTr>
                      <a:noFill/>
                    </a:lnBlToTr>
                    <a:solidFill>
                      <a:schemeClr val="bg1"/>
                    </a:solidFill>
                  </a:tcPr>
                </a:tc>
                <a:tc gridSpan="3">
                  <a:txBody>
                    <a:bodyPr/>
                    <a:lstStyle/>
                    <a:p>
                      <a:pPr marL="390525" marR="0" lvl="0" indent="-390525" algn="l"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dirty="0" smtClean="0">
                          <a:ln>
                            <a:noFill/>
                          </a:ln>
                          <a:solidFill>
                            <a:srgbClr val="000066"/>
                          </a:solidFill>
                          <a:effectLst/>
                          <a:latin typeface="Arial" charset="0"/>
                          <a:cs typeface="Times New Roman" pitchFamily="18" charset="0"/>
                        </a:rPr>
                        <a:t>Selling produce after overnight storage in baskets (rather than overnight storage in sacks or selling fresh produce without overnight storage)</a:t>
                      </a:r>
                    </a:p>
                  </a:txBody>
                  <a:tcPr marL="104306" marR="104306" marT="52153" marB="52153" horzOverflow="overflow">
                    <a:lnL>
                      <a:noFill/>
                    </a:lnL>
                    <a:lnR>
                      <a:noFill/>
                    </a:lnR>
                    <a:lnT>
                      <a:noFill/>
                    </a:lnT>
                    <a:lnB>
                      <a:noFill/>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r h="428625">
                <a:tc gridSpan="3">
                  <a:txBody>
                    <a:bodyPr/>
                    <a:lstStyle/>
                    <a:p>
                      <a:pPr marL="390525" marR="0" lvl="0" indent="-390525" algn="l"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     Produce preparation prior to sale</a:t>
                      </a:r>
                    </a:p>
                  </a:txBody>
                  <a:tcPr marL="104306" marR="104306" marT="52153" marB="52153" horzOverflow="overflow">
                    <a:lnL>
                      <a:noFill/>
                    </a:lnL>
                    <a:lnR>
                      <a:noFill/>
                    </a:lnR>
                    <a:lnT>
                      <a:noFill/>
                    </a:lnT>
                    <a:lnB>
                      <a:noFill/>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a:txBody>
                    <a:bodyPr/>
                    <a:lstStyle/>
                    <a:p>
                      <a:pPr marL="390525" marR="0" lvl="0" indent="-390525" algn="ctr"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1−2</a:t>
                      </a:r>
                    </a:p>
                  </a:txBody>
                  <a:tcPr marL="104306" marR="104306" marT="52153" marB="52153" horzOverflow="overflow">
                    <a:lnL>
                      <a:noFill/>
                    </a:lnL>
                    <a:lnR>
                      <a:noFill/>
                    </a:lnR>
                    <a:lnT>
                      <a:noFill/>
                    </a:lnT>
                    <a:lnB>
                      <a:noFill/>
                    </a:lnB>
                    <a:lnTlToBr>
                      <a:noFill/>
                    </a:lnTlToBr>
                    <a:lnBlToTr>
                      <a:noFill/>
                    </a:lnBlToTr>
                    <a:solidFill>
                      <a:schemeClr val="bg1"/>
                    </a:solidFill>
                  </a:tcPr>
                </a:tc>
                <a:tc gridSpan="3">
                  <a:txBody>
                    <a:bodyPr/>
                    <a:lstStyle/>
                    <a:p>
                      <a:pPr marL="390525" marR="0" lvl="0" indent="-390525" algn="l"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dirty="0" smtClean="0">
                          <a:ln>
                            <a:noFill/>
                          </a:ln>
                          <a:solidFill>
                            <a:srgbClr val="000066"/>
                          </a:solidFill>
                          <a:effectLst/>
                          <a:latin typeface="Arial" charset="0"/>
                          <a:cs typeface="Times New Roman" pitchFamily="18" charset="0"/>
                        </a:rPr>
                        <a:t>(a) Washing salad crops, vegetables and fruit with clean water</a:t>
                      </a:r>
                    </a:p>
                  </a:txBody>
                  <a:tcPr marL="104306" marR="104306" marT="52153" marB="52153" horzOverflow="overflow">
                    <a:lnL>
                      <a:noFill/>
                    </a:lnL>
                    <a:lnR>
                      <a:noFill/>
                    </a:lnR>
                    <a:lnT>
                      <a:noFill/>
                    </a:lnT>
                    <a:lnB>
                      <a:noFill/>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r h="681038">
                <a:tc gridSpan="3">
                  <a:txBody>
                    <a:bodyPr/>
                    <a:lstStyle/>
                    <a:p>
                      <a:pPr marL="0" marR="0" lvl="0" indent="0" algn="l" defTabSz="914400" rtl="0" eaLnBrk="0" fontAlgn="base" latinLnBrk="0" hangingPunct="0">
                        <a:lnSpc>
                          <a:spcPct val="100000"/>
                        </a:lnSpc>
                        <a:spcBef>
                          <a:spcPct val="80000"/>
                        </a:spcBef>
                        <a:spcAft>
                          <a:spcPct val="0"/>
                        </a:spcAft>
                        <a:buClr>
                          <a:srgbClr val="1E7FB8"/>
                        </a:buClr>
                        <a:buSzTx/>
                        <a:buFont typeface="Wingdings" pitchFamily="2" charset="2"/>
                        <a:buNone/>
                        <a:tabLst/>
                      </a:pPr>
                      <a:endParaRPr kumimoji="0" lang="en-US" sz="1600" b="0" i="0" u="none" strike="noStrike" cap="none" normalizeH="0" baseline="0" smtClean="0">
                        <a:ln>
                          <a:noFill/>
                        </a:ln>
                        <a:solidFill>
                          <a:srgbClr val="000066"/>
                        </a:solidFill>
                        <a:effectLst/>
                        <a:latin typeface="Arial" charset="0"/>
                        <a:cs typeface="Arial" charset="0"/>
                      </a:endParaRPr>
                    </a:p>
                  </a:txBody>
                  <a:tcPr marL="104306" marR="104306" marT="52153" marB="52153" horzOverflow="overflow">
                    <a:lnL>
                      <a:noFill/>
                    </a:lnL>
                    <a:lnR>
                      <a:noFill/>
                    </a:lnR>
                    <a:lnT>
                      <a:noFill/>
                    </a:lnT>
                    <a:lnB>
                      <a:noFill/>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a:txBody>
                    <a:bodyPr/>
                    <a:lstStyle/>
                    <a:p>
                      <a:pPr marL="390525" marR="0" lvl="0" indent="-390525" algn="ctr"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2−3</a:t>
                      </a:r>
                    </a:p>
                  </a:txBody>
                  <a:tcPr marL="104306" marR="104306" marT="52153" marB="52153" horzOverflow="overflow">
                    <a:lnL>
                      <a:noFill/>
                    </a:lnL>
                    <a:lnR>
                      <a:noFill/>
                    </a:lnR>
                    <a:lnT>
                      <a:noFill/>
                    </a:lnT>
                    <a:lnB>
                      <a:noFill/>
                    </a:lnB>
                    <a:lnTlToBr>
                      <a:noFill/>
                    </a:lnTlToBr>
                    <a:lnBlToTr>
                      <a:noFill/>
                    </a:lnBlToTr>
                    <a:solidFill>
                      <a:schemeClr val="bg1"/>
                    </a:solidFill>
                  </a:tcPr>
                </a:tc>
                <a:tc gridSpan="3">
                  <a:txBody>
                    <a:bodyPr/>
                    <a:lstStyle/>
                    <a:p>
                      <a:pPr marL="390525" marR="0" lvl="0" indent="-390525" algn="l"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dirty="0" smtClean="0">
                          <a:ln>
                            <a:noFill/>
                          </a:ln>
                          <a:solidFill>
                            <a:srgbClr val="000066"/>
                          </a:solidFill>
                          <a:effectLst/>
                          <a:latin typeface="Arial" charset="0"/>
                          <a:cs typeface="Times New Roman" pitchFamily="18" charset="0"/>
                        </a:rPr>
                        <a:t>(b) Washing salad crops, vegetables and fruit with running tap water</a:t>
                      </a:r>
                    </a:p>
                  </a:txBody>
                  <a:tcPr marL="104306" marR="104306" marT="52153" marB="52153" horzOverflow="overflow">
                    <a:lnL>
                      <a:noFill/>
                    </a:lnL>
                    <a:lnR>
                      <a:noFill/>
                    </a:lnR>
                    <a:lnT>
                      <a:noFill/>
                    </a:lnT>
                    <a:lnB>
                      <a:noFill/>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r h="901700">
                <a:tc gridSpan="3">
                  <a:txBody>
                    <a:bodyPr/>
                    <a:lstStyle/>
                    <a:p>
                      <a:pPr marL="0" marR="0" lvl="0" indent="0" algn="l" defTabSz="914400" rtl="0" eaLnBrk="0" fontAlgn="base" latinLnBrk="0" hangingPunct="0">
                        <a:lnSpc>
                          <a:spcPct val="100000"/>
                        </a:lnSpc>
                        <a:spcBef>
                          <a:spcPct val="80000"/>
                        </a:spcBef>
                        <a:spcAft>
                          <a:spcPct val="0"/>
                        </a:spcAft>
                        <a:buClr>
                          <a:srgbClr val="1E7FB8"/>
                        </a:buClr>
                        <a:buSzTx/>
                        <a:buFont typeface="Wingdings" pitchFamily="2" charset="2"/>
                        <a:buNone/>
                        <a:tabLst/>
                      </a:pPr>
                      <a:endParaRPr kumimoji="0" lang="en-US" sz="1600" b="0" i="0" u="none" strike="noStrike" cap="none" normalizeH="0" baseline="0" smtClean="0">
                        <a:ln>
                          <a:noFill/>
                        </a:ln>
                        <a:solidFill>
                          <a:srgbClr val="000066"/>
                        </a:solidFill>
                        <a:effectLst/>
                        <a:latin typeface="Arial" charset="0"/>
                        <a:cs typeface="Arial" charset="0"/>
                      </a:endParaRPr>
                    </a:p>
                  </a:txBody>
                  <a:tcPr marL="104306" marR="104306" marT="52153" marB="52153" horzOverflow="overflow">
                    <a:lnL>
                      <a:noFill/>
                    </a:lnL>
                    <a:lnR>
                      <a:noFill/>
                    </a:lnR>
                    <a:lnT>
                      <a:noFill/>
                    </a:lnT>
                    <a:lnB>
                      <a:noFill/>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a:txBody>
                    <a:bodyPr/>
                    <a:lstStyle/>
                    <a:p>
                      <a:pPr marL="390525" marR="0" lvl="0" indent="-390525" algn="ctr"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1−3</a:t>
                      </a:r>
                    </a:p>
                  </a:txBody>
                  <a:tcPr marL="104306" marR="104306" marT="52153" marB="52153" horzOverflow="overflow">
                    <a:lnL>
                      <a:noFill/>
                    </a:lnL>
                    <a:lnR>
                      <a:noFill/>
                    </a:lnR>
                    <a:lnT>
                      <a:noFill/>
                    </a:lnT>
                    <a:lnB>
                      <a:noFill/>
                    </a:lnB>
                    <a:lnTlToBr>
                      <a:noFill/>
                    </a:lnTlToBr>
                    <a:lnBlToTr>
                      <a:noFill/>
                    </a:lnBlToTr>
                    <a:solidFill>
                      <a:schemeClr val="bg1"/>
                    </a:solidFill>
                  </a:tcPr>
                </a:tc>
                <a:tc gridSpan="3">
                  <a:txBody>
                    <a:bodyPr/>
                    <a:lstStyle/>
                    <a:p>
                      <a:pPr marL="390525" marR="0" lvl="0" indent="-390525" algn="l"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(c) Removing the outer leaves on cabbages, lettuces, etc. </a:t>
                      </a:r>
                    </a:p>
                  </a:txBody>
                  <a:tcPr marL="104306" marR="104306" marT="52153" marB="52153" horzOverflow="overflow">
                    <a:lnL>
                      <a:noFill/>
                    </a:lnL>
                    <a:lnR>
                      <a:noFill/>
                    </a:lnR>
                    <a:lnT>
                      <a:noFill/>
                    </a:lnT>
                    <a:lnB>
                      <a:noFill/>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r h="481013">
                <a:tc gridSpan="7">
                  <a:txBody>
                    <a:bodyPr/>
                    <a:lstStyle/>
                    <a:p>
                      <a:pPr marL="390525" marR="0" lvl="0" indent="-390525" algn="l"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1" i="0" u="none" strike="noStrike" cap="none" normalizeH="0" baseline="0" smtClean="0">
                          <a:ln>
                            <a:noFill/>
                          </a:ln>
                          <a:solidFill>
                            <a:srgbClr val="000066"/>
                          </a:solidFill>
                          <a:effectLst/>
                          <a:latin typeface="Arial" charset="0"/>
                          <a:cs typeface="Times New Roman" pitchFamily="18" charset="0"/>
                        </a:rPr>
                        <a:t>D. In-kitchen produce-preparation options</a:t>
                      </a:r>
                      <a:endParaRPr kumimoji="0" lang="en-US" sz="1600" b="0" i="0" u="none" strike="noStrike" cap="none" normalizeH="0" baseline="0" smtClean="0">
                        <a:ln>
                          <a:noFill/>
                        </a:ln>
                        <a:solidFill>
                          <a:srgbClr val="000066"/>
                        </a:solidFill>
                        <a:effectLst/>
                        <a:latin typeface="Arial" charset="0"/>
                        <a:cs typeface="Times New Roman" pitchFamily="18" charset="0"/>
                      </a:endParaRPr>
                    </a:p>
                  </a:txBody>
                  <a:tcPr marL="104306" marR="104306" marT="52153" marB="52153" anchor="ctr" horzOverflow="overflow">
                    <a:lnL>
                      <a:noFill/>
                    </a:lnL>
                    <a:lnR>
                      <a:noFill/>
                    </a:lnR>
                    <a:lnT>
                      <a:noFill/>
                    </a:lnT>
                    <a:lnB>
                      <a:noFill/>
                    </a:lnB>
                    <a:lnTlToBr>
                      <a:noFill/>
                    </a:lnTlToBr>
                    <a:lnBlToTr>
                      <a:noFill/>
                    </a:lnBlToTr>
                    <a:solidFill>
                      <a:srgbClr val="FFFF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90563">
                <a:tc gridSpan="2">
                  <a:txBody>
                    <a:bodyPr/>
                    <a:lstStyle/>
                    <a:p>
                      <a:pPr marL="390525" marR="0" lvl="0" indent="-390525" algn="l"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     Produce disinfection/washing</a:t>
                      </a:r>
                    </a:p>
                  </a:txBody>
                  <a:tcPr marL="104306" marR="104306" marT="52153" marB="52153" horzOverflow="overflow">
                    <a:lnL>
                      <a:noFill/>
                    </a:lnL>
                    <a:lnR>
                      <a:noFill/>
                    </a:lnR>
                    <a:lnT>
                      <a:noFill/>
                    </a:lnT>
                    <a:lnB>
                      <a:noFill/>
                    </a:lnB>
                    <a:lnTlToBr>
                      <a:noFill/>
                    </a:lnTlToBr>
                    <a:lnBlToTr>
                      <a:noFill/>
                    </a:lnBlToTr>
                    <a:solidFill>
                      <a:schemeClr val="bg1"/>
                    </a:solidFill>
                  </a:tcPr>
                </a:tc>
                <a:tc hMerge="1">
                  <a:txBody>
                    <a:bodyPr/>
                    <a:lstStyle/>
                    <a:p>
                      <a:endParaRPr lang="en-US"/>
                    </a:p>
                  </a:txBody>
                  <a:tcPr/>
                </a:tc>
                <a:tc gridSpan="3">
                  <a:txBody>
                    <a:bodyPr/>
                    <a:lstStyle/>
                    <a:p>
                      <a:pPr marL="390525" marR="0" lvl="0" indent="-390525" algn="ctr"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2−3</a:t>
                      </a:r>
                    </a:p>
                  </a:txBody>
                  <a:tcPr marL="104306" marR="104306" marT="52153" marB="52153" horzOverflow="overflow">
                    <a:lnL>
                      <a:noFill/>
                    </a:lnL>
                    <a:lnR>
                      <a:noFill/>
                    </a:lnR>
                    <a:lnT>
                      <a:noFill/>
                    </a:lnT>
                    <a:lnB>
                      <a:noFill/>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2">
                  <a:txBody>
                    <a:bodyPr/>
                    <a:lstStyle/>
                    <a:p>
                      <a:pPr marL="390525" marR="0" lvl="0" indent="-390525" algn="l"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dirty="0" smtClean="0">
                          <a:ln>
                            <a:noFill/>
                          </a:ln>
                          <a:solidFill>
                            <a:srgbClr val="000066"/>
                          </a:solidFill>
                          <a:effectLst/>
                          <a:latin typeface="Arial" charset="0"/>
                          <a:cs typeface="Times New Roman" pitchFamily="18" charset="0"/>
                        </a:rPr>
                        <a:t>Washing salad crops, vegetables and fruit with an </a:t>
                      </a:r>
                    </a:p>
                    <a:p>
                      <a:pPr marL="390525" marR="0" lvl="0" indent="-390525" algn="l"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dirty="0" smtClean="0">
                          <a:ln>
                            <a:noFill/>
                          </a:ln>
                          <a:solidFill>
                            <a:srgbClr val="000066"/>
                          </a:solidFill>
                          <a:effectLst/>
                          <a:latin typeface="Arial" charset="0"/>
                          <a:cs typeface="Times New Roman" pitchFamily="18" charset="0"/>
                        </a:rPr>
                        <a:t>appropriate disinfectant solution and rinsing with clean water.</a:t>
                      </a:r>
                    </a:p>
                  </a:txBody>
                  <a:tcPr marL="104306" marR="104306" marT="52153" marB="52153" horzOverflow="overflow">
                    <a:lnL>
                      <a:noFill/>
                    </a:lnL>
                    <a:lnR>
                      <a:noFill/>
                    </a:lnR>
                    <a:lnT>
                      <a:noFill/>
                    </a:lnT>
                    <a:lnB>
                      <a:noFill/>
                    </a:lnB>
                    <a:lnTlToBr>
                      <a:noFill/>
                    </a:lnTlToBr>
                    <a:lnBlToTr>
                      <a:noFill/>
                    </a:lnBlToTr>
                    <a:solidFill>
                      <a:schemeClr val="bg1"/>
                    </a:solidFill>
                  </a:tcPr>
                </a:tc>
                <a:tc hMerge="1">
                  <a:txBody>
                    <a:bodyPr/>
                    <a:lstStyle/>
                    <a:p>
                      <a:endParaRPr lang="en-US"/>
                    </a:p>
                  </a:txBody>
                  <a:tcPr/>
                </a:tc>
              </a:tr>
              <a:tr h="423863">
                <a:tc gridSpan="2">
                  <a:txBody>
                    <a:bodyPr/>
                    <a:lstStyle/>
                    <a:p>
                      <a:pPr marL="390525" marR="0" lvl="0" indent="-390525" algn="l"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     Produce peeling </a:t>
                      </a:r>
                    </a:p>
                  </a:txBody>
                  <a:tcPr marL="104306" marR="104306" marT="52153" marB="52153" horzOverflow="overflow">
                    <a:lnL>
                      <a:noFill/>
                    </a:lnL>
                    <a:lnR>
                      <a:noFill/>
                    </a:lnR>
                    <a:lnT>
                      <a:noFill/>
                    </a:lnT>
                    <a:lnB>
                      <a:noFill/>
                    </a:lnB>
                    <a:lnTlToBr>
                      <a:noFill/>
                    </a:lnTlToBr>
                    <a:lnBlToTr>
                      <a:noFill/>
                    </a:lnBlToTr>
                    <a:solidFill>
                      <a:schemeClr val="bg1"/>
                    </a:solidFill>
                  </a:tcPr>
                </a:tc>
                <a:tc hMerge="1">
                  <a:txBody>
                    <a:bodyPr/>
                    <a:lstStyle/>
                    <a:p>
                      <a:endParaRPr lang="en-US"/>
                    </a:p>
                  </a:txBody>
                  <a:tcPr/>
                </a:tc>
                <a:tc gridSpan="3">
                  <a:txBody>
                    <a:bodyPr/>
                    <a:lstStyle/>
                    <a:p>
                      <a:pPr marL="390525" marR="0" lvl="0" indent="-390525" algn="ctr"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2</a:t>
                      </a:r>
                    </a:p>
                  </a:txBody>
                  <a:tcPr marL="104306" marR="104306" marT="52153" marB="52153" horzOverflow="overflow">
                    <a:lnL>
                      <a:noFill/>
                    </a:lnL>
                    <a:lnR>
                      <a:noFill/>
                    </a:lnR>
                    <a:lnT>
                      <a:noFill/>
                    </a:lnT>
                    <a:lnB>
                      <a:noFill/>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2">
                  <a:txBody>
                    <a:bodyPr/>
                    <a:lstStyle/>
                    <a:p>
                      <a:pPr marL="390525" marR="0" lvl="0" indent="-390525" algn="just"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dirty="0" smtClean="0">
                          <a:ln>
                            <a:noFill/>
                          </a:ln>
                          <a:solidFill>
                            <a:srgbClr val="000066"/>
                          </a:solidFill>
                          <a:effectLst/>
                          <a:latin typeface="Arial" charset="0"/>
                          <a:cs typeface="Times New Roman" pitchFamily="18" charset="0"/>
                        </a:rPr>
                        <a:t>Fruits, root crops</a:t>
                      </a:r>
                    </a:p>
                  </a:txBody>
                  <a:tcPr marL="104306" marR="104306" marT="52153" marB="52153" horzOverflow="overflow">
                    <a:lnL>
                      <a:noFill/>
                    </a:lnL>
                    <a:lnR>
                      <a:noFill/>
                    </a:lnR>
                    <a:lnT>
                      <a:noFill/>
                    </a:lnT>
                    <a:lnB>
                      <a:noFill/>
                    </a:lnB>
                    <a:lnTlToBr>
                      <a:noFill/>
                    </a:lnTlToBr>
                    <a:lnBlToTr>
                      <a:noFill/>
                    </a:lnBlToTr>
                    <a:solidFill>
                      <a:schemeClr val="bg1"/>
                    </a:solidFill>
                  </a:tcPr>
                </a:tc>
                <a:tc hMerge="1">
                  <a:txBody>
                    <a:bodyPr/>
                    <a:lstStyle/>
                    <a:p>
                      <a:endParaRPr lang="en-US"/>
                    </a:p>
                  </a:txBody>
                  <a:tcPr/>
                </a:tc>
              </a:tr>
              <a:tr h="427038">
                <a:tc gridSpan="2">
                  <a:txBody>
                    <a:bodyPr/>
                    <a:lstStyle/>
                    <a:p>
                      <a:pPr marL="390525" marR="0" lvl="0" indent="-390525" algn="l"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     Produce cooking</a:t>
                      </a:r>
                    </a:p>
                  </a:txBody>
                  <a:tcPr marL="104306" marR="104306" marT="52153" marB="52153"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hMerge="1">
                  <a:txBody>
                    <a:bodyPr/>
                    <a:lstStyle/>
                    <a:p>
                      <a:endParaRPr lang="en-US"/>
                    </a:p>
                  </a:txBody>
                  <a:tcPr/>
                </a:tc>
                <a:tc gridSpan="3">
                  <a:txBody>
                    <a:bodyPr/>
                    <a:lstStyle/>
                    <a:p>
                      <a:pPr marL="390525" marR="0" lvl="0" indent="-390525" algn="ctr"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smtClean="0">
                          <a:ln>
                            <a:noFill/>
                          </a:ln>
                          <a:solidFill>
                            <a:srgbClr val="000066"/>
                          </a:solidFill>
                          <a:effectLst/>
                          <a:latin typeface="Arial" charset="0"/>
                          <a:cs typeface="Times New Roman" pitchFamily="18" charset="0"/>
                        </a:rPr>
                        <a:t>5−6</a:t>
                      </a:r>
                    </a:p>
                  </a:txBody>
                  <a:tcPr marL="104306" marR="104306" marT="52153" marB="52153"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2">
                  <a:txBody>
                    <a:bodyPr/>
                    <a:lstStyle/>
                    <a:p>
                      <a:pPr marL="390525" marR="0" lvl="0" indent="-390525" algn="l"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dirty="0" smtClean="0">
                          <a:ln>
                            <a:noFill/>
                          </a:ln>
                          <a:solidFill>
                            <a:srgbClr val="000066"/>
                          </a:solidFill>
                          <a:effectLst/>
                          <a:latin typeface="Arial" charset="0"/>
                          <a:cs typeface="Times New Roman" pitchFamily="18" charset="0"/>
                        </a:rPr>
                        <a:t>Option depends on local diet and preference for cooked</a:t>
                      </a:r>
                    </a:p>
                    <a:p>
                      <a:pPr marL="390525" marR="0" lvl="0" indent="-390525" algn="l" defTabSz="1042988" rtl="0" eaLnBrk="0" fontAlgn="base" latinLnBrk="0" hangingPunct="0">
                        <a:lnSpc>
                          <a:spcPct val="100000"/>
                        </a:lnSpc>
                        <a:spcBef>
                          <a:spcPct val="0"/>
                        </a:spcBef>
                        <a:spcAft>
                          <a:spcPct val="0"/>
                        </a:spcAft>
                        <a:buClr>
                          <a:srgbClr val="1E7FB8"/>
                        </a:buClr>
                        <a:buSzTx/>
                        <a:buFont typeface="Wingdings" pitchFamily="2" charset="2"/>
                        <a:buNone/>
                        <a:tabLst/>
                      </a:pPr>
                      <a:r>
                        <a:rPr kumimoji="0" lang="en-US" sz="1600" b="0" i="0" u="none" strike="noStrike" cap="none" normalizeH="0" baseline="0" dirty="0" smtClean="0">
                          <a:ln>
                            <a:noFill/>
                          </a:ln>
                          <a:solidFill>
                            <a:srgbClr val="000066"/>
                          </a:solidFill>
                          <a:effectLst/>
                          <a:latin typeface="Arial" charset="0"/>
                          <a:cs typeface="Times New Roman" pitchFamily="18" charset="0"/>
                        </a:rPr>
                        <a:t>food. </a:t>
                      </a:r>
                    </a:p>
                  </a:txBody>
                  <a:tcPr marL="104306" marR="104306" marT="52153" marB="52153"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73" name="Rectangle 33"/>
          <p:cNvSpPr>
            <a:spLocks noChangeArrowheads="1"/>
          </p:cNvSpPr>
          <p:nvPr/>
        </p:nvSpPr>
        <p:spPr bwMode="auto">
          <a:xfrm>
            <a:off x="-623782" y="6217038"/>
            <a:ext cx="12653857" cy="159626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lstStyle/>
          <a:p>
            <a:endParaRPr lang="en-US"/>
          </a:p>
        </p:txBody>
      </p:sp>
      <p:sp>
        <p:nvSpPr>
          <p:cNvPr id="35861" name="Line 21"/>
          <p:cNvSpPr>
            <a:spLocks noChangeShapeType="1"/>
          </p:cNvSpPr>
          <p:nvPr/>
        </p:nvSpPr>
        <p:spPr bwMode="auto">
          <a:xfrm>
            <a:off x="356447" y="1596267"/>
            <a:ext cx="998050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lstStyle/>
          <a:p>
            <a:endParaRPr lang="en-US"/>
          </a:p>
        </p:txBody>
      </p:sp>
      <p:grpSp>
        <p:nvGrpSpPr>
          <p:cNvPr id="35882" name="Group 42"/>
          <p:cNvGrpSpPr>
            <a:grpSpLocks/>
          </p:cNvGrpSpPr>
          <p:nvPr/>
        </p:nvGrpSpPr>
        <p:grpSpPr bwMode="auto">
          <a:xfrm>
            <a:off x="178223" y="2268379"/>
            <a:ext cx="10515177" cy="4620772"/>
            <a:chOff x="576" y="3000"/>
            <a:chExt cx="5664" cy="2640"/>
          </a:xfrm>
        </p:grpSpPr>
        <p:sp>
          <p:nvSpPr>
            <p:cNvPr id="35843" name="Rectangle 3"/>
            <p:cNvSpPr>
              <a:spLocks noChangeArrowheads="1"/>
            </p:cNvSpPr>
            <p:nvPr/>
          </p:nvSpPr>
          <p:spPr bwMode="auto">
            <a:xfrm>
              <a:off x="593" y="3000"/>
              <a:ext cx="5647" cy="259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91146" indent="-391146" eaLnBrk="0" hangingPunct="0">
                <a:spcBef>
                  <a:spcPct val="20000"/>
                </a:spcBef>
              </a:pPr>
              <a:endParaRPr lang="en-US" sz="3200"/>
            </a:p>
          </p:txBody>
        </p:sp>
        <p:sp>
          <p:nvSpPr>
            <p:cNvPr id="35844" name="Line 4"/>
            <p:cNvSpPr>
              <a:spLocks noChangeShapeType="1"/>
            </p:cNvSpPr>
            <p:nvPr/>
          </p:nvSpPr>
          <p:spPr bwMode="auto">
            <a:xfrm>
              <a:off x="1578" y="3336"/>
              <a:ext cx="0" cy="2178"/>
            </a:xfrm>
            <a:prstGeom prst="line">
              <a:avLst/>
            </a:prstGeom>
            <a:noFill/>
            <a:ln w="57150" cap="rnd">
              <a:solidFill>
                <a:schemeClr val="accent2"/>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5" name="AutoShape 5"/>
            <p:cNvSpPr>
              <a:spLocks noChangeArrowheads="1"/>
            </p:cNvSpPr>
            <p:nvPr/>
          </p:nvSpPr>
          <p:spPr bwMode="auto">
            <a:xfrm>
              <a:off x="626" y="3624"/>
              <a:ext cx="902" cy="384"/>
            </a:xfrm>
            <a:prstGeom prst="homePlate">
              <a:avLst>
                <a:gd name="adj" fmla="val 58724"/>
              </a:avLst>
            </a:prstGeom>
            <a:solidFill>
              <a:srgbClr val="FFFF99"/>
            </a:solidFill>
            <a:ln w="28575">
              <a:solidFill>
                <a:srgbClr val="FFCC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GB" sz="1800">
                  <a:cs typeface="Times New Roman" pitchFamily="18" charset="0"/>
                </a:rPr>
                <a:t>Wastewater </a:t>
              </a:r>
              <a:br>
                <a:rPr lang="en-GB" sz="1800">
                  <a:cs typeface="Times New Roman" pitchFamily="18" charset="0"/>
                </a:rPr>
              </a:br>
              <a:r>
                <a:rPr lang="en-GB" sz="1800">
                  <a:cs typeface="Times New Roman" pitchFamily="18" charset="0"/>
                </a:rPr>
                <a:t>generation</a:t>
              </a:r>
            </a:p>
          </p:txBody>
        </p:sp>
        <p:sp>
          <p:nvSpPr>
            <p:cNvPr id="35846" name="AutoShape 6"/>
            <p:cNvSpPr>
              <a:spLocks noChangeArrowheads="1"/>
            </p:cNvSpPr>
            <p:nvPr/>
          </p:nvSpPr>
          <p:spPr bwMode="auto">
            <a:xfrm>
              <a:off x="1779" y="3624"/>
              <a:ext cx="852" cy="384"/>
            </a:xfrm>
            <a:prstGeom prst="homePlate">
              <a:avLst>
                <a:gd name="adj" fmla="val 55469"/>
              </a:avLst>
            </a:prstGeom>
            <a:solidFill>
              <a:srgbClr val="FFFF99"/>
            </a:solidFill>
            <a:ln w="28575" algn="ctr">
              <a:solidFill>
                <a:srgbClr val="FFCC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GB" sz="1800">
                  <a:cs typeface="Times New Roman" pitchFamily="18" charset="0"/>
                </a:rPr>
                <a:t>Farmer/ </a:t>
              </a:r>
              <a:br>
                <a:rPr lang="en-GB" sz="1800">
                  <a:cs typeface="Times New Roman" pitchFamily="18" charset="0"/>
                </a:rPr>
              </a:br>
              <a:r>
                <a:rPr lang="en-GB" sz="1800">
                  <a:cs typeface="Times New Roman" pitchFamily="18" charset="0"/>
                </a:rPr>
                <a:t>Producer</a:t>
              </a:r>
              <a:endParaRPr lang="de-DE" sz="1800">
                <a:cs typeface="Times New Roman" pitchFamily="18" charset="0"/>
              </a:endParaRPr>
            </a:p>
          </p:txBody>
        </p:sp>
        <p:sp>
          <p:nvSpPr>
            <p:cNvPr id="35847" name="AutoShape 7"/>
            <p:cNvSpPr>
              <a:spLocks noChangeArrowheads="1"/>
            </p:cNvSpPr>
            <p:nvPr/>
          </p:nvSpPr>
          <p:spPr bwMode="auto">
            <a:xfrm>
              <a:off x="2832" y="3624"/>
              <a:ext cx="852" cy="384"/>
            </a:xfrm>
            <a:prstGeom prst="homePlate">
              <a:avLst>
                <a:gd name="adj" fmla="val 55469"/>
              </a:avLst>
            </a:prstGeom>
            <a:solidFill>
              <a:srgbClr val="FFFF99"/>
            </a:solidFill>
            <a:ln w="28575" algn="ctr">
              <a:solidFill>
                <a:srgbClr val="FFCC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GB" sz="1800">
                  <a:cs typeface="Times New Roman" pitchFamily="18" charset="0"/>
                </a:rPr>
                <a:t>Traders/</a:t>
              </a:r>
              <a:br>
                <a:rPr lang="en-GB" sz="1800">
                  <a:cs typeface="Times New Roman" pitchFamily="18" charset="0"/>
                </a:rPr>
              </a:br>
              <a:r>
                <a:rPr lang="en-GB" sz="1800">
                  <a:cs typeface="Times New Roman" pitchFamily="18" charset="0"/>
                </a:rPr>
                <a:t>Retailers</a:t>
              </a:r>
              <a:endParaRPr lang="de-DE" sz="1800">
                <a:cs typeface="Times New Roman" pitchFamily="18" charset="0"/>
              </a:endParaRPr>
            </a:p>
          </p:txBody>
        </p:sp>
        <p:sp>
          <p:nvSpPr>
            <p:cNvPr id="35848" name="AutoShape 8"/>
            <p:cNvSpPr>
              <a:spLocks noChangeArrowheads="1"/>
            </p:cNvSpPr>
            <p:nvPr/>
          </p:nvSpPr>
          <p:spPr bwMode="auto">
            <a:xfrm>
              <a:off x="3884" y="3624"/>
              <a:ext cx="852" cy="384"/>
            </a:xfrm>
            <a:prstGeom prst="homePlate">
              <a:avLst>
                <a:gd name="adj" fmla="val 55469"/>
              </a:avLst>
            </a:prstGeom>
            <a:solidFill>
              <a:srgbClr val="FFFF99"/>
            </a:solidFill>
            <a:ln w="28575" algn="ctr">
              <a:solidFill>
                <a:srgbClr val="FFCC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GB" sz="1800">
                  <a:cs typeface="Times New Roman" pitchFamily="18" charset="0"/>
                </a:rPr>
                <a:t>Kitchens</a:t>
              </a:r>
              <a:endParaRPr lang="de-DE" sz="1800">
                <a:cs typeface="Times New Roman" pitchFamily="18" charset="0"/>
              </a:endParaRPr>
            </a:p>
          </p:txBody>
        </p:sp>
        <p:sp>
          <p:nvSpPr>
            <p:cNvPr id="35849" name="Rectangle 9"/>
            <p:cNvSpPr>
              <a:spLocks noChangeArrowheads="1"/>
            </p:cNvSpPr>
            <p:nvPr/>
          </p:nvSpPr>
          <p:spPr bwMode="auto">
            <a:xfrm>
              <a:off x="5037" y="3624"/>
              <a:ext cx="852" cy="384"/>
            </a:xfrm>
            <a:prstGeom prst="rect">
              <a:avLst/>
            </a:prstGeom>
            <a:solidFill>
              <a:srgbClr val="FFFF99"/>
            </a:solidFill>
            <a:ln w="28575" algn="ctr">
              <a:solidFill>
                <a:srgbClr val="FFCC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GB" sz="1800">
                  <a:cs typeface="Times New Roman" pitchFamily="18" charset="0"/>
                </a:rPr>
                <a:t>Consumer</a:t>
              </a:r>
              <a:endParaRPr lang="de-DE" sz="1800">
                <a:cs typeface="Times New Roman" pitchFamily="18" charset="0"/>
              </a:endParaRPr>
            </a:p>
          </p:txBody>
        </p:sp>
        <p:sp>
          <p:nvSpPr>
            <p:cNvPr id="35850" name="AutoShape 10"/>
            <p:cNvSpPr>
              <a:spLocks noChangeArrowheads="1"/>
            </p:cNvSpPr>
            <p:nvPr/>
          </p:nvSpPr>
          <p:spPr bwMode="auto">
            <a:xfrm>
              <a:off x="576" y="4100"/>
              <a:ext cx="902" cy="768"/>
            </a:xfrm>
            <a:prstGeom prst="flowChartPredefinedProcess">
              <a:avLst/>
            </a:prstGeom>
            <a:solidFill>
              <a:srgbClr val="99FF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GB" sz="1600">
                  <a:cs typeface="Times New Roman" pitchFamily="18" charset="0"/>
                </a:rPr>
                <a:t>Wastewater </a:t>
              </a:r>
              <a:br>
                <a:rPr lang="en-GB" sz="1600">
                  <a:cs typeface="Times New Roman" pitchFamily="18" charset="0"/>
                </a:rPr>
              </a:br>
              <a:r>
                <a:rPr lang="en-GB" sz="1600">
                  <a:cs typeface="Times New Roman" pitchFamily="18" charset="0"/>
                </a:rPr>
                <a:t>treatment</a:t>
              </a:r>
            </a:p>
          </p:txBody>
        </p:sp>
        <p:sp>
          <p:nvSpPr>
            <p:cNvPr id="35851" name="AutoShape 11"/>
            <p:cNvSpPr>
              <a:spLocks noChangeArrowheads="1"/>
            </p:cNvSpPr>
            <p:nvPr/>
          </p:nvSpPr>
          <p:spPr bwMode="auto">
            <a:xfrm>
              <a:off x="1779" y="4056"/>
              <a:ext cx="802" cy="864"/>
            </a:xfrm>
            <a:prstGeom prst="flowChartMultidocument">
              <a:avLst/>
            </a:prstGeom>
            <a:solidFill>
              <a:srgbClr val="99FF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GB" sz="1600">
                  <a:cs typeface="Times New Roman" pitchFamily="18" charset="0"/>
                </a:rPr>
                <a:t>Safe </a:t>
              </a:r>
              <a:br>
                <a:rPr lang="en-GB" sz="1600">
                  <a:cs typeface="Times New Roman" pitchFamily="18" charset="0"/>
                </a:rPr>
              </a:br>
              <a:r>
                <a:rPr lang="en-GB" sz="1600">
                  <a:cs typeface="Times New Roman" pitchFamily="18" charset="0"/>
                </a:rPr>
                <a:t>Irrigation</a:t>
              </a:r>
              <a:br>
                <a:rPr lang="en-GB" sz="1600">
                  <a:cs typeface="Times New Roman" pitchFamily="18" charset="0"/>
                </a:rPr>
              </a:br>
              <a:r>
                <a:rPr lang="en-GB" sz="1600">
                  <a:cs typeface="Times New Roman" pitchFamily="18" charset="0"/>
                </a:rPr>
                <a:t>Practices</a:t>
              </a:r>
            </a:p>
          </p:txBody>
        </p:sp>
        <p:sp>
          <p:nvSpPr>
            <p:cNvPr id="35852" name="AutoShape 12"/>
            <p:cNvSpPr>
              <a:spLocks noChangeArrowheads="1"/>
            </p:cNvSpPr>
            <p:nvPr/>
          </p:nvSpPr>
          <p:spPr bwMode="auto">
            <a:xfrm>
              <a:off x="2832" y="4056"/>
              <a:ext cx="802" cy="841"/>
            </a:xfrm>
            <a:prstGeom prst="flowChartMultidocument">
              <a:avLst/>
            </a:prstGeom>
            <a:solidFill>
              <a:srgbClr val="99FF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GB" sz="1600">
                  <a:cs typeface="Times New Roman" pitchFamily="18" charset="0"/>
                </a:rPr>
                <a:t>Hygienic</a:t>
              </a:r>
              <a:br>
                <a:rPr lang="en-GB" sz="1600">
                  <a:cs typeface="Times New Roman" pitchFamily="18" charset="0"/>
                </a:rPr>
              </a:br>
              <a:r>
                <a:rPr lang="en-GB" sz="1600">
                  <a:cs typeface="Times New Roman" pitchFamily="18" charset="0"/>
                </a:rPr>
                <a:t>Handling</a:t>
              </a:r>
              <a:br>
                <a:rPr lang="en-GB" sz="1600">
                  <a:cs typeface="Times New Roman" pitchFamily="18" charset="0"/>
                </a:rPr>
              </a:br>
              <a:r>
                <a:rPr lang="en-GB" sz="1600">
                  <a:cs typeface="Times New Roman" pitchFamily="18" charset="0"/>
                </a:rPr>
                <a:t>Practices</a:t>
              </a:r>
            </a:p>
          </p:txBody>
        </p:sp>
        <p:sp>
          <p:nvSpPr>
            <p:cNvPr id="35853" name="AutoShape 13"/>
            <p:cNvSpPr>
              <a:spLocks noChangeArrowheads="1"/>
            </p:cNvSpPr>
            <p:nvPr/>
          </p:nvSpPr>
          <p:spPr bwMode="auto">
            <a:xfrm>
              <a:off x="3884" y="4056"/>
              <a:ext cx="802" cy="864"/>
            </a:xfrm>
            <a:prstGeom prst="flowChartMultidocument">
              <a:avLst/>
            </a:prstGeom>
            <a:solidFill>
              <a:srgbClr val="99FF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GB" sz="1600">
                  <a:cs typeface="Times New Roman" pitchFamily="18" charset="0"/>
                </a:rPr>
                <a:t>Safe food </a:t>
              </a:r>
              <a:br>
                <a:rPr lang="en-GB" sz="1600">
                  <a:cs typeface="Times New Roman" pitchFamily="18" charset="0"/>
                </a:rPr>
              </a:br>
              <a:r>
                <a:rPr lang="en-GB" sz="1600">
                  <a:cs typeface="Times New Roman" pitchFamily="18" charset="0"/>
                </a:rPr>
                <a:t> washing and </a:t>
              </a:r>
              <a:br>
                <a:rPr lang="en-GB" sz="1600">
                  <a:cs typeface="Times New Roman" pitchFamily="18" charset="0"/>
                </a:rPr>
              </a:br>
              <a:r>
                <a:rPr lang="en-GB" sz="1600">
                  <a:cs typeface="Times New Roman" pitchFamily="18" charset="0"/>
                </a:rPr>
                <a:t>preparation </a:t>
              </a:r>
            </a:p>
          </p:txBody>
        </p:sp>
        <p:sp>
          <p:nvSpPr>
            <p:cNvPr id="35854" name="AutoShape 14"/>
            <p:cNvSpPr>
              <a:spLocks noChangeArrowheads="1"/>
            </p:cNvSpPr>
            <p:nvPr/>
          </p:nvSpPr>
          <p:spPr bwMode="auto">
            <a:xfrm>
              <a:off x="1796" y="5064"/>
              <a:ext cx="2957" cy="576"/>
            </a:xfrm>
            <a:prstGeom prst="flowChartMultidocument">
              <a:avLst/>
            </a:prstGeom>
            <a:solidFill>
              <a:srgbClr val="99FF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sz="1600">
                <a:cs typeface="Times New Roman" pitchFamily="18" charset="0"/>
              </a:endParaRPr>
            </a:p>
          </p:txBody>
        </p:sp>
        <p:sp>
          <p:nvSpPr>
            <p:cNvPr id="35855" name="AutoShape 15"/>
            <p:cNvSpPr>
              <a:spLocks noChangeArrowheads="1"/>
            </p:cNvSpPr>
            <p:nvPr/>
          </p:nvSpPr>
          <p:spPr bwMode="auto">
            <a:xfrm>
              <a:off x="4987" y="4104"/>
              <a:ext cx="952" cy="768"/>
            </a:xfrm>
            <a:prstGeom prst="flowChartPredefinedProcess">
              <a:avLst/>
            </a:prstGeom>
            <a:solidFill>
              <a:srgbClr val="FFE473">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GB" sz="1600">
                  <a:cs typeface="Times New Roman" pitchFamily="18" charset="0"/>
                </a:rPr>
                <a:t>Awareness </a:t>
              </a:r>
              <a:br>
                <a:rPr lang="en-GB" sz="1600">
                  <a:cs typeface="Times New Roman" pitchFamily="18" charset="0"/>
                </a:rPr>
              </a:br>
              <a:r>
                <a:rPr lang="en-GB" sz="1600">
                  <a:cs typeface="Times New Roman" pitchFamily="18" charset="0"/>
                </a:rPr>
                <a:t>creation </a:t>
              </a:r>
              <a:br>
                <a:rPr lang="en-GB" sz="1600">
                  <a:cs typeface="Times New Roman" pitchFamily="18" charset="0"/>
                </a:rPr>
              </a:br>
              <a:r>
                <a:rPr lang="en-GB" sz="1600">
                  <a:cs typeface="Times New Roman" pitchFamily="18" charset="0"/>
                </a:rPr>
                <a:t>to create </a:t>
              </a:r>
              <a:br>
                <a:rPr lang="en-GB" sz="1600">
                  <a:cs typeface="Times New Roman" pitchFamily="18" charset="0"/>
                </a:rPr>
              </a:br>
              <a:r>
                <a:rPr lang="en-GB" sz="1600">
                  <a:cs typeface="Times New Roman" pitchFamily="18" charset="0"/>
                </a:rPr>
                <a:t>demand for </a:t>
              </a:r>
              <a:br>
                <a:rPr lang="en-GB" sz="1600">
                  <a:cs typeface="Times New Roman" pitchFamily="18" charset="0"/>
                </a:rPr>
              </a:br>
              <a:r>
                <a:rPr lang="en-GB" sz="1600">
                  <a:cs typeface="Times New Roman" pitchFamily="18" charset="0"/>
                </a:rPr>
                <a:t>safe produce</a:t>
              </a:r>
            </a:p>
          </p:txBody>
        </p:sp>
        <p:sp>
          <p:nvSpPr>
            <p:cNvPr id="35856" name="Text Box 16"/>
            <p:cNvSpPr txBox="1">
              <a:spLocks noChangeArrowheads="1"/>
            </p:cNvSpPr>
            <p:nvPr/>
          </p:nvSpPr>
          <p:spPr bwMode="auto">
            <a:xfrm>
              <a:off x="1946" y="5184"/>
              <a:ext cx="2857"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GB" sz="1600">
                  <a:cs typeface="Times New Roman" pitchFamily="18" charset="0"/>
                </a:rPr>
                <a:t>Facilitating behaviour change via education, </a:t>
              </a:r>
              <a:br>
                <a:rPr lang="en-GB" sz="1600">
                  <a:cs typeface="Times New Roman" pitchFamily="18" charset="0"/>
                </a:rPr>
              </a:br>
              <a:r>
                <a:rPr lang="en-GB" sz="1600">
                  <a:cs typeface="Times New Roman" pitchFamily="18" charset="0"/>
                </a:rPr>
                <a:t>financial &amp; non-financial incentives, and </a:t>
              </a:r>
            </a:p>
            <a:p>
              <a:pPr>
                <a:lnSpc>
                  <a:spcPct val="90000"/>
                </a:lnSpc>
              </a:pPr>
              <a:r>
                <a:rPr lang="en-GB" sz="1600">
                  <a:cs typeface="Times New Roman" pitchFamily="18" charset="0"/>
                </a:rPr>
                <a:t>regular inspections</a:t>
              </a:r>
              <a:endParaRPr lang="en-US" sz="1600">
                <a:cs typeface="Times New Roman" pitchFamily="18" charset="0"/>
              </a:endParaRPr>
            </a:p>
          </p:txBody>
        </p:sp>
        <p:sp>
          <p:nvSpPr>
            <p:cNvPr id="35857" name="Line 17"/>
            <p:cNvSpPr>
              <a:spLocks noChangeShapeType="1"/>
            </p:cNvSpPr>
            <p:nvPr/>
          </p:nvSpPr>
          <p:spPr bwMode="auto">
            <a:xfrm>
              <a:off x="2698" y="3480"/>
              <a:ext cx="0" cy="1440"/>
            </a:xfrm>
            <a:prstGeom prst="line">
              <a:avLst/>
            </a:prstGeom>
            <a:noFill/>
            <a:ln w="38100">
              <a:solidFill>
                <a:schemeClr val="accent2"/>
              </a:solidFill>
              <a:prstDash val="dash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58" name="Line 18"/>
            <p:cNvSpPr>
              <a:spLocks noChangeShapeType="1"/>
            </p:cNvSpPr>
            <p:nvPr/>
          </p:nvSpPr>
          <p:spPr bwMode="auto">
            <a:xfrm>
              <a:off x="3751" y="3501"/>
              <a:ext cx="0" cy="1440"/>
            </a:xfrm>
            <a:prstGeom prst="line">
              <a:avLst/>
            </a:prstGeom>
            <a:noFill/>
            <a:ln w="38100">
              <a:solidFill>
                <a:schemeClr val="accent2"/>
              </a:solidFill>
              <a:prstDash val="lg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59" name="Line 19"/>
            <p:cNvSpPr>
              <a:spLocks noChangeShapeType="1"/>
            </p:cNvSpPr>
            <p:nvPr/>
          </p:nvSpPr>
          <p:spPr bwMode="auto">
            <a:xfrm>
              <a:off x="4828" y="3496"/>
              <a:ext cx="0" cy="1440"/>
            </a:xfrm>
            <a:prstGeom prst="line">
              <a:avLst/>
            </a:prstGeom>
            <a:noFill/>
            <a:ln w="38100">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5874" name="Text Box 34"/>
          <p:cNvSpPr txBox="1">
            <a:spLocks noChangeArrowheads="1"/>
          </p:cNvSpPr>
          <p:nvPr/>
        </p:nvSpPr>
        <p:spPr bwMode="auto">
          <a:xfrm>
            <a:off x="891117" y="1932323"/>
            <a:ext cx="3009374" cy="813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06" tIns="52153" rIns="104306" bIns="52153">
            <a:spAutoFit/>
          </a:bodyPr>
          <a:lstStyle/>
          <a:p>
            <a:pPr eaLnBrk="0" hangingPunct="0">
              <a:spcBef>
                <a:spcPct val="20000"/>
              </a:spcBef>
              <a:buFont typeface="Arial" charset="0"/>
              <a:buNone/>
            </a:pPr>
            <a:r>
              <a:rPr lang="en-US" sz="2300" dirty="0" smtClean="0"/>
              <a:t>Irrigation </a:t>
            </a:r>
            <a:r>
              <a:rPr lang="en-US" sz="2300" dirty="0"/>
              <a:t>water </a:t>
            </a:r>
            <a:br>
              <a:rPr lang="en-US" sz="2300" dirty="0"/>
            </a:br>
            <a:r>
              <a:rPr lang="en-US" sz="2300" dirty="0"/>
              <a:t>quality </a:t>
            </a:r>
            <a:r>
              <a:rPr lang="en-US" sz="2300" dirty="0" smtClean="0"/>
              <a:t>thresholds</a:t>
            </a:r>
            <a:endParaRPr lang="en-US" sz="2300" dirty="0"/>
          </a:p>
        </p:txBody>
      </p:sp>
      <p:grpSp>
        <p:nvGrpSpPr>
          <p:cNvPr id="35881" name="Group 41"/>
          <p:cNvGrpSpPr>
            <a:grpSpLocks/>
          </p:cNvGrpSpPr>
          <p:nvPr/>
        </p:nvGrpSpPr>
        <p:grpSpPr bwMode="auto">
          <a:xfrm>
            <a:off x="267335" y="3108519"/>
            <a:ext cx="9781862" cy="2520421"/>
            <a:chOff x="144" y="1776"/>
            <a:chExt cx="5269" cy="1440"/>
          </a:xfrm>
        </p:grpSpPr>
        <p:sp>
          <p:nvSpPr>
            <p:cNvPr id="35863" name="AutoShape 23"/>
            <p:cNvSpPr>
              <a:spLocks noChangeArrowheads="1"/>
            </p:cNvSpPr>
            <p:nvPr/>
          </p:nvSpPr>
          <p:spPr bwMode="auto">
            <a:xfrm>
              <a:off x="192" y="1904"/>
              <a:ext cx="864" cy="384"/>
            </a:xfrm>
            <a:prstGeom prst="homePlate">
              <a:avLst>
                <a:gd name="adj" fmla="val 56250"/>
              </a:avLst>
            </a:prstGeom>
            <a:solidFill>
              <a:srgbClr val="FFFF99"/>
            </a:solidFill>
            <a:ln w="28575">
              <a:solidFill>
                <a:srgbClr val="FFCC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GB" sz="1800">
                  <a:cs typeface="Times New Roman" pitchFamily="18" charset="0"/>
                </a:rPr>
                <a:t>Wastewater </a:t>
              </a:r>
              <a:br>
                <a:rPr lang="en-GB" sz="1800">
                  <a:cs typeface="Times New Roman" pitchFamily="18" charset="0"/>
                </a:rPr>
              </a:br>
              <a:r>
                <a:rPr lang="en-GB" sz="1800">
                  <a:cs typeface="Times New Roman" pitchFamily="18" charset="0"/>
                </a:rPr>
                <a:t>generation</a:t>
              </a:r>
            </a:p>
          </p:txBody>
        </p:sp>
        <p:sp>
          <p:nvSpPr>
            <p:cNvPr id="35864" name="AutoShape 24"/>
            <p:cNvSpPr>
              <a:spLocks noChangeArrowheads="1"/>
            </p:cNvSpPr>
            <p:nvPr/>
          </p:nvSpPr>
          <p:spPr bwMode="auto">
            <a:xfrm>
              <a:off x="144" y="2380"/>
              <a:ext cx="864" cy="768"/>
            </a:xfrm>
            <a:prstGeom prst="flowChartPredefinedProcess">
              <a:avLst/>
            </a:prstGeom>
            <a:solidFill>
              <a:srgbClr val="99FF66">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GB" sz="1600">
                  <a:cs typeface="Times New Roman" pitchFamily="18" charset="0"/>
                </a:rPr>
                <a:t>Wastewater </a:t>
              </a:r>
              <a:br>
                <a:rPr lang="en-GB" sz="1600">
                  <a:cs typeface="Times New Roman" pitchFamily="18" charset="0"/>
                </a:rPr>
              </a:br>
              <a:r>
                <a:rPr lang="en-GB" sz="1600">
                  <a:cs typeface="Times New Roman" pitchFamily="18" charset="0"/>
                </a:rPr>
                <a:t>treatment</a:t>
              </a:r>
            </a:p>
          </p:txBody>
        </p:sp>
        <p:sp>
          <p:nvSpPr>
            <p:cNvPr id="35867" name="Line 27"/>
            <p:cNvSpPr>
              <a:spLocks noChangeShapeType="1"/>
            </p:cNvSpPr>
            <p:nvPr/>
          </p:nvSpPr>
          <p:spPr bwMode="auto">
            <a:xfrm>
              <a:off x="1144" y="1776"/>
              <a:ext cx="0" cy="1440"/>
            </a:xfrm>
            <a:prstGeom prst="line">
              <a:avLst/>
            </a:prstGeom>
            <a:noFill/>
            <a:ln w="38100">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77" name="AutoShape 37"/>
            <p:cNvSpPr>
              <a:spLocks noChangeArrowheads="1"/>
            </p:cNvSpPr>
            <p:nvPr/>
          </p:nvSpPr>
          <p:spPr bwMode="auto">
            <a:xfrm>
              <a:off x="1303" y="1920"/>
              <a:ext cx="852" cy="384"/>
            </a:xfrm>
            <a:prstGeom prst="homePlate">
              <a:avLst>
                <a:gd name="adj" fmla="val 55469"/>
              </a:avLst>
            </a:prstGeom>
            <a:solidFill>
              <a:srgbClr val="FFFF99"/>
            </a:solidFill>
            <a:ln w="28575" algn="ctr">
              <a:solidFill>
                <a:srgbClr val="FFCC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GB" sz="1800">
                  <a:cs typeface="Times New Roman" pitchFamily="18" charset="0"/>
                </a:rPr>
                <a:t>Farmer/ </a:t>
              </a:r>
              <a:br>
                <a:rPr lang="en-GB" sz="1800">
                  <a:cs typeface="Times New Roman" pitchFamily="18" charset="0"/>
                </a:rPr>
              </a:br>
              <a:r>
                <a:rPr lang="en-GB" sz="1800">
                  <a:cs typeface="Times New Roman" pitchFamily="18" charset="0"/>
                </a:rPr>
                <a:t>Producer</a:t>
              </a:r>
              <a:endParaRPr lang="de-DE" sz="1800">
                <a:cs typeface="Times New Roman" pitchFamily="18" charset="0"/>
              </a:endParaRPr>
            </a:p>
          </p:txBody>
        </p:sp>
        <p:sp>
          <p:nvSpPr>
            <p:cNvPr id="35878" name="AutoShape 38"/>
            <p:cNvSpPr>
              <a:spLocks noChangeArrowheads="1"/>
            </p:cNvSpPr>
            <p:nvPr/>
          </p:nvSpPr>
          <p:spPr bwMode="auto">
            <a:xfrm>
              <a:off x="2356" y="1920"/>
              <a:ext cx="852" cy="384"/>
            </a:xfrm>
            <a:prstGeom prst="homePlate">
              <a:avLst>
                <a:gd name="adj" fmla="val 55469"/>
              </a:avLst>
            </a:prstGeom>
            <a:solidFill>
              <a:srgbClr val="FFFF99"/>
            </a:solidFill>
            <a:ln w="28575" algn="ctr">
              <a:solidFill>
                <a:srgbClr val="FFCC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GB" sz="1800">
                  <a:cs typeface="Times New Roman" pitchFamily="18" charset="0"/>
                </a:rPr>
                <a:t>Traders/</a:t>
              </a:r>
              <a:br>
                <a:rPr lang="en-GB" sz="1800">
                  <a:cs typeface="Times New Roman" pitchFamily="18" charset="0"/>
                </a:rPr>
              </a:br>
              <a:r>
                <a:rPr lang="en-GB" sz="1800">
                  <a:cs typeface="Times New Roman" pitchFamily="18" charset="0"/>
                </a:rPr>
                <a:t>Retailers</a:t>
              </a:r>
              <a:endParaRPr lang="de-DE" sz="1800">
                <a:cs typeface="Times New Roman" pitchFamily="18" charset="0"/>
              </a:endParaRPr>
            </a:p>
          </p:txBody>
        </p:sp>
        <p:sp>
          <p:nvSpPr>
            <p:cNvPr id="35879" name="AutoShape 39"/>
            <p:cNvSpPr>
              <a:spLocks noChangeArrowheads="1"/>
            </p:cNvSpPr>
            <p:nvPr/>
          </p:nvSpPr>
          <p:spPr bwMode="auto">
            <a:xfrm>
              <a:off x="3408" y="1920"/>
              <a:ext cx="852" cy="384"/>
            </a:xfrm>
            <a:prstGeom prst="homePlate">
              <a:avLst>
                <a:gd name="adj" fmla="val 55469"/>
              </a:avLst>
            </a:prstGeom>
            <a:solidFill>
              <a:srgbClr val="FFFF99"/>
            </a:solidFill>
            <a:ln w="28575" algn="ctr">
              <a:solidFill>
                <a:srgbClr val="FFCC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GB" sz="1800">
                  <a:cs typeface="Times New Roman" pitchFamily="18" charset="0"/>
                </a:rPr>
                <a:t>Kitchen</a:t>
              </a:r>
              <a:r>
                <a:rPr lang="en-GB" sz="1100">
                  <a:cs typeface="Times New Roman" pitchFamily="18" charset="0"/>
                </a:rPr>
                <a:t> </a:t>
              </a:r>
              <a:r>
                <a:rPr lang="en-GB" sz="1800">
                  <a:cs typeface="Times New Roman" pitchFamily="18" charset="0"/>
                </a:rPr>
                <a:t>staff</a:t>
              </a:r>
              <a:endParaRPr lang="de-DE" sz="1800">
                <a:cs typeface="Times New Roman" pitchFamily="18" charset="0"/>
              </a:endParaRPr>
            </a:p>
          </p:txBody>
        </p:sp>
        <p:sp>
          <p:nvSpPr>
            <p:cNvPr id="35880" name="Rectangle 40"/>
            <p:cNvSpPr>
              <a:spLocks noChangeArrowheads="1"/>
            </p:cNvSpPr>
            <p:nvPr/>
          </p:nvSpPr>
          <p:spPr bwMode="auto">
            <a:xfrm>
              <a:off x="4561" y="1920"/>
              <a:ext cx="852" cy="384"/>
            </a:xfrm>
            <a:prstGeom prst="rect">
              <a:avLst/>
            </a:prstGeom>
            <a:solidFill>
              <a:srgbClr val="FFFF99"/>
            </a:solidFill>
            <a:ln w="28575" algn="ctr">
              <a:solidFill>
                <a:srgbClr val="FFCC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GB" sz="1800">
                  <a:cs typeface="Times New Roman" pitchFamily="18" charset="0"/>
                </a:rPr>
                <a:t>Consumer</a:t>
              </a:r>
              <a:endParaRPr lang="de-DE" sz="1800">
                <a:cs typeface="Times New Roman" pitchFamily="18" charset="0"/>
              </a:endParaRPr>
            </a:p>
          </p:txBody>
        </p:sp>
      </p:grpSp>
      <p:sp>
        <p:nvSpPr>
          <p:cNvPr id="35883" name="Text Box 43"/>
          <p:cNvSpPr txBox="1">
            <a:spLocks noChangeArrowheads="1"/>
          </p:cNvSpPr>
          <p:nvPr/>
        </p:nvSpPr>
        <p:spPr bwMode="auto">
          <a:xfrm>
            <a:off x="2673350" y="420070"/>
            <a:ext cx="6831051" cy="874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spAutoFit/>
          </a:bodyPr>
          <a:lstStyle/>
          <a:p>
            <a:r>
              <a:rPr lang="en-US" sz="5000"/>
              <a:t>1989 WHO Guidelines</a:t>
            </a:r>
          </a:p>
        </p:txBody>
      </p:sp>
      <p:sp>
        <p:nvSpPr>
          <p:cNvPr id="35884" name="Text Box 44"/>
          <p:cNvSpPr txBox="1">
            <a:spLocks noChangeArrowheads="1"/>
          </p:cNvSpPr>
          <p:nvPr/>
        </p:nvSpPr>
        <p:spPr bwMode="auto">
          <a:xfrm>
            <a:off x="2584239" y="420070"/>
            <a:ext cx="6831051" cy="87476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spAutoFit/>
          </a:bodyPr>
          <a:lstStyle/>
          <a:p>
            <a:r>
              <a:rPr lang="en-US" sz="5000"/>
              <a:t>2006 WHO Guidelines</a:t>
            </a:r>
          </a:p>
        </p:txBody>
      </p:sp>
      <p:grpSp>
        <p:nvGrpSpPr>
          <p:cNvPr id="35886" name="Group 46"/>
          <p:cNvGrpSpPr>
            <a:grpSpLocks/>
          </p:cNvGrpSpPr>
          <p:nvPr/>
        </p:nvGrpSpPr>
        <p:grpSpPr bwMode="auto">
          <a:xfrm>
            <a:off x="6551564" y="1783549"/>
            <a:ext cx="2808875" cy="1240957"/>
            <a:chOff x="3545" y="1019"/>
            <a:chExt cx="1513" cy="709"/>
          </a:xfrm>
        </p:grpSpPr>
        <p:sp>
          <p:nvSpPr>
            <p:cNvPr id="35875" name="Text Box 35"/>
            <p:cNvSpPr txBox="1">
              <a:spLocks noChangeArrowheads="1"/>
            </p:cNvSpPr>
            <p:nvPr/>
          </p:nvSpPr>
          <p:spPr bwMode="auto">
            <a:xfrm>
              <a:off x="3545" y="1019"/>
              <a:ext cx="1513" cy="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buFont typeface="Arial" charset="0"/>
                <a:buNone/>
              </a:pPr>
              <a:r>
                <a:rPr lang="en-US" sz="2300" dirty="0" smtClean="0">
                  <a:sym typeface="Wingdings" pitchFamily="2" charset="2"/>
                </a:rPr>
                <a:t>Health-based </a:t>
              </a:r>
              <a:r>
                <a:rPr lang="en-US" sz="2300" dirty="0">
                  <a:sym typeface="Wingdings" pitchFamily="2" charset="2"/>
                </a:rPr>
                <a:t>targets</a:t>
              </a:r>
            </a:p>
            <a:p>
              <a:pPr eaLnBrk="0" hangingPunct="0">
                <a:spcBef>
                  <a:spcPct val="20000"/>
                </a:spcBef>
                <a:buFont typeface="Arial" charset="0"/>
                <a:buNone/>
              </a:pPr>
              <a:endParaRPr lang="en-US" sz="2300" dirty="0"/>
            </a:p>
          </p:txBody>
        </p:sp>
        <p:sp>
          <p:nvSpPr>
            <p:cNvPr id="35885" name="Line 45"/>
            <p:cNvSpPr>
              <a:spLocks noChangeShapeType="1"/>
            </p:cNvSpPr>
            <p:nvPr/>
          </p:nvSpPr>
          <p:spPr bwMode="auto">
            <a:xfrm>
              <a:off x="4368" y="1440"/>
              <a:ext cx="0" cy="288"/>
            </a:xfrm>
            <a:prstGeom prst="line">
              <a:avLst/>
            </a:prstGeom>
            <a:noFill/>
            <a:ln w="76200">
              <a:solidFill>
                <a:srgbClr val="FE211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479251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58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7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3588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58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884"/>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358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74" grpId="0"/>
      <p:bldP spid="35874" grpId="1"/>
      <p:bldP spid="358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Background </a:t>
            </a:r>
            <a:endParaRPr lang="en-US" dirty="0"/>
          </a:p>
        </p:txBody>
      </p:sp>
      <p:sp>
        <p:nvSpPr>
          <p:cNvPr id="19458" name="Content Placeholder 2"/>
          <p:cNvSpPr>
            <a:spLocks noGrp="1"/>
          </p:cNvSpPr>
          <p:nvPr>
            <p:ph idx="1"/>
          </p:nvPr>
        </p:nvSpPr>
        <p:spPr>
          <a:xfrm>
            <a:off x="1004888" y="1728788"/>
            <a:ext cx="8748712" cy="5084762"/>
          </a:xfrm>
        </p:spPr>
        <p:txBody>
          <a:bodyPr/>
          <a:lstStyle/>
          <a:p>
            <a:pPr eaLnBrk="1" hangingPunct="1"/>
            <a:r>
              <a:rPr lang="en-GB" sz="2000" b="1" smtClean="0"/>
              <a:t>Wastewater use is extensive worldwide, and increasing</a:t>
            </a:r>
          </a:p>
          <a:p>
            <a:pPr eaLnBrk="1" hangingPunct="1"/>
            <a:r>
              <a:rPr lang="en-GB" sz="2000" b="1" smtClean="0"/>
              <a:t>10% of the world’s population is thought to consume wastewater irrigated foods.</a:t>
            </a:r>
          </a:p>
          <a:p>
            <a:pPr eaLnBrk="1" hangingPunct="1"/>
            <a:r>
              <a:rPr lang="en-GB" sz="2000" b="1" smtClean="0"/>
              <a:t>20 million hectares in 50 countries are irrigated with raw or  partially treated wastewater.  </a:t>
            </a:r>
          </a:p>
          <a:p>
            <a:pPr eaLnBrk="1" hangingPunct="1"/>
            <a:r>
              <a:rPr lang="en-GB" sz="2000" b="1" smtClean="0"/>
              <a:t>The use of excreta (faeces, urine) is important worldwide, but the extent has not been quantified.</a:t>
            </a:r>
            <a:endParaRPr lang="en-GB" sz="2000" smtClean="0"/>
          </a:p>
          <a:p>
            <a:pPr eaLnBrk="1" hangingPunct="1"/>
            <a:r>
              <a:rPr lang="en-GB" sz="2000" b="1" smtClean="0"/>
              <a:t>The use of greywater is growing in both developed and less-developed countries – it is culturally more acceptable in some societies</a:t>
            </a:r>
          </a:p>
          <a:p>
            <a:pPr eaLnBrk="1" hangingPunct="1"/>
            <a:r>
              <a:rPr lang="en-GB" sz="2000" b="1" smtClean="0"/>
              <a:t>Wastewater can be an excellent resource….</a:t>
            </a:r>
            <a:endParaRPr lang="en-US" sz="2000" smtClean="0"/>
          </a:p>
        </p:txBody>
      </p:sp>
      <p:sp>
        <p:nvSpPr>
          <p:cNvPr id="4" name="Content Placeholder 2"/>
          <p:cNvSpPr txBox="1">
            <a:spLocks/>
          </p:cNvSpPr>
          <p:nvPr/>
        </p:nvSpPr>
        <p:spPr bwMode="auto">
          <a:xfrm>
            <a:off x="6767513" y="5965825"/>
            <a:ext cx="3201987" cy="415925"/>
          </a:xfrm>
          <a:prstGeom prst="rect">
            <a:avLst/>
          </a:prstGeom>
          <a:noFill/>
          <a:ln w="9525">
            <a:noFill/>
            <a:miter lim="800000"/>
            <a:headEnd/>
            <a:tailEnd/>
          </a:ln>
        </p:spPr>
        <p:txBody>
          <a:bodyPr lIns="0" tIns="0" rIns="0" bIns="0"/>
          <a:lstStyle/>
          <a:p>
            <a:pPr defTabSz="1042988">
              <a:spcBef>
                <a:spcPct val="80000"/>
              </a:spcBef>
              <a:buClr>
                <a:srgbClr val="1E7FB8"/>
              </a:buClr>
              <a:buFont typeface="Wingdings" pitchFamily="2" charset="2"/>
              <a:buNone/>
            </a:pPr>
            <a:r>
              <a:rPr lang="en-GB" sz="2000"/>
              <a:t>if it is managed safely.</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801688" y="252413"/>
            <a:ext cx="9001125" cy="1260475"/>
          </a:xfrm>
          <a:noFill/>
        </p:spPr>
        <p:txBody>
          <a:bodyPr lIns="104306" tIns="52153" rIns="104306" bIns="52153"/>
          <a:lstStyle/>
          <a:p>
            <a:r>
              <a:rPr lang="en-US" sz="3600" b="0" smtClean="0"/>
              <a:t>Conclusions:</a:t>
            </a:r>
            <a:br>
              <a:rPr lang="en-US" sz="3600" b="0" smtClean="0"/>
            </a:br>
            <a:r>
              <a:rPr lang="en-US" sz="3600" b="0" smtClean="0"/>
              <a:t>Health risks can be managed</a:t>
            </a:r>
          </a:p>
        </p:txBody>
      </p:sp>
      <p:sp>
        <p:nvSpPr>
          <p:cNvPr id="47107" name="Rectangle 3"/>
          <p:cNvSpPr>
            <a:spLocks noGrp="1" noChangeArrowheads="1"/>
          </p:cNvSpPr>
          <p:nvPr>
            <p:ph type="body" idx="4294967295"/>
          </p:nvPr>
        </p:nvSpPr>
        <p:spPr>
          <a:xfrm>
            <a:off x="357188" y="1847850"/>
            <a:ext cx="9890125" cy="4368800"/>
          </a:xfrm>
        </p:spPr>
        <p:txBody>
          <a:bodyPr lIns="104306" tIns="52153" rIns="104306" bIns="52153"/>
          <a:lstStyle/>
          <a:p>
            <a:pPr marL="514350" indent="-514350" defTabSz="914400">
              <a:buFont typeface="Calibri" pitchFamily="34" charset="0"/>
              <a:buAutoNum type="arabicPeriod"/>
            </a:pPr>
            <a:r>
              <a:rPr lang="en-US" sz="2400" dirty="0" smtClean="0"/>
              <a:t>Risk management is possible at low cost, also where wastewater treatment is only emerging. </a:t>
            </a:r>
            <a:r>
              <a:rPr lang="en-US" sz="2400" b="1" dirty="0" smtClean="0">
                <a:solidFill>
                  <a:schemeClr val="hlink"/>
                </a:solidFill>
              </a:rPr>
              <a:t>(Senegal</a:t>
            </a:r>
            <a:r>
              <a:rPr lang="en-US" sz="2400" b="1" dirty="0">
                <a:solidFill>
                  <a:schemeClr val="hlink"/>
                </a:solidFill>
              </a:rPr>
              <a:t>, Jordan and Ghana (</a:t>
            </a:r>
            <a:r>
              <a:rPr lang="en-US" sz="2400" b="1" dirty="0" smtClean="0">
                <a:solidFill>
                  <a:schemeClr val="hlink"/>
                </a:solidFill>
              </a:rPr>
              <a:t>2007-2010) </a:t>
            </a:r>
            <a:r>
              <a:rPr lang="en-US" sz="2400" dirty="0" smtClean="0"/>
              <a:t>(&gt;90% of disease burden down; CER &lt; 100$/DALY).</a:t>
            </a:r>
          </a:p>
          <a:p>
            <a:pPr marL="514350" indent="-514350" defTabSz="914400">
              <a:buFont typeface="Calibri" pitchFamily="34" charset="0"/>
              <a:buAutoNum type="arabicPeriod"/>
            </a:pPr>
            <a:r>
              <a:rPr lang="en-US" sz="2400" dirty="0" smtClean="0">
                <a:solidFill>
                  <a:schemeClr val="tx2"/>
                </a:solidFill>
              </a:rPr>
              <a:t>Combination of treatment &amp; non-treatment options would be </a:t>
            </a:r>
            <a:r>
              <a:rPr lang="en-US" sz="2400" dirty="0" smtClean="0">
                <a:solidFill>
                  <a:srgbClr val="FF0000"/>
                </a:solidFill>
              </a:rPr>
              <a:t>ideal</a:t>
            </a:r>
            <a:r>
              <a:rPr lang="en-US" sz="2400" dirty="0" smtClean="0">
                <a:solidFill>
                  <a:schemeClr val="tx2"/>
                </a:solidFill>
              </a:rPr>
              <a:t>, but </a:t>
            </a:r>
            <a:r>
              <a:rPr lang="en-US" sz="2400" dirty="0" smtClean="0">
                <a:solidFill>
                  <a:schemeClr val="tx2"/>
                </a:solidFill>
              </a:rPr>
              <a:t>on-farm </a:t>
            </a:r>
            <a:r>
              <a:rPr lang="en-US" sz="2400" dirty="0" smtClean="0">
                <a:solidFill>
                  <a:schemeClr val="tx2"/>
                </a:solidFill>
              </a:rPr>
              <a:t>and/or off-farm interventions alone can be very effective.</a:t>
            </a:r>
          </a:p>
          <a:p>
            <a:pPr marL="514350" indent="-514350" defTabSz="914400">
              <a:buFont typeface="Calibri" pitchFamily="34" charset="0"/>
              <a:buAutoNum type="arabicPeriod"/>
            </a:pPr>
            <a:r>
              <a:rPr lang="en-US" sz="2400" dirty="0" smtClean="0"/>
              <a:t>Impact &amp; cost-effectiveness of these interventions depend on their adoption rate: this requires education, incentives &amp; social marketing (similar to hand wash campaigns).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39938" name="Content Placeholder 2"/>
          <p:cNvSpPr>
            <a:spLocks noGrp="1"/>
          </p:cNvSpPr>
          <p:nvPr>
            <p:ph idx="1"/>
          </p:nvPr>
        </p:nvSpPr>
        <p:spPr>
          <a:xfrm>
            <a:off x="517525" y="2941638"/>
            <a:ext cx="9696450" cy="2606675"/>
          </a:xfrm>
        </p:spPr>
        <p:txBody>
          <a:bodyPr/>
          <a:lstStyle/>
          <a:p>
            <a:pPr marL="0" indent="0" algn="ctr" eaLnBrk="1" hangingPunct="1">
              <a:buFont typeface="Wingdings" pitchFamily="2" charset="2"/>
              <a:buNone/>
            </a:pPr>
            <a:r>
              <a:rPr lang="en-US" sz="4800" b="1" dirty="0" smtClean="0"/>
              <a:t>Questions / Discussion</a:t>
            </a:r>
            <a:endParaRPr lang="en-US" sz="4800" b="1" dirty="0"/>
          </a:p>
          <a:p>
            <a:pPr marL="0" indent="0" algn="ctr" eaLnBrk="1" hangingPunct="1">
              <a:buFont typeface="Wingdings" pitchFamily="2" charset="2"/>
              <a:buNone/>
            </a:pPr>
            <a:endParaRPr lang="en-US" sz="2000" b="1" dirty="0" smtClean="0"/>
          </a:p>
          <a:p>
            <a:pPr marL="0" indent="0" algn="ctr" eaLnBrk="1" hangingPunct="1">
              <a:buFont typeface="Wingdings" pitchFamily="2" charset="2"/>
              <a:buNone/>
            </a:pPr>
            <a:r>
              <a:rPr lang="en-US" sz="2000" b="1" dirty="0" smtClean="0"/>
              <a:t>All publications can be found at: </a:t>
            </a:r>
            <a:br>
              <a:rPr lang="en-US" sz="2000" b="1" dirty="0" smtClean="0"/>
            </a:br>
            <a:r>
              <a:rPr lang="en-US" sz="4800" b="1" dirty="0" smtClean="0"/>
              <a:t>www.who.int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 </a:t>
            </a:r>
            <a:r>
              <a:rPr lang="en-US" dirty="0" smtClean="0"/>
              <a:t>Where is it most needed?</a:t>
            </a:r>
            <a:endParaRPr lang="en-US" dirty="0"/>
          </a:p>
        </p:txBody>
      </p:sp>
      <p:pic>
        <p:nvPicPr>
          <p:cNvPr id="5" name="Picture 2" descr="http://www.iwmi.cgiar.org/About_IWMI/Strategic_Documents/Annual_Reports/2006_2007/images/waterscarcity-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772" y="1387366"/>
            <a:ext cx="7756635" cy="53129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Health concerns</a:t>
            </a:r>
            <a:endParaRPr lang="en-US" dirty="0"/>
          </a:p>
        </p:txBody>
      </p:sp>
      <p:sp>
        <p:nvSpPr>
          <p:cNvPr id="3" name="Content Placeholder 2"/>
          <p:cNvSpPr>
            <a:spLocks noGrp="1"/>
          </p:cNvSpPr>
          <p:nvPr>
            <p:ph idx="1"/>
          </p:nvPr>
        </p:nvSpPr>
        <p:spPr>
          <a:xfrm>
            <a:off x="738188" y="1614488"/>
            <a:ext cx="6971150" cy="2154237"/>
          </a:xfrm>
        </p:spPr>
        <p:txBody>
          <a:bodyPr/>
          <a:lstStyle/>
          <a:p>
            <a:pPr marL="0" indent="0" eaLnBrk="1" hangingPunct="1">
              <a:buFont typeface="Wingdings" pitchFamily="2" charset="2"/>
              <a:buNone/>
            </a:pPr>
            <a:r>
              <a:rPr lang="en-GB" sz="2400" b="1" dirty="0" smtClean="0"/>
              <a:t>Direct Health Effects</a:t>
            </a:r>
          </a:p>
          <a:p>
            <a:pPr marL="0" indent="0" eaLnBrk="1" hangingPunct="1"/>
            <a:r>
              <a:rPr lang="en-GB" sz="2000" b="1" dirty="0" smtClean="0"/>
              <a:t>   Disease outbreaks (in developing and developed                 countries)</a:t>
            </a:r>
          </a:p>
          <a:p>
            <a:pPr marL="0" indent="0" eaLnBrk="1" hangingPunct="1"/>
            <a:r>
              <a:rPr lang="en-GB" sz="2000" b="1" dirty="0" smtClean="0"/>
              <a:t>   Non-communicable diseases (waste water mixed with industrial waste containing heavy metals)</a:t>
            </a:r>
          </a:p>
          <a:p>
            <a:pPr marL="0" indent="0" eaLnBrk="1" hangingPunct="1"/>
            <a:r>
              <a:rPr lang="en-GB" sz="2000" b="1" dirty="0" smtClean="0"/>
              <a:t>   </a:t>
            </a:r>
            <a:r>
              <a:rPr lang="en-GB" sz="2000" b="1" dirty="0" smtClean="0"/>
              <a:t>Persistent diseases (</a:t>
            </a:r>
            <a:r>
              <a:rPr lang="en-GB" sz="2000" b="1" dirty="0" smtClean="0"/>
              <a:t>e.g. intestinal </a:t>
            </a:r>
            <a:r>
              <a:rPr lang="en-GB" sz="2000" b="1" dirty="0" err="1" smtClean="0"/>
              <a:t>helminth</a:t>
            </a:r>
            <a:r>
              <a:rPr lang="en-GB" sz="2000" b="1" dirty="0" smtClean="0"/>
              <a:t> </a:t>
            </a:r>
            <a:r>
              <a:rPr lang="en-GB" sz="2000" b="1" dirty="0" smtClean="0"/>
              <a:t>infections, diarrhoeal infections)</a:t>
            </a:r>
            <a:endParaRPr lang="en-GB" sz="2000" b="1" dirty="0" smtClean="0"/>
          </a:p>
          <a:p>
            <a:pPr marL="0" indent="0" eaLnBrk="1" hangingPunct="1">
              <a:buFont typeface="Wingdings" pitchFamily="2" charset="2"/>
              <a:buNone/>
            </a:pPr>
            <a:endParaRPr lang="en-US" sz="2400" dirty="0" smtClean="0"/>
          </a:p>
        </p:txBody>
      </p:sp>
      <p:sp>
        <p:nvSpPr>
          <p:cNvPr id="12" name="Content Placeholder 2"/>
          <p:cNvSpPr txBox="1">
            <a:spLocks/>
          </p:cNvSpPr>
          <p:nvPr/>
        </p:nvSpPr>
        <p:spPr bwMode="auto">
          <a:xfrm>
            <a:off x="738188" y="4611688"/>
            <a:ext cx="6678612" cy="4152900"/>
          </a:xfrm>
          <a:prstGeom prst="rect">
            <a:avLst/>
          </a:prstGeom>
          <a:noFill/>
          <a:ln>
            <a:noFill/>
          </a:ln>
          <a:effectLst/>
          <a:extLst/>
        </p:spPr>
        <p:txBody>
          <a:bodyPr lIns="0" tIns="0" rIns="0" bIns="0"/>
          <a:lstStyle>
            <a:lvl1pPr marL="390525" indent="-390525" algn="l" defTabSz="1042988" rtl="0" fontAlgn="base">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r" defTabSz="1042988" rtl="1" fontAlgn="base">
              <a:spcBef>
                <a:spcPct val="20000"/>
              </a:spcBef>
              <a:spcAft>
                <a:spcPct val="0"/>
              </a:spcAft>
              <a:buChar char="»"/>
              <a:defRPr sz="2300">
                <a:solidFill>
                  <a:srgbClr val="000066"/>
                </a:solidFill>
                <a:latin typeface="+mn-lt"/>
                <a:cs typeface="+mn-cs"/>
              </a:defRPr>
            </a:lvl5pPr>
            <a:lvl6pPr marL="2725738" indent="-165100" algn="r" defTabSz="1042988" rtl="1" fontAlgn="base">
              <a:spcBef>
                <a:spcPct val="20000"/>
              </a:spcBef>
              <a:spcAft>
                <a:spcPct val="0"/>
              </a:spcAft>
              <a:buChar char="»"/>
              <a:defRPr sz="2300">
                <a:solidFill>
                  <a:srgbClr val="000066"/>
                </a:solidFill>
                <a:latin typeface="+mn-lt"/>
                <a:cs typeface="+mn-cs"/>
              </a:defRPr>
            </a:lvl6pPr>
            <a:lvl7pPr marL="3182938" indent="-165100" algn="r" defTabSz="1042988" rtl="1" fontAlgn="base">
              <a:spcBef>
                <a:spcPct val="20000"/>
              </a:spcBef>
              <a:spcAft>
                <a:spcPct val="0"/>
              </a:spcAft>
              <a:buChar char="»"/>
              <a:defRPr sz="2300">
                <a:solidFill>
                  <a:srgbClr val="000066"/>
                </a:solidFill>
                <a:latin typeface="+mn-lt"/>
                <a:cs typeface="+mn-cs"/>
              </a:defRPr>
            </a:lvl7pPr>
            <a:lvl8pPr marL="3640138" indent="-165100" algn="r" defTabSz="1042988" rtl="1" fontAlgn="base">
              <a:spcBef>
                <a:spcPct val="20000"/>
              </a:spcBef>
              <a:spcAft>
                <a:spcPct val="0"/>
              </a:spcAft>
              <a:buChar char="»"/>
              <a:defRPr sz="2300">
                <a:solidFill>
                  <a:srgbClr val="000066"/>
                </a:solidFill>
                <a:latin typeface="+mn-lt"/>
                <a:cs typeface="+mn-cs"/>
              </a:defRPr>
            </a:lvl8pPr>
            <a:lvl9pPr marL="4097338" indent="-165100" algn="r" defTabSz="1042988" rtl="1" fontAlgn="base">
              <a:spcBef>
                <a:spcPct val="20000"/>
              </a:spcBef>
              <a:spcAft>
                <a:spcPct val="0"/>
              </a:spcAft>
              <a:buChar char="»"/>
              <a:defRPr sz="2300">
                <a:solidFill>
                  <a:srgbClr val="000066"/>
                </a:solidFill>
                <a:latin typeface="+mn-lt"/>
                <a:cs typeface="+mn-cs"/>
              </a:defRPr>
            </a:lvl9pPr>
          </a:lstStyle>
          <a:p>
            <a:pPr marL="0" indent="0">
              <a:buFont typeface="Wingdings" pitchFamily="2" charset="2"/>
              <a:buNone/>
              <a:defRPr/>
            </a:pPr>
            <a:r>
              <a:rPr lang="en-GB" sz="2400" dirty="0" smtClean="0"/>
              <a:t>Indirect Health Effects</a:t>
            </a:r>
          </a:p>
          <a:p>
            <a:pPr>
              <a:defRPr/>
            </a:pPr>
            <a:r>
              <a:rPr lang="en-GB" sz="2000" dirty="0" smtClean="0"/>
              <a:t>Adverse impacts on the safety of drinking water, food and recreational water.</a:t>
            </a:r>
          </a:p>
          <a:p>
            <a:pPr>
              <a:defRPr/>
            </a:pPr>
            <a:r>
              <a:rPr lang="en-GB" sz="2000" dirty="0" smtClean="0"/>
              <a:t>Positive impacts on household food security and </a:t>
            </a:r>
            <a:r>
              <a:rPr lang="en-GB" sz="2000" dirty="0" smtClean="0"/>
              <a:t>nutrition (with safe use)</a:t>
            </a:r>
            <a:endParaRPr lang="en-US" sz="2400" dirty="0"/>
          </a:p>
        </p:txBody>
      </p:sp>
      <p:grpSp>
        <p:nvGrpSpPr>
          <p:cNvPr id="14" name="Group 13"/>
          <p:cNvGrpSpPr>
            <a:grpSpLocks/>
          </p:cNvGrpSpPr>
          <p:nvPr/>
        </p:nvGrpSpPr>
        <p:grpSpPr bwMode="auto">
          <a:xfrm>
            <a:off x="7994650" y="1608138"/>
            <a:ext cx="2295525" cy="4813300"/>
            <a:chOff x="7665634" y="1482605"/>
            <a:chExt cx="2371384" cy="5016758"/>
          </a:xfrm>
        </p:grpSpPr>
        <p:sp>
          <p:nvSpPr>
            <p:cNvPr id="5" name="TextBox 4"/>
            <p:cNvSpPr txBox="1"/>
            <p:nvPr/>
          </p:nvSpPr>
          <p:spPr>
            <a:xfrm>
              <a:off x="7665634" y="1482605"/>
              <a:ext cx="2371384" cy="5016758"/>
            </a:xfrm>
            <a:prstGeom prst="rect">
              <a:avLst/>
            </a:prstGeom>
            <a:solidFill>
              <a:srgbClr val="C4DAF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spAutoFit/>
            </a:bodyPr>
            <a:lstStyle/>
            <a:p>
              <a:pPr algn="ctr" rtl="1">
                <a:defRPr/>
              </a:pPr>
              <a:endParaRPr lang="en-US" sz="1600" dirty="0">
                <a:effectLst>
                  <a:outerShdw blurRad="50800" dist="38100" dir="2700000" algn="tl" rotWithShape="0">
                    <a:prstClr val="black">
                      <a:alpha val="40000"/>
                    </a:prstClr>
                  </a:outerShdw>
                </a:effectLst>
              </a:endParaRPr>
            </a:p>
            <a:p>
              <a:pPr algn="ctr" rtl="1">
                <a:defRPr/>
              </a:pPr>
              <a:r>
                <a:rPr lang="en-US" sz="1600" dirty="0">
                  <a:solidFill>
                    <a:srgbClr val="1E7FB8"/>
                  </a:solidFill>
                  <a:effectLst>
                    <a:outerShdw blurRad="50800" dist="38100" dir="2700000" algn="tl" rotWithShape="0">
                      <a:prstClr val="black">
                        <a:alpha val="40000"/>
                      </a:prstClr>
                    </a:outerShdw>
                  </a:effectLst>
                </a:rPr>
                <a:t>3 GROUPS TO CONSIDER</a:t>
              </a:r>
              <a:r>
                <a:rPr lang="en-US" sz="1600" dirty="0">
                  <a:solidFill>
                    <a:srgbClr val="4189DD"/>
                  </a:solidFill>
                  <a:effectLst>
                    <a:outerShdw blurRad="50800" dist="38100" dir="2700000" algn="tl" rotWithShape="0">
                      <a:prstClr val="black">
                        <a:alpha val="40000"/>
                      </a:prstClr>
                    </a:outerShdw>
                  </a:effectLst>
                </a:rPr>
                <a:t>:</a:t>
              </a:r>
              <a:endParaRPr lang="en-US" sz="1600" dirty="0"/>
            </a:p>
            <a:p>
              <a:pPr rtl="1">
                <a:defRPr/>
              </a:pPr>
              <a:endParaRPr lang="en-US" sz="1600" dirty="0"/>
            </a:p>
            <a:p>
              <a:pPr rtl="1">
                <a:defRPr/>
              </a:pPr>
              <a:endParaRPr lang="en-US" sz="1600" dirty="0"/>
            </a:p>
            <a:p>
              <a:pPr rtl="1">
                <a:defRPr/>
              </a:pPr>
              <a:endParaRPr lang="en-US" sz="1600" dirty="0"/>
            </a:p>
            <a:p>
              <a:pPr rtl="1">
                <a:defRPr/>
              </a:pPr>
              <a:endParaRPr lang="en-US" sz="1600" dirty="0"/>
            </a:p>
            <a:p>
              <a:pPr rtl="1">
                <a:defRPr/>
              </a:pPr>
              <a:endParaRPr lang="en-US" sz="1600" dirty="0"/>
            </a:p>
            <a:p>
              <a:pPr rtl="1">
                <a:defRPr/>
              </a:pPr>
              <a:endParaRPr lang="en-US" sz="1600" dirty="0"/>
            </a:p>
            <a:p>
              <a:pPr rtl="1">
                <a:defRPr/>
              </a:pPr>
              <a:endParaRPr lang="en-US" sz="1600" dirty="0"/>
            </a:p>
            <a:p>
              <a:pPr rtl="1">
                <a:defRPr/>
              </a:pPr>
              <a:endParaRPr lang="en-US" sz="1600" dirty="0"/>
            </a:p>
            <a:p>
              <a:pPr rtl="1">
                <a:defRPr/>
              </a:pPr>
              <a:endParaRPr lang="en-US" sz="1600" dirty="0"/>
            </a:p>
            <a:p>
              <a:pPr rtl="1">
                <a:defRPr/>
              </a:pPr>
              <a:endParaRPr lang="en-US" sz="1600" dirty="0"/>
            </a:p>
            <a:p>
              <a:pPr rtl="1">
                <a:defRPr/>
              </a:pPr>
              <a:endParaRPr lang="en-US" sz="1600" dirty="0"/>
            </a:p>
            <a:p>
              <a:pPr rtl="1">
                <a:defRPr/>
              </a:pPr>
              <a:endParaRPr lang="en-US" sz="1600" dirty="0"/>
            </a:p>
            <a:p>
              <a:pPr rtl="1">
                <a:defRPr/>
              </a:pPr>
              <a:endParaRPr lang="en-US" sz="1600" dirty="0"/>
            </a:p>
            <a:p>
              <a:pPr rtl="1">
                <a:defRPr/>
              </a:pPr>
              <a:endParaRPr lang="en-US" sz="1600" dirty="0"/>
            </a:p>
            <a:p>
              <a:pPr rtl="1">
                <a:defRPr/>
              </a:pPr>
              <a:endParaRPr lang="en-US" sz="1600" dirty="0"/>
            </a:p>
            <a:p>
              <a:pPr rtl="1">
                <a:defRPr/>
              </a:pPr>
              <a:endParaRPr lang="en-US" sz="1600" dirty="0"/>
            </a:p>
            <a:p>
              <a:pPr rtl="1">
                <a:defRPr/>
              </a:pPr>
              <a:endParaRPr lang="en-US" sz="1600" dirty="0"/>
            </a:p>
          </p:txBody>
        </p:sp>
        <p:grpSp>
          <p:nvGrpSpPr>
            <p:cNvPr id="20488" name="Group 12"/>
            <p:cNvGrpSpPr>
              <a:grpSpLocks/>
            </p:cNvGrpSpPr>
            <p:nvPr/>
          </p:nvGrpSpPr>
          <p:grpSpPr bwMode="auto">
            <a:xfrm>
              <a:off x="8114527" y="2248770"/>
              <a:ext cx="1682587" cy="4240464"/>
              <a:chOff x="8114527" y="2248770"/>
              <a:chExt cx="1682587" cy="4240464"/>
            </a:xfrm>
          </p:grpSpPr>
          <p:grpSp>
            <p:nvGrpSpPr>
              <p:cNvPr id="20489" name="Group 10"/>
              <p:cNvGrpSpPr>
                <a:grpSpLocks/>
              </p:cNvGrpSpPr>
              <p:nvPr/>
            </p:nvGrpSpPr>
            <p:grpSpPr bwMode="auto">
              <a:xfrm>
                <a:off x="8114527" y="2248770"/>
                <a:ext cx="1682587" cy="3956642"/>
                <a:chOff x="8114527" y="2248770"/>
                <a:chExt cx="1682587" cy="3956642"/>
              </a:xfrm>
            </p:grpSpPr>
            <p:pic>
              <p:nvPicPr>
                <p:cNvPr id="20491" name="Picture 3"/>
                <p:cNvPicPr>
                  <a:picLocks noChangeAspect="1" noChangeArrowheads="1"/>
                </p:cNvPicPr>
                <p:nvPr/>
              </p:nvPicPr>
              <p:blipFill>
                <a:blip r:embed="rId3"/>
                <a:srcRect/>
                <a:stretch>
                  <a:fillRect/>
                </a:stretch>
              </p:blipFill>
              <p:spPr bwMode="auto">
                <a:xfrm>
                  <a:off x="8114527" y="2248770"/>
                  <a:ext cx="1682587" cy="1252380"/>
                </a:xfrm>
                <a:prstGeom prst="rect">
                  <a:avLst/>
                </a:prstGeom>
                <a:noFill/>
                <a:ln w="9525">
                  <a:noFill/>
                  <a:miter lim="800000"/>
                  <a:headEnd/>
                  <a:tailEnd/>
                </a:ln>
              </p:spPr>
            </p:pic>
            <p:grpSp>
              <p:nvGrpSpPr>
                <p:cNvPr id="20492" name="Group 7"/>
                <p:cNvGrpSpPr>
                  <a:grpSpLocks/>
                </p:cNvGrpSpPr>
                <p:nvPr/>
              </p:nvGrpSpPr>
              <p:grpSpPr bwMode="auto">
                <a:xfrm>
                  <a:off x="8154594" y="3834525"/>
                  <a:ext cx="1498600" cy="2370887"/>
                  <a:chOff x="8154594" y="3834525"/>
                  <a:chExt cx="1498600" cy="2370887"/>
                </a:xfrm>
              </p:grpSpPr>
              <p:pic>
                <p:nvPicPr>
                  <p:cNvPr id="20493" name="Picture 2"/>
                  <p:cNvPicPr>
                    <a:picLocks noChangeAspect="1" noChangeArrowheads="1"/>
                  </p:cNvPicPr>
                  <p:nvPr/>
                </p:nvPicPr>
                <p:blipFill>
                  <a:blip r:embed="rId4"/>
                  <a:srcRect/>
                  <a:stretch>
                    <a:fillRect/>
                  </a:stretch>
                </p:blipFill>
                <p:spPr bwMode="auto">
                  <a:xfrm>
                    <a:off x="8364194" y="5109404"/>
                    <a:ext cx="1289000" cy="1096008"/>
                  </a:xfrm>
                  <a:prstGeom prst="rect">
                    <a:avLst/>
                  </a:prstGeom>
                  <a:noFill/>
                  <a:ln w="9525">
                    <a:noFill/>
                    <a:miter lim="800000"/>
                    <a:headEnd/>
                    <a:tailEnd/>
                  </a:ln>
                </p:spPr>
              </p:pic>
              <p:pic>
                <p:nvPicPr>
                  <p:cNvPr id="20494" name="Picture 6"/>
                  <p:cNvPicPr>
                    <a:picLocks noChangeAspect="1" noChangeArrowheads="1"/>
                  </p:cNvPicPr>
                  <p:nvPr/>
                </p:nvPicPr>
                <p:blipFill>
                  <a:blip r:embed="rId5"/>
                  <a:srcRect l="13011" t="32782" r="16438" b="-12405"/>
                  <a:stretch>
                    <a:fillRect/>
                  </a:stretch>
                </p:blipFill>
                <p:spPr bwMode="auto">
                  <a:xfrm>
                    <a:off x="8154594" y="3834525"/>
                    <a:ext cx="1498600" cy="1026999"/>
                  </a:xfrm>
                  <a:prstGeom prst="rect">
                    <a:avLst/>
                  </a:prstGeom>
                  <a:noFill/>
                  <a:ln w="9525">
                    <a:noFill/>
                    <a:miter lim="800000"/>
                    <a:headEnd/>
                    <a:tailEnd/>
                  </a:ln>
                </p:spPr>
              </p:pic>
            </p:grpSp>
          </p:grpSp>
          <p:sp>
            <p:nvSpPr>
              <p:cNvPr id="20490" name="TextBox 9"/>
              <p:cNvSpPr txBox="1">
                <a:spLocks noChangeArrowheads="1"/>
              </p:cNvSpPr>
              <p:nvPr/>
            </p:nvSpPr>
            <p:spPr bwMode="auto">
              <a:xfrm>
                <a:off x="8218065" y="3442246"/>
                <a:ext cx="1475509" cy="3046988"/>
              </a:xfrm>
              <a:prstGeom prst="rect">
                <a:avLst/>
              </a:prstGeom>
              <a:noFill/>
              <a:ln w="9525">
                <a:noFill/>
                <a:miter lim="800000"/>
                <a:headEnd/>
                <a:tailEnd/>
              </a:ln>
            </p:spPr>
            <p:txBody>
              <a:bodyPr>
                <a:spAutoFit/>
              </a:bodyPr>
              <a:lstStyle/>
              <a:p>
                <a:pPr algn="ctr" rtl="1"/>
                <a:r>
                  <a:rPr lang="en-US" sz="1600" i="1">
                    <a:solidFill>
                      <a:srgbClr val="0070C0"/>
                    </a:solidFill>
                  </a:rPr>
                  <a:t>workers</a:t>
                </a:r>
              </a:p>
              <a:p>
                <a:pPr algn="ctr" rtl="1"/>
                <a:endParaRPr lang="en-US" sz="1600" i="1">
                  <a:solidFill>
                    <a:srgbClr val="0070C0"/>
                  </a:solidFill>
                </a:endParaRPr>
              </a:p>
              <a:p>
                <a:pPr algn="ctr" rtl="1"/>
                <a:r>
                  <a:rPr lang="en-US" sz="1600" i="1">
                    <a:solidFill>
                      <a:srgbClr val="0070C0"/>
                    </a:solidFill>
                  </a:rPr>
                  <a:t> </a:t>
                </a:r>
              </a:p>
              <a:p>
                <a:pPr algn="ctr" rtl="1"/>
                <a:endParaRPr lang="en-US" sz="1600" i="1">
                  <a:solidFill>
                    <a:srgbClr val="0070C0"/>
                  </a:solidFill>
                </a:endParaRPr>
              </a:p>
              <a:p>
                <a:pPr algn="ctr" rtl="1"/>
                <a:endParaRPr lang="en-US" sz="1600" i="1">
                  <a:solidFill>
                    <a:srgbClr val="0070C0"/>
                  </a:solidFill>
                </a:endParaRPr>
              </a:p>
              <a:p>
                <a:pPr algn="ctr" rtl="1"/>
                <a:r>
                  <a:rPr lang="en-US" sz="1600" i="1">
                    <a:solidFill>
                      <a:srgbClr val="0070C0"/>
                    </a:solidFill>
                  </a:rPr>
                  <a:t>community</a:t>
                </a:r>
              </a:p>
              <a:p>
                <a:pPr algn="ctr" rtl="1"/>
                <a:endParaRPr lang="en-US" sz="1600" i="1">
                  <a:solidFill>
                    <a:srgbClr val="0070C0"/>
                  </a:solidFill>
                </a:endParaRPr>
              </a:p>
              <a:p>
                <a:pPr algn="ctr" rtl="1"/>
                <a:endParaRPr lang="en-US" sz="1600" i="1">
                  <a:solidFill>
                    <a:srgbClr val="0070C0"/>
                  </a:solidFill>
                </a:endParaRPr>
              </a:p>
              <a:p>
                <a:pPr algn="ctr" rtl="1"/>
                <a:endParaRPr lang="en-US" sz="1600" i="1">
                  <a:solidFill>
                    <a:srgbClr val="0070C0"/>
                  </a:solidFill>
                </a:endParaRPr>
              </a:p>
              <a:p>
                <a:pPr algn="ctr" rtl="1"/>
                <a:endParaRPr lang="en-US" sz="1600" i="1">
                  <a:solidFill>
                    <a:srgbClr val="0070C0"/>
                  </a:solidFill>
                </a:endParaRPr>
              </a:p>
              <a:p>
                <a:pPr algn="ctr" rtl="1"/>
                <a:endParaRPr lang="en-US" sz="1600" i="1">
                  <a:solidFill>
                    <a:srgbClr val="0070C0"/>
                  </a:solidFill>
                </a:endParaRPr>
              </a:p>
              <a:p>
                <a:pPr algn="ctr" rtl="1"/>
                <a:r>
                  <a:rPr lang="en-US" sz="1600" i="1">
                    <a:solidFill>
                      <a:srgbClr val="0070C0"/>
                    </a:solidFill>
                  </a:rPr>
                  <a:t>consumers</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eaLnBrk="1" hangingPunct="1">
              <a:defRPr/>
            </a:pPr>
            <a:r>
              <a:rPr lang="en-US" dirty="0" smtClean="0"/>
              <a:t>Various WHO Guidelines on Water Quality</a:t>
            </a:r>
            <a:endParaRPr lang="en-US" dirty="0"/>
          </a:p>
        </p:txBody>
      </p:sp>
      <p:pic>
        <p:nvPicPr>
          <p:cNvPr id="220166" name="Picture 6"/>
          <p:cNvPicPr>
            <a:picLocks noChangeAspect="1" noChangeArrowheads="1"/>
          </p:cNvPicPr>
          <p:nvPr/>
        </p:nvPicPr>
        <p:blipFill>
          <a:blip r:embed="rId3"/>
          <a:srcRect/>
          <a:stretch>
            <a:fillRect/>
          </a:stretch>
        </p:blipFill>
        <p:spPr bwMode="auto">
          <a:xfrm>
            <a:off x="735013" y="1549400"/>
            <a:ext cx="1733550" cy="2595563"/>
          </a:xfrm>
          <a:prstGeom prst="rect">
            <a:avLst/>
          </a:prstGeom>
          <a:noFill/>
          <a:ln w="9525">
            <a:noFill/>
            <a:miter lim="800000"/>
            <a:headEnd/>
            <a:tailEnd/>
          </a:ln>
        </p:spPr>
      </p:pic>
      <p:grpSp>
        <p:nvGrpSpPr>
          <p:cNvPr id="2" name="Group 1"/>
          <p:cNvGrpSpPr>
            <a:grpSpLocks/>
          </p:cNvGrpSpPr>
          <p:nvPr/>
        </p:nvGrpSpPr>
        <p:grpSpPr bwMode="auto">
          <a:xfrm>
            <a:off x="8150225" y="2043113"/>
            <a:ext cx="2176463" cy="1808162"/>
            <a:chOff x="2403475" y="4898708"/>
            <a:chExt cx="1875155" cy="1610360"/>
          </a:xfrm>
        </p:grpSpPr>
        <p:pic>
          <p:nvPicPr>
            <p:cNvPr id="17425" name="Picture 8"/>
            <p:cNvPicPr>
              <a:picLocks noChangeAspect="1" noChangeArrowheads="1"/>
            </p:cNvPicPr>
            <p:nvPr/>
          </p:nvPicPr>
          <p:blipFill>
            <a:blip r:embed="rId4"/>
            <a:srcRect/>
            <a:stretch>
              <a:fillRect/>
            </a:stretch>
          </p:blipFill>
          <p:spPr bwMode="auto">
            <a:xfrm>
              <a:off x="3229293" y="5043806"/>
              <a:ext cx="1049337" cy="1465262"/>
            </a:xfrm>
            <a:prstGeom prst="rect">
              <a:avLst/>
            </a:prstGeom>
            <a:noFill/>
            <a:ln w="9525">
              <a:noFill/>
              <a:miter lim="800000"/>
              <a:headEnd/>
              <a:tailEnd/>
            </a:ln>
          </p:spPr>
        </p:pic>
        <p:pic>
          <p:nvPicPr>
            <p:cNvPr id="17426" name="Picture 9"/>
            <p:cNvPicPr>
              <a:picLocks noChangeAspect="1" noChangeArrowheads="1"/>
            </p:cNvPicPr>
            <p:nvPr/>
          </p:nvPicPr>
          <p:blipFill>
            <a:blip r:embed="rId5"/>
            <a:srcRect/>
            <a:stretch>
              <a:fillRect/>
            </a:stretch>
          </p:blipFill>
          <p:spPr bwMode="auto">
            <a:xfrm>
              <a:off x="2403475" y="4898708"/>
              <a:ext cx="1012825" cy="1430338"/>
            </a:xfrm>
            <a:prstGeom prst="rect">
              <a:avLst/>
            </a:prstGeom>
            <a:noFill/>
            <a:ln w="9525">
              <a:noFill/>
              <a:miter lim="800000"/>
              <a:headEnd/>
              <a:tailEnd/>
            </a:ln>
          </p:spPr>
        </p:pic>
      </p:grpSp>
      <p:grpSp>
        <p:nvGrpSpPr>
          <p:cNvPr id="3" name="Group 2"/>
          <p:cNvGrpSpPr>
            <a:grpSpLocks/>
          </p:cNvGrpSpPr>
          <p:nvPr/>
        </p:nvGrpSpPr>
        <p:grpSpPr bwMode="auto">
          <a:xfrm>
            <a:off x="8016875" y="4267200"/>
            <a:ext cx="2309813" cy="1609725"/>
            <a:chOff x="4973955" y="5072380"/>
            <a:chExt cx="2059938" cy="1436688"/>
          </a:xfrm>
        </p:grpSpPr>
        <p:pic>
          <p:nvPicPr>
            <p:cNvPr id="17423" name="Picture 7"/>
            <p:cNvPicPr>
              <a:picLocks noChangeAspect="1" noChangeArrowheads="1"/>
            </p:cNvPicPr>
            <p:nvPr/>
          </p:nvPicPr>
          <p:blipFill>
            <a:blip r:embed="rId6"/>
            <a:srcRect/>
            <a:stretch>
              <a:fillRect/>
            </a:stretch>
          </p:blipFill>
          <p:spPr bwMode="auto">
            <a:xfrm>
              <a:off x="4973955" y="5072380"/>
              <a:ext cx="1012825" cy="1436688"/>
            </a:xfrm>
            <a:prstGeom prst="rect">
              <a:avLst/>
            </a:prstGeom>
            <a:noFill/>
            <a:ln w="9525">
              <a:noFill/>
              <a:miter lim="800000"/>
              <a:headEnd/>
              <a:tailEnd/>
            </a:ln>
          </p:spPr>
        </p:pic>
        <p:pic>
          <p:nvPicPr>
            <p:cNvPr id="17424" name="Picture 11"/>
            <p:cNvPicPr>
              <a:picLocks noChangeAspect="1" noChangeArrowheads="1"/>
            </p:cNvPicPr>
            <p:nvPr/>
          </p:nvPicPr>
          <p:blipFill>
            <a:blip r:embed="rId7"/>
            <a:srcRect/>
            <a:stretch>
              <a:fillRect/>
            </a:stretch>
          </p:blipFill>
          <p:spPr bwMode="auto">
            <a:xfrm>
              <a:off x="6041706" y="5072380"/>
              <a:ext cx="992187" cy="1387475"/>
            </a:xfrm>
            <a:prstGeom prst="rect">
              <a:avLst/>
            </a:prstGeom>
            <a:noFill/>
            <a:ln w="9525">
              <a:noFill/>
              <a:miter lim="800000"/>
              <a:headEnd/>
              <a:tailEnd/>
            </a:ln>
          </p:spPr>
        </p:pic>
      </p:grpSp>
      <p:grpSp>
        <p:nvGrpSpPr>
          <p:cNvPr id="12" name="Group 11"/>
          <p:cNvGrpSpPr>
            <a:grpSpLocks/>
          </p:cNvGrpSpPr>
          <p:nvPr/>
        </p:nvGrpSpPr>
        <p:grpSpPr bwMode="auto">
          <a:xfrm>
            <a:off x="3159125" y="1978025"/>
            <a:ext cx="3105150" cy="1344613"/>
            <a:chOff x="3159758" y="1977355"/>
            <a:chExt cx="3104513" cy="1345510"/>
          </a:xfrm>
        </p:grpSpPr>
        <p:pic>
          <p:nvPicPr>
            <p:cNvPr id="17421" name="Picture 5"/>
            <p:cNvPicPr>
              <a:picLocks noChangeAspect="1" noChangeArrowheads="1"/>
            </p:cNvPicPr>
            <p:nvPr/>
          </p:nvPicPr>
          <p:blipFill>
            <a:blip r:embed="rId8"/>
            <a:srcRect/>
            <a:stretch>
              <a:fillRect/>
            </a:stretch>
          </p:blipFill>
          <p:spPr bwMode="auto">
            <a:xfrm>
              <a:off x="4234812" y="1977355"/>
              <a:ext cx="2029459" cy="1345510"/>
            </a:xfrm>
            <a:prstGeom prst="rect">
              <a:avLst/>
            </a:prstGeom>
            <a:noFill/>
            <a:ln w="9525">
              <a:noFill/>
              <a:miter lim="800000"/>
              <a:headEnd/>
              <a:tailEnd/>
            </a:ln>
          </p:spPr>
        </p:pic>
        <p:cxnSp>
          <p:nvCxnSpPr>
            <p:cNvPr id="17422" name="Straight Arrow Connector 6"/>
            <p:cNvCxnSpPr>
              <a:cxnSpLocks noChangeShapeType="1"/>
            </p:cNvCxnSpPr>
            <p:nvPr/>
          </p:nvCxnSpPr>
          <p:spPr bwMode="auto">
            <a:xfrm>
              <a:off x="3159758" y="2650110"/>
              <a:ext cx="965200" cy="0"/>
            </a:xfrm>
            <a:prstGeom prst="straightConnector1">
              <a:avLst/>
            </a:prstGeom>
            <a:noFill/>
            <a:ln w="101600" algn="ctr">
              <a:solidFill>
                <a:srgbClr val="FF0000"/>
              </a:solidFill>
              <a:round/>
              <a:headEnd/>
              <a:tailEnd type="arrow" w="med" len="med"/>
            </a:ln>
          </p:spPr>
        </p:cxnSp>
      </p:grpSp>
      <p:grpSp>
        <p:nvGrpSpPr>
          <p:cNvPr id="11" name="Group 10"/>
          <p:cNvGrpSpPr>
            <a:grpSpLocks/>
          </p:cNvGrpSpPr>
          <p:nvPr/>
        </p:nvGrpSpPr>
        <p:grpSpPr bwMode="auto">
          <a:xfrm>
            <a:off x="3939346" y="4468801"/>
            <a:ext cx="3206750" cy="1436687"/>
            <a:chOff x="4124958" y="4440161"/>
            <a:chExt cx="3205590" cy="1436688"/>
          </a:xfrm>
        </p:grpSpPr>
        <p:grpSp>
          <p:nvGrpSpPr>
            <p:cNvPr id="17416" name="Group 9"/>
            <p:cNvGrpSpPr>
              <a:grpSpLocks/>
            </p:cNvGrpSpPr>
            <p:nvPr/>
          </p:nvGrpSpPr>
          <p:grpSpPr bwMode="auto">
            <a:xfrm>
              <a:off x="4903248" y="4440161"/>
              <a:ext cx="2427300" cy="1436688"/>
              <a:chOff x="4903248" y="4440161"/>
              <a:chExt cx="2427300" cy="1436688"/>
            </a:xfrm>
          </p:grpSpPr>
          <p:pic>
            <p:nvPicPr>
              <p:cNvPr id="17418" name="Picture 5"/>
              <p:cNvPicPr>
                <a:picLocks noChangeAspect="1" noChangeArrowheads="1"/>
              </p:cNvPicPr>
              <p:nvPr/>
            </p:nvPicPr>
            <p:blipFill>
              <a:blip r:embed="rId9"/>
              <a:srcRect/>
              <a:stretch>
                <a:fillRect/>
              </a:stretch>
            </p:blipFill>
            <p:spPr bwMode="auto">
              <a:xfrm>
                <a:off x="5163563" y="4440161"/>
                <a:ext cx="2166985" cy="1436688"/>
              </a:xfrm>
              <a:prstGeom prst="rect">
                <a:avLst/>
              </a:prstGeom>
              <a:noFill/>
              <a:ln w="9525">
                <a:noFill/>
                <a:miter lim="800000"/>
                <a:headEnd/>
                <a:tailEnd/>
              </a:ln>
            </p:spPr>
          </p:pic>
          <p:sp>
            <p:nvSpPr>
              <p:cNvPr id="17419" name="TextBox 7"/>
              <p:cNvSpPr txBox="1">
                <a:spLocks noChangeArrowheads="1"/>
              </p:cNvSpPr>
              <p:nvPr/>
            </p:nvSpPr>
            <p:spPr bwMode="auto">
              <a:xfrm>
                <a:off x="5249541" y="5330252"/>
                <a:ext cx="2081007" cy="461665"/>
              </a:xfrm>
              <a:prstGeom prst="rect">
                <a:avLst/>
              </a:prstGeom>
              <a:noFill/>
              <a:ln w="9525">
                <a:noFill/>
                <a:miter lim="800000"/>
                <a:headEnd/>
                <a:tailEnd/>
              </a:ln>
            </p:spPr>
            <p:txBody>
              <a:bodyPr>
                <a:spAutoFit/>
              </a:bodyPr>
              <a:lstStyle/>
              <a:p>
                <a:pPr algn="r" rtl="1"/>
                <a:r>
                  <a:rPr lang="en-US" sz="1200"/>
                  <a:t>Sanitation Safety Plan</a:t>
                </a:r>
              </a:p>
              <a:p>
                <a:pPr algn="r" rtl="1"/>
                <a:r>
                  <a:rPr lang="en-US" sz="1200"/>
                  <a:t>Manual</a:t>
                </a:r>
              </a:p>
            </p:txBody>
          </p:sp>
          <p:sp>
            <p:nvSpPr>
              <p:cNvPr id="17420" name="TextBox 8"/>
              <p:cNvSpPr txBox="1">
                <a:spLocks noChangeArrowheads="1"/>
              </p:cNvSpPr>
              <p:nvPr/>
            </p:nvSpPr>
            <p:spPr bwMode="auto">
              <a:xfrm rot="-2214706">
                <a:off x="4903248" y="4789070"/>
                <a:ext cx="2317593" cy="523220"/>
              </a:xfrm>
              <a:prstGeom prst="rect">
                <a:avLst/>
              </a:prstGeom>
              <a:noFill/>
              <a:ln w="9525">
                <a:noFill/>
                <a:miter lim="800000"/>
                <a:headEnd/>
                <a:tailEnd/>
              </a:ln>
            </p:spPr>
            <p:txBody>
              <a:bodyPr>
                <a:spAutoFit/>
              </a:bodyPr>
              <a:lstStyle/>
              <a:p>
                <a:pPr algn="ctr" rtl="1"/>
                <a:r>
                  <a:rPr lang="en-US" sz="1400">
                    <a:solidFill>
                      <a:srgbClr val="FF0000"/>
                    </a:solidFill>
                  </a:rPr>
                  <a:t>UNDER DEVELOPMENT 2012/13</a:t>
                </a:r>
              </a:p>
            </p:txBody>
          </p:sp>
        </p:grpSp>
        <p:cxnSp>
          <p:nvCxnSpPr>
            <p:cNvPr id="17417" name="Straight Arrow Connector 22"/>
            <p:cNvCxnSpPr>
              <a:cxnSpLocks noChangeShapeType="1"/>
            </p:cNvCxnSpPr>
            <p:nvPr/>
          </p:nvCxnSpPr>
          <p:spPr bwMode="auto">
            <a:xfrm>
              <a:off x="4124958" y="5323364"/>
              <a:ext cx="965200" cy="0"/>
            </a:xfrm>
            <a:prstGeom prst="straightConnector1">
              <a:avLst/>
            </a:prstGeom>
            <a:noFill/>
            <a:ln w="101600" algn="ctr">
              <a:solidFill>
                <a:srgbClr val="FF0000"/>
              </a:solidFill>
              <a:round/>
              <a:headEnd/>
              <a:tailEnd type="arrow" w="med" len="med"/>
            </a:ln>
          </p:spPr>
        </p:cxnSp>
      </p:grpSp>
      <p:grpSp>
        <p:nvGrpSpPr>
          <p:cNvPr id="20" name="Group 5"/>
          <p:cNvGrpSpPr>
            <a:grpSpLocks/>
          </p:cNvGrpSpPr>
          <p:nvPr/>
        </p:nvGrpSpPr>
        <p:grpSpPr bwMode="auto">
          <a:xfrm>
            <a:off x="626861" y="4364080"/>
            <a:ext cx="2456498" cy="2394160"/>
            <a:chOff x="6984124" y="3484178"/>
            <a:chExt cx="2159876" cy="2827035"/>
          </a:xfrm>
        </p:grpSpPr>
        <p:pic>
          <p:nvPicPr>
            <p:cNvPr id="21" name="Picture 3" descr="188"/>
            <p:cNvPicPr>
              <a:picLocks noChangeAspect="1" noChangeArrowheads="1"/>
            </p:cNvPicPr>
            <p:nvPr/>
          </p:nvPicPr>
          <p:blipFill>
            <a:blip r:embed="rId10"/>
            <a:srcRect/>
            <a:stretch>
              <a:fillRect/>
            </a:stretch>
          </p:blipFill>
          <p:spPr bwMode="auto">
            <a:xfrm>
              <a:off x="7430065" y="3954028"/>
              <a:ext cx="1713935" cy="2357185"/>
            </a:xfrm>
            <a:prstGeom prst="rect">
              <a:avLst/>
            </a:prstGeom>
            <a:ln>
              <a:noFill/>
            </a:ln>
            <a:effectLst>
              <a:outerShdw blurRad="292100" dist="139700" dir="2700000" algn="tl" rotWithShape="0">
                <a:srgbClr val="333333">
                  <a:alpha val="65000"/>
                </a:srgbClr>
              </a:outerShdw>
            </a:effectLst>
          </p:spPr>
        </p:pic>
        <p:pic>
          <p:nvPicPr>
            <p:cNvPr id="22" name="Picture 2" descr="41BNvYxi9wL"/>
            <p:cNvPicPr>
              <a:picLocks noChangeAspect="1" noChangeArrowheads="1"/>
            </p:cNvPicPr>
            <p:nvPr/>
          </p:nvPicPr>
          <p:blipFill>
            <a:blip r:embed="rId11"/>
            <a:srcRect/>
            <a:stretch>
              <a:fillRect/>
            </a:stretch>
          </p:blipFill>
          <p:spPr bwMode="auto">
            <a:xfrm>
              <a:off x="7217410" y="3834978"/>
              <a:ext cx="1709174" cy="2303217"/>
            </a:xfrm>
            <a:prstGeom prst="rect">
              <a:avLst/>
            </a:prstGeom>
            <a:ln>
              <a:noFill/>
            </a:ln>
            <a:effectLst>
              <a:outerShdw blurRad="292100" dist="139700" dir="2700000" algn="tl" rotWithShape="0">
                <a:srgbClr val="333333">
                  <a:alpha val="65000"/>
                </a:srgbClr>
              </a:outerShdw>
            </a:effectLst>
          </p:spPr>
        </p:pic>
        <p:pic>
          <p:nvPicPr>
            <p:cNvPr id="23" name="Picture 2"/>
            <p:cNvPicPr>
              <a:picLocks noChangeAspect="1" noChangeArrowheads="1"/>
            </p:cNvPicPr>
            <p:nvPr/>
          </p:nvPicPr>
          <p:blipFill>
            <a:blip r:embed="rId12"/>
            <a:srcRect/>
            <a:stretch>
              <a:fillRect/>
            </a:stretch>
          </p:blipFill>
          <p:spPr bwMode="auto">
            <a:xfrm>
              <a:off x="7147583" y="3688943"/>
              <a:ext cx="1571107" cy="2282581"/>
            </a:xfrm>
            <a:prstGeom prst="rect">
              <a:avLst/>
            </a:prstGeom>
            <a:ln>
              <a:noFill/>
            </a:ln>
            <a:effectLst>
              <a:outerShdw blurRad="292100" dist="139700" dir="2700000" algn="tl" rotWithShape="0">
                <a:srgbClr val="333333">
                  <a:alpha val="65000"/>
                </a:srgbClr>
              </a:outerShdw>
            </a:effectLst>
          </p:spPr>
        </p:pic>
        <p:pic>
          <p:nvPicPr>
            <p:cNvPr id="24" name="Picture 9"/>
            <p:cNvPicPr>
              <a:picLocks noChangeAspect="1" noChangeArrowheads="1"/>
            </p:cNvPicPr>
            <p:nvPr/>
          </p:nvPicPr>
          <p:blipFill>
            <a:blip r:embed="rId13"/>
            <a:srcRect/>
            <a:stretch>
              <a:fillRect/>
            </a:stretch>
          </p:blipFill>
          <p:spPr bwMode="auto">
            <a:xfrm>
              <a:off x="6984124" y="3484178"/>
              <a:ext cx="1525085" cy="2242897"/>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Some lessons so far</a:t>
            </a:r>
            <a:endParaRPr lang="en-US" dirty="0"/>
          </a:p>
        </p:txBody>
      </p:sp>
      <p:sp>
        <p:nvSpPr>
          <p:cNvPr id="21506" name="Content Placeholder 2"/>
          <p:cNvSpPr>
            <a:spLocks noGrp="1"/>
          </p:cNvSpPr>
          <p:nvPr>
            <p:ph idx="1"/>
          </p:nvPr>
        </p:nvSpPr>
        <p:spPr>
          <a:xfrm>
            <a:off x="679450" y="2073275"/>
            <a:ext cx="7813675" cy="4178300"/>
          </a:xfrm>
        </p:spPr>
        <p:txBody>
          <a:bodyPr/>
          <a:lstStyle/>
          <a:p>
            <a:pPr eaLnBrk="1" hangingPunct="1"/>
            <a:r>
              <a:rPr lang="en-GB" sz="2400" dirty="0" smtClean="0">
                <a:cs typeface="Times New Roman" pitchFamily="18" charset="0"/>
              </a:rPr>
              <a:t>Overly strict standards borrowed from other countries often fail</a:t>
            </a:r>
          </a:p>
          <a:p>
            <a:pPr eaLnBrk="1" hangingPunct="1"/>
            <a:r>
              <a:rPr lang="en-GB" sz="2400" dirty="0" smtClean="0">
                <a:cs typeface="Times New Roman" pitchFamily="18" charset="0"/>
              </a:rPr>
              <a:t>Guidelines are not just numbers; they are made up of good practice + microbial water quality standards</a:t>
            </a:r>
          </a:p>
          <a:p>
            <a:pPr eaLnBrk="1" hangingPunct="1"/>
            <a:r>
              <a:rPr lang="en-GB" sz="2400" dirty="0" smtClean="0">
                <a:cs typeface="Times New Roman" pitchFamily="18" charset="0"/>
              </a:rPr>
              <a:t>Low-cost effective treatment technologies needed</a:t>
            </a:r>
          </a:p>
          <a:p>
            <a:pPr eaLnBrk="1" hangingPunct="1"/>
            <a:r>
              <a:rPr lang="en-GB" sz="2400" dirty="0" smtClean="0">
                <a:cs typeface="Times New Roman" pitchFamily="18" charset="0"/>
              </a:rPr>
              <a:t>Risk reduction strategies necessary (and possible) where wastes receive no or inadequate treatment</a:t>
            </a:r>
          </a:p>
          <a:p>
            <a:pPr eaLnBrk="1" hangingPunct="1"/>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a:srcRect/>
          <a:stretch>
            <a:fillRect/>
          </a:stretch>
        </p:blipFill>
        <p:spPr bwMode="auto">
          <a:xfrm>
            <a:off x="5608638" y="2149475"/>
            <a:ext cx="4813300" cy="3606800"/>
          </a:xfrm>
          <a:prstGeom prst="rect">
            <a:avLst/>
          </a:prstGeom>
          <a:noFill/>
          <a:ln w="9525">
            <a:noFill/>
            <a:miter lim="800000"/>
            <a:headEnd/>
            <a:tailEnd/>
          </a:ln>
        </p:spPr>
      </p:pic>
      <p:sp>
        <p:nvSpPr>
          <p:cNvPr id="2" name="Title 1"/>
          <p:cNvSpPr>
            <a:spLocks noGrp="1"/>
          </p:cNvSpPr>
          <p:nvPr>
            <p:ph type="title"/>
          </p:nvPr>
        </p:nvSpPr>
        <p:spPr/>
        <p:txBody>
          <a:bodyPr/>
          <a:lstStyle/>
          <a:p>
            <a:pPr eaLnBrk="1" hangingPunct="1">
              <a:defRPr/>
            </a:pPr>
            <a:r>
              <a:rPr lang="en-GB" dirty="0" smtClean="0"/>
              <a:t>Four volumes to better reach different target audiences</a:t>
            </a:r>
            <a:endParaRPr lang="en-US" dirty="0"/>
          </a:p>
        </p:txBody>
      </p:sp>
      <p:sp>
        <p:nvSpPr>
          <p:cNvPr id="3" name="Content Placeholder 2"/>
          <p:cNvSpPr>
            <a:spLocks noGrp="1"/>
          </p:cNvSpPr>
          <p:nvPr>
            <p:ph idx="1"/>
          </p:nvPr>
        </p:nvSpPr>
        <p:spPr>
          <a:xfrm>
            <a:off x="592138" y="2149475"/>
            <a:ext cx="4905375" cy="4098925"/>
          </a:xfrm>
        </p:spPr>
        <p:txBody>
          <a:bodyPr/>
          <a:lstStyle/>
          <a:p>
            <a:pPr lvl="2" indent="-1433513" eaLnBrk="1" hangingPunct="1">
              <a:spcBef>
                <a:spcPct val="50000"/>
              </a:spcBef>
              <a:buFontTx/>
              <a:buNone/>
              <a:defRPr/>
            </a:pPr>
            <a:r>
              <a:rPr lang="en-GB" dirty="0" smtClean="0">
                <a:latin typeface="+mn-lt"/>
              </a:rPr>
              <a:t>Volume 1: Policy and regulatory aspects</a:t>
            </a:r>
          </a:p>
          <a:p>
            <a:pPr lvl="2" indent="-1433513" eaLnBrk="1" hangingPunct="1">
              <a:spcBef>
                <a:spcPct val="50000"/>
              </a:spcBef>
              <a:buFontTx/>
              <a:buNone/>
              <a:defRPr/>
            </a:pPr>
            <a:r>
              <a:rPr lang="en-GB" dirty="0" smtClean="0">
                <a:latin typeface="+mn-lt"/>
              </a:rPr>
              <a:t>Volume 2: Wastewater use in agriculture</a:t>
            </a:r>
          </a:p>
          <a:p>
            <a:pPr lvl="2" indent="-1433513" eaLnBrk="1" hangingPunct="1">
              <a:spcBef>
                <a:spcPct val="50000"/>
              </a:spcBef>
              <a:buFontTx/>
              <a:buNone/>
              <a:defRPr/>
            </a:pPr>
            <a:r>
              <a:rPr lang="en-GB" dirty="0" smtClean="0">
                <a:latin typeface="+mn-lt"/>
              </a:rPr>
              <a:t>Volume 3: Wastewater and excreta use in aquaculture</a:t>
            </a:r>
          </a:p>
          <a:p>
            <a:pPr lvl="2" indent="-1433513" eaLnBrk="1" hangingPunct="1">
              <a:spcBef>
                <a:spcPct val="50000"/>
              </a:spcBef>
              <a:buFontTx/>
              <a:buNone/>
              <a:defRPr/>
            </a:pPr>
            <a:r>
              <a:rPr lang="en-GB" dirty="0" smtClean="0">
                <a:latin typeface="+mn-lt"/>
              </a:rPr>
              <a:t>Volume 4: Excreta and </a:t>
            </a:r>
            <a:r>
              <a:rPr lang="en-GB" dirty="0" err="1" smtClean="0">
                <a:latin typeface="+mn-lt"/>
              </a:rPr>
              <a:t>greywater</a:t>
            </a:r>
            <a:r>
              <a:rPr lang="en-GB" dirty="0" smtClean="0">
                <a:latin typeface="+mn-lt"/>
              </a:rPr>
              <a:t> use in agriculture</a:t>
            </a:r>
          </a:p>
          <a:p>
            <a:pPr eaLnBrk="1" hangingPunct="1">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en-US" dirty="0" smtClean="0"/>
              <a:t>     WHO Guidelines </a:t>
            </a:r>
            <a:r>
              <a:rPr lang="en-US" sz="2800" dirty="0" smtClean="0"/>
              <a:t>(3</a:t>
            </a:r>
            <a:r>
              <a:rPr lang="en-US" sz="2800" baseline="30000" dirty="0" smtClean="0"/>
              <a:t>rd</a:t>
            </a:r>
            <a:r>
              <a:rPr lang="en-US" sz="2800" dirty="0" smtClean="0"/>
              <a:t> Edition)</a:t>
            </a:r>
            <a:endParaRPr lang="en-US" dirty="0"/>
          </a:p>
        </p:txBody>
      </p:sp>
      <p:sp>
        <p:nvSpPr>
          <p:cNvPr id="3" name="Content Placeholder 2"/>
          <p:cNvSpPr>
            <a:spLocks noGrp="1"/>
          </p:cNvSpPr>
          <p:nvPr>
            <p:ph idx="1"/>
          </p:nvPr>
        </p:nvSpPr>
        <p:spPr>
          <a:xfrm>
            <a:off x="742950" y="2101850"/>
            <a:ext cx="9696450" cy="4592638"/>
          </a:xfrm>
        </p:spPr>
        <p:txBody>
          <a:bodyPr/>
          <a:lstStyle/>
          <a:p>
            <a:pPr marL="0" lvl="2" indent="0" eaLnBrk="1" hangingPunct="1">
              <a:spcBef>
                <a:spcPct val="50000"/>
              </a:spcBef>
              <a:buFontTx/>
              <a:buNone/>
              <a:defRPr/>
            </a:pPr>
            <a:r>
              <a:rPr lang="en-GB" sz="2800" b="1" dirty="0" smtClean="0">
                <a:latin typeface="Arial" charset="0"/>
              </a:rPr>
              <a:t>Objective: </a:t>
            </a:r>
          </a:p>
          <a:p>
            <a:pPr marL="0" lvl="2" indent="0" eaLnBrk="1" hangingPunct="1">
              <a:spcBef>
                <a:spcPct val="50000"/>
              </a:spcBef>
              <a:buFontTx/>
              <a:buNone/>
              <a:defRPr/>
            </a:pPr>
            <a:r>
              <a:rPr lang="en-GB" sz="2200" dirty="0" smtClean="0">
                <a:latin typeface="Arial" charset="0"/>
              </a:rPr>
              <a:t>Maximize the </a:t>
            </a:r>
            <a:r>
              <a:rPr lang="en-GB" sz="2200" b="1" i="1" dirty="0" smtClean="0">
                <a:latin typeface="Arial" charset="0"/>
              </a:rPr>
              <a:t>protection of human health</a:t>
            </a:r>
            <a:r>
              <a:rPr lang="en-GB" sz="2200" dirty="0" smtClean="0">
                <a:latin typeface="Arial" charset="0"/>
              </a:rPr>
              <a:t> and the </a:t>
            </a:r>
            <a:r>
              <a:rPr lang="en-GB" sz="2200" b="1" i="1" dirty="0" smtClean="0">
                <a:latin typeface="Arial" charset="0"/>
              </a:rPr>
              <a:t>beneficial use</a:t>
            </a:r>
            <a:r>
              <a:rPr lang="en-GB" sz="2200" dirty="0" smtClean="0">
                <a:latin typeface="Arial" charset="0"/>
              </a:rPr>
              <a:t> of important resources</a:t>
            </a:r>
          </a:p>
          <a:p>
            <a:pPr marL="0" lvl="2" indent="0" eaLnBrk="1" hangingPunct="1">
              <a:spcBef>
                <a:spcPct val="50000"/>
              </a:spcBef>
              <a:buFontTx/>
              <a:buNone/>
              <a:defRPr/>
            </a:pPr>
            <a:r>
              <a:rPr lang="en-GB" sz="2800" b="1" dirty="0" smtClean="0">
                <a:latin typeface="Arial" charset="0"/>
              </a:rPr>
              <a:t>Target Audience:</a:t>
            </a:r>
          </a:p>
          <a:p>
            <a:pPr marL="342900" lvl="2" indent="-342900" eaLnBrk="1" hangingPunct="1">
              <a:spcBef>
                <a:spcPts val="600"/>
              </a:spcBef>
              <a:defRPr/>
            </a:pPr>
            <a:r>
              <a:rPr lang="en-GB" sz="2200" dirty="0" smtClean="0">
                <a:latin typeface="Arial" charset="0"/>
              </a:rPr>
              <a:t>Policy makers </a:t>
            </a:r>
          </a:p>
          <a:p>
            <a:pPr marL="342900" lvl="2" indent="-342900" eaLnBrk="1" hangingPunct="1">
              <a:spcBef>
                <a:spcPts val="600"/>
              </a:spcBef>
              <a:defRPr/>
            </a:pPr>
            <a:r>
              <a:rPr lang="en-GB" sz="2200" dirty="0" smtClean="0">
                <a:latin typeface="Arial" charset="0"/>
              </a:rPr>
              <a:t>People who develop and enforce standards and regulations</a:t>
            </a:r>
          </a:p>
          <a:p>
            <a:pPr marL="342900" lvl="2" indent="-342900" eaLnBrk="1" hangingPunct="1">
              <a:spcBef>
                <a:spcPts val="600"/>
              </a:spcBef>
              <a:defRPr/>
            </a:pPr>
            <a:r>
              <a:rPr lang="en-GB" sz="2200" dirty="0" smtClean="0">
                <a:latin typeface="Arial" charset="0"/>
              </a:rPr>
              <a:t>Environmental and public health scientists </a:t>
            </a:r>
          </a:p>
          <a:p>
            <a:pPr marL="342900" lvl="2" indent="-342900" eaLnBrk="1" hangingPunct="1">
              <a:spcBef>
                <a:spcPts val="600"/>
              </a:spcBef>
              <a:defRPr/>
            </a:pPr>
            <a:r>
              <a:rPr lang="en-GB" sz="2200" dirty="0" smtClean="0">
                <a:latin typeface="Arial" charset="0"/>
              </a:rPr>
              <a:t>Educators</a:t>
            </a:r>
          </a:p>
          <a:p>
            <a:pPr marL="342900" lvl="2" indent="-342900" eaLnBrk="1" hangingPunct="1">
              <a:spcBef>
                <a:spcPts val="600"/>
              </a:spcBef>
              <a:defRPr/>
            </a:pPr>
            <a:r>
              <a:rPr lang="en-GB" sz="2200" dirty="0" smtClean="0">
                <a:latin typeface="Arial" charset="0"/>
              </a:rPr>
              <a:t>Researchers and engineers</a:t>
            </a:r>
          </a:p>
          <a:p>
            <a:pPr eaLnBrk="1" hangingPunct="1">
              <a:defRPr/>
            </a:pPr>
            <a:endParaRPr lang="en-US" dirty="0"/>
          </a:p>
        </p:txBody>
      </p:sp>
      <p:grpSp>
        <p:nvGrpSpPr>
          <p:cNvPr id="5" name="Group 5"/>
          <p:cNvGrpSpPr>
            <a:grpSpLocks/>
          </p:cNvGrpSpPr>
          <p:nvPr/>
        </p:nvGrpSpPr>
        <p:grpSpPr bwMode="auto">
          <a:xfrm>
            <a:off x="8702566" y="0"/>
            <a:ext cx="1923746" cy="2632841"/>
            <a:chOff x="6984124" y="3484178"/>
            <a:chExt cx="2159876" cy="2827035"/>
          </a:xfrm>
        </p:grpSpPr>
        <p:pic>
          <p:nvPicPr>
            <p:cNvPr id="6" name="Picture 3" descr="188"/>
            <p:cNvPicPr>
              <a:picLocks noChangeAspect="1" noChangeArrowheads="1"/>
            </p:cNvPicPr>
            <p:nvPr/>
          </p:nvPicPr>
          <p:blipFill>
            <a:blip r:embed="rId2"/>
            <a:srcRect/>
            <a:stretch>
              <a:fillRect/>
            </a:stretch>
          </p:blipFill>
          <p:spPr bwMode="auto">
            <a:xfrm>
              <a:off x="7430065" y="3954028"/>
              <a:ext cx="1713935" cy="2357185"/>
            </a:xfrm>
            <a:prstGeom prst="rect">
              <a:avLst/>
            </a:prstGeom>
            <a:ln>
              <a:noFill/>
            </a:ln>
            <a:effectLst>
              <a:outerShdw blurRad="292100" dist="139700" dir="2700000" algn="tl" rotWithShape="0">
                <a:srgbClr val="333333">
                  <a:alpha val="65000"/>
                </a:srgbClr>
              </a:outerShdw>
            </a:effectLst>
          </p:spPr>
        </p:pic>
        <p:pic>
          <p:nvPicPr>
            <p:cNvPr id="7" name="Picture 2" descr="41BNvYxi9wL"/>
            <p:cNvPicPr>
              <a:picLocks noChangeAspect="1" noChangeArrowheads="1"/>
            </p:cNvPicPr>
            <p:nvPr/>
          </p:nvPicPr>
          <p:blipFill>
            <a:blip r:embed="rId3"/>
            <a:srcRect/>
            <a:stretch>
              <a:fillRect/>
            </a:stretch>
          </p:blipFill>
          <p:spPr bwMode="auto">
            <a:xfrm>
              <a:off x="7217410" y="3834978"/>
              <a:ext cx="1709174" cy="2303217"/>
            </a:xfrm>
            <a:prstGeom prst="rect">
              <a:avLst/>
            </a:prstGeom>
            <a:ln>
              <a:noFill/>
            </a:ln>
            <a:effectLst>
              <a:outerShdw blurRad="292100" dist="139700" dir="2700000" algn="tl" rotWithShape="0">
                <a:srgbClr val="333333">
                  <a:alpha val="65000"/>
                </a:srgbClr>
              </a:outerShdw>
            </a:effectLst>
          </p:spPr>
        </p:pic>
        <p:pic>
          <p:nvPicPr>
            <p:cNvPr id="8" name="Picture 2"/>
            <p:cNvPicPr>
              <a:picLocks noChangeAspect="1" noChangeArrowheads="1"/>
            </p:cNvPicPr>
            <p:nvPr/>
          </p:nvPicPr>
          <p:blipFill>
            <a:blip r:embed="rId4"/>
            <a:srcRect/>
            <a:stretch>
              <a:fillRect/>
            </a:stretch>
          </p:blipFill>
          <p:spPr bwMode="auto">
            <a:xfrm>
              <a:off x="7147583" y="3688943"/>
              <a:ext cx="1571107" cy="2282581"/>
            </a:xfrm>
            <a:prstGeom prst="rect">
              <a:avLst/>
            </a:prstGeom>
            <a:ln>
              <a:noFill/>
            </a:ln>
            <a:effectLst>
              <a:outerShdw blurRad="292100" dist="139700" dir="2700000" algn="tl" rotWithShape="0">
                <a:srgbClr val="333333">
                  <a:alpha val="65000"/>
                </a:srgbClr>
              </a:outerShdw>
            </a:effectLst>
          </p:spPr>
        </p:pic>
        <p:pic>
          <p:nvPicPr>
            <p:cNvPr id="9" name="Picture 9"/>
            <p:cNvPicPr>
              <a:picLocks noChangeAspect="1" noChangeArrowheads="1"/>
            </p:cNvPicPr>
            <p:nvPr/>
          </p:nvPicPr>
          <p:blipFill>
            <a:blip r:embed="rId5"/>
            <a:srcRect/>
            <a:stretch>
              <a:fillRect/>
            </a:stretch>
          </p:blipFill>
          <p:spPr bwMode="auto">
            <a:xfrm>
              <a:off x="6984124" y="3484178"/>
              <a:ext cx="1525085" cy="2242897"/>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What's new in the 3</a:t>
            </a:r>
            <a:r>
              <a:rPr lang="en-US" baseline="30000" dirty="0" smtClean="0"/>
              <a:t>rd</a:t>
            </a:r>
            <a:r>
              <a:rPr lang="en-US" dirty="0" smtClean="0"/>
              <a:t> edition?</a:t>
            </a:r>
            <a:endParaRPr lang="en-US" dirty="0"/>
          </a:p>
        </p:txBody>
      </p:sp>
      <p:sp>
        <p:nvSpPr>
          <p:cNvPr id="3" name="Content Placeholder 2"/>
          <p:cNvSpPr>
            <a:spLocks noGrp="1"/>
          </p:cNvSpPr>
          <p:nvPr>
            <p:ph idx="1"/>
          </p:nvPr>
        </p:nvSpPr>
        <p:spPr>
          <a:xfrm>
            <a:off x="472966" y="1608083"/>
            <a:ext cx="10087084" cy="5518205"/>
          </a:xfrm>
        </p:spPr>
        <p:txBody>
          <a:bodyPr/>
          <a:lstStyle/>
          <a:p>
            <a:pPr marL="0" indent="0" eaLnBrk="1" hangingPunct="1">
              <a:buFont typeface="Wingdings" pitchFamily="2" charset="2"/>
              <a:buNone/>
              <a:defRPr/>
            </a:pPr>
            <a:r>
              <a:rPr lang="en-US" sz="2000" dirty="0" smtClean="0"/>
              <a:t>Guidelines provide an </a:t>
            </a:r>
            <a:r>
              <a:rPr lang="en-US" sz="2000" b="1" i="1" dirty="0" smtClean="0"/>
              <a:t>integrated preventive management framework</a:t>
            </a:r>
            <a:r>
              <a:rPr lang="en-US" sz="2000" dirty="0" smtClean="0"/>
              <a:t>  for  maximizing public health and environmental benefits of waste/wastewater use. </a:t>
            </a:r>
          </a:p>
          <a:p>
            <a:pPr marL="0" indent="0" eaLnBrk="1" hangingPunct="1">
              <a:buFont typeface="Wingdings" pitchFamily="2" charset="2"/>
              <a:buNone/>
              <a:defRPr/>
            </a:pPr>
            <a:r>
              <a:rPr lang="en-US" sz="2000" dirty="0" smtClean="0"/>
              <a:t>Health components:</a:t>
            </a:r>
          </a:p>
          <a:p>
            <a:pPr eaLnBrk="1" hangingPunct="1">
              <a:spcBef>
                <a:spcPts val="600"/>
              </a:spcBef>
              <a:defRPr/>
            </a:pPr>
            <a:r>
              <a:rPr lang="en-US" sz="2000" dirty="0" smtClean="0"/>
              <a:t>Define a level of health protection as health-based targets.</a:t>
            </a:r>
          </a:p>
          <a:p>
            <a:pPr eaLnBrk="1" hangingPunct="1">
              <a:spcBef>
                <a:spcPts val="600"/>
              </a:spcBef>
              <a:defRPr/>
            </a:pPr>
            <a:r>
              <a:rPr lang="en-US" sz="2000" dirty="0" smtClean="0"/>
              <a:t>Identify health protection measures to achieve the health-based target.</a:t>
            </a:r>
          </a:p>
          <a:p>
            <a:pPr marL="0" indent="0" eaLnBrk="1" hangingPunct="1">
              <a:buFont typeface="Wingdings" pitchFamily="2" charset="2"/>
              <a:buNone/>
              <a:defRPr/>
            </a:pPr>
            <a:r>
              <a:rPr lang="en-US" sz="2000" dirty="0" smtClean="0"/>
              <a:t>Implementation components:</a:t>
            </a:r>
          </a:p>
          <a:p>
            <a:pPr eaLnBrk="1" hangingPunct="1">
              <a:spcBef>
                <a:spcPts val="600"/>
              </a:spcBef>
              <a:defRPr/>
            </a:pPr>
            <a:r>
              <a:rPr lang="en-US" sz="2000" dirty="0"/>
              <a:t>Establish monitoring and system assessment procedures.</a:t>
            </a:r>
          </a:p>
          <a:p>
            <a:pPr eaLnBrk="1" hangingPunct="1">
              <a:spcBef>
                <a:spcPts val="600"/>
              </a:spcBef>
              <a:defRPr/>
            </a:pPr>
            <a:r>
              <a:rPr lang="en-US" sz="2000" dirty="0"/>
              <a:t>Define institutional and oversight responsibilities.</a:t>
            </a:r>
          </a:p>
          <a:p>
            <a:pPr marL="0" indent="0" eaLnBrk="1" hangingPunct="1">
              <a:buFont typeface="Wingdings" pitchFamily="2" charset="2"/>
              <a:buNone/>
              <a:defRPr/>
            </a:pPr>
            <a:r>
              <a:rPr lang="en-US" sz="2000" dirty="0" smtClean="0"/>
              <a:t>Requires:</a:t>
            </a:r>
          </a:p>
          <a:p>
            <a:pPr eaLnBrk="1" hangingPunct="1">
              <a:spcBef>
                <a:spcPts val="600"/>
              </a:spcBef>
              <a:defRPr/>
            </a:pPr>
            <a:r>
              <a:rPr lang="en-US" sz="2000" dirty="0" smtClean="0"/>
              <a:t>System documentation; and confirmation by independent surveillance.</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2921</TotalTime>
  <Words>1687</Words>
  <Application>Microsoft Office PowerPoint</Application>
  <PresentationFormat>Custom</PresentationFormat>
  <Paragraphs>297</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master</vt:lpstr>
      <vt:lpstr>PowerPoint Presentation</vt:lpstr>
      <vt:lpstr>Background </vt:lpstr>
      <vt:lpstr> Where is it most needed?</vt:lpstr>
      <vt:lpstr>Health concerns</vt:lpstr>
      <vt:lpstr>Various WHO Guidelines on Water Quality</vt:lpstr>
      <vt:lpstr>Some lessons so far</vt:lpstr>
      <vt:lpstr>Four volumes to better reach different target audiences</vt:lpstr>
      <vt:lpstr>     WHO Guidelines (3rd Edition)</vt:lpstr>
      <vt:lpstr>What's new in the 3rd edition?</vt:lpstr>
      <vt:lpstr>Scope</vt:lpstr>
      <vt:lpstr>Vol I:  Policy and Regulatory Aspects</vt:lpstr>
      <vt:lpstr>Vol I:  How to start?</vt:lpstr>
      <vt:lpstr>Vol 1:  Regulation</vt:lpstr>
      <vt:lpstr>Assessment of Health Risk</vt:lpstr>
      <vt:lpstr>PowerPoint Presentation</vt:lpstr>
      <vt:lpstr>PowerPoint Presentation</vt:lpstr>
      <vt:lpstr>PowerPoint Presentation</vt:lpstr>
      <vt:lpstr>PowerPoint Presentation</vt:lpstr>
      <vt:lpstr>PowerPoint Presentation</vt:lpstr>
      <vt:lpstr>Conclusions: Health risks can be managed</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dc:title>
  <dc:subject>WHO template and recommendations</dc:subject>
  <dc:creator>Anne Guilloux</dc:creator>
  <cp:keywords>communication, photos, text</cp:keywords>
  <cp:lastModifiedBy>Priiyanie, A</cp:lastModifiedBy>
  <cp:revision>101</cp:revision>
  <dcterms:created xsi:type="dcterms:W3CDTF">2005-03-01T08:26:43Z</dcterms:created>
  <dcterms:modified xsi:type="dcterms:W3CDTF">2012-05-18T02:22:31Z</dcterms:modified>
  <cp:category>Guidelines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-1626676672</vt:i4>
  </property>
  <property fmtid="{D5CDD505-2E9C-101B-9397-08002B2CF9AE}" pid="3" name="_NewReviewCycle">
    <vt:lpwstr/>
  </property>
  <property fmtid="{D5CDD505-2E9C-101B-9397-08002B2CF9AE}" pid="4" name="_EmailSubject">
    <vt:lpwstr>presentation for Safe use of Wastewater Delhi - May 16-18</vt:lpwstr>
  </property>
  <property fmtid="{D5CDD505-2E9C-101B-9397-08002B2CF9AE}" pid="5" name="_AuthorEmail">
    <vt:lpwstr>medlicottk@who.int</vt:lpwstr>
  </property>
  <property fmtid="{D5CDD505-2E9C-101B-9397-08002B2CF9AE}" pid="6" name="_AuthorEmailDisplayName">
    <vt:lpwstr>MEDLICOTT, Kate Olive</vt:lpwstr>
  </property>
</Properties>
</file>