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400" r:id="rId2"/>
    <p:sldId id="401" r:id="rId3"/>
    <p:sldId id="434" r:id="rId4"/>
    <p:sldId id="395" r:id="rId5"/>
    <p:sldId id="402" r:id="rId6"/>
    <p:sldId id="438" r:id="rId7"/>
    <p:sldId id="437" r:id="rId8"/>
    <p:sldId id="439" r:id="rId9"/>
    <p:sldId id="442" r:id="rId10"/>
    <p:sldId id="443" r:id="rId11"/>
    <p:sldId id="444" r:id="rId12"/>
    <p:sldId id="440" r:id="rId13"/>
    <p:sldId id="441" r:id="rId14"/>
    <p:sldId id="445" r:id="rId15"/>
    <p:sldId id="384" r:id="rId16"/>
  </p:sldIdLst>
  <p:sldSz cx="9144000" cy="6858000" type="screen4x3"/>
  <p:notesSz cx="6797675" cy="98742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66FF"/>
    <a:srgbClr val="000066"/>
    <a:srgbClr val="14A025"/>
    <a:srgbClr val="FF9900"/>
    <a:srgbClr val="0000FF"/>
    <a:srgbClr val="FF0000"/>
    <a:srgbClr val="CC3399"/>
    <a:srgbClr val="3333CC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5044" autoAdjust="0"/>
  </p:normalViewPr>
  <p:slideViewPr>
    <p:cSldViewPr>
      <p:cViewPr>
        <p:scale>
          <a:sx n="70" d="100"/>
          <a:sy n="70" d="100"/>
        </p:scale>
        <p:origin x="-13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D951C2B-4299-4577-B94A-30310B2A4821}" type="datetimeFigureOut">
              <a:rPr lang="en-US"/>
              <a:pPr>
                <a:defRPr/>
              </a:pPr>
              <a:t>5/16/2012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IN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IN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AC602B87-FFC5-4E5F-A7F4-0506FBD15AB3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972298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31863" y="741363"/>
            <a:ext cx="4933950" cy="3702050"/>
          </a:xfrm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>
              <a:latin typeface="Times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fld id="{07EA1DA2-2444-44E9-9F18-FEB9003DAD85}" type="slidenum">
              <a:rPr lang="en-US" sz="1200"/>
              <a:pPr/>
              <a:t>2</a:t>
            </a:fld>
            <a:endParaRPr 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CAC1BA-B7BE-474B-AC60-142F9F117ECC}" type="slidenum">
              <a:rPr lang="en-US"/>
              <a:pPr/>
              <a:t>5</a:t>
            </a:fld>
            <a:endParaRPr lang="en-US"/>
          </a:p>
        </p:txBody>
      </p:sp>
      <p:sp>
        <p:nvSpPr>
          <p:cNvPr id="392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1863" y="741363"/>
            <a:ext cx="4933950" cy="3702050"/>
          </a:xfrm>
          <a:ln/>
        </p:spPr>
      </p:sp>
      <p:sp>
        <p:nvSpPr>
          <p:cNvPr id="392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(for example in reservoirs, irrigation systems, capacity expansions, levees, water supply systems, wastewater treatment plants, ecosystem restoration</a:t>
            </a:r>
          </a:p>
          <a:p>
            <a:r>
              <a:rPr lang="en-GB" dirty="0"/>
              <a:t>Adjusting</a:t>
            </a:r>
            <a:r>
              <a:rPr lang="en-GB" b="1" dirty="0"/>
              <a:t> monitoring, operation and regulation</a:t>
            </a:r>
            <a:r>
              <a:rPr lang="en-GB" dirty="0"/>
              <a:t> </a:t>
            </a:r>
            <a:r>
              <a:rPr lang="en-GB" b="1" dirty="0"/>
              <a:t>practices</a:t>
            </a:r>
            <a:r>
              <a:rPr lang="en-GB" dirty="0"/>
              <a:t> of existing systems to accommodate new uses or conditions (for example, pollution, climate change, population growth etc. using pricing, regulation, legislation, early warning and seasonal predictions).</a:t>
            </a:r>
          </a:p>
          <a:p>
            <a:r>
              <a:rPr lang="en-GB" dirty="0"/>
              <a:t>Improving </a:t>
            </a:r>
            <a:r>
              <a:rPr lang="en-GB" b="1" dirty="0"/>
              <a:t>maintenance</a:t>
            </a:r>
            <a:r>
              <a:rPr lang="en-GB" dirty="0"/>
              <a:t>, </a:t>
            </a:r>
            <a:r>
              <a:rPr lang="en-GB" b="1" dirty="0"/>
              <a:t>major</a:t>
            </a:r>
            <a:r>
              <a:rPr lang="en-GB" dirty="0"/>
              <a:t> </a:t>
            </a:r>
            <a:r>
              <a:rPr lang="en-GB" b="1" dirty="0"/>
              <a:t>rehabilitation and re-engineering</a:t>
            </a:r>
            <a:r>
              <a:rPr lang="en-GB" dirty="0"/>
              <a:t> of existing systems (</a:t>
            </a:r>
            <a:r>
              <a:rPr lang="en-US" dirty="0"/>
              <a:t>through vulnerability assessment and life-cycle management of aging infrastructure through  increased inspections, oversight and regulation of infrastructure during operation and maintenance);</a:t>
            </a:r>
            <a:endParaRPr lang="en-GB" dirty="0"/>
          </a:p>
          <a:p>
            <a:r>
              <a:rPr lang="en-GB" dirty="0"/>
              <a:t>Modifying </a:t>
            </a:r>
            <a:r>
              <a:rPr lang="en-GB" b="1" dirty="0"/>
              <a:t>processes </a:t>
            </a:r>
            <a:r>
              <a:rPr lang="en-GB" dirty="0"/>
              <a:t>in existing systems and </a:t>
            </a:r>
            <a:r>
              <a:rPr lang="en-GB" b="1" dirty="0"/>
              <a:t>demands</a:t>
            </a:r>
            <a:r>
              <a:rPr lang="en-GB" dirty="0"/>
              <a:t> of water users (for example through rainwater harvesting, basin planning, ecosystem services, stakeholder participation, water conservation and consumer education and awareness); and </a:t>
            </a:r>
          </a:p>
          <a:p>
            <a:r>
              <a:rPr lang="en-GB" dirty="0"/>
              <a:t>Introducing new </a:t>
            </a:r>
            <a:r>
              <a:rPr lang="en-GB" b="1" dirty="0"/>
              <a:t>efficient technologies </a:t>
            </a:r>
            <a:r>
              <a:rPr lang="en-GB" dirty="0"/>
              <a:t>(for example desalination, biotechnology, drip irrigation, wastewater reuse, recycling etc.).</a:t>
            </a:r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4436F6-7506-4D3A-BDCE-AEC79CFC6CA0}" type="datetimeFigureOut">
              <a:rPr lang="en-US"/>
              <a:pPr>
                <a:defRPr/>
              </a:pPr>
              <a:t>5/16/2012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9C8358-D493-4B64-864A-C06EEBBFBE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872EC8-D76C-44D1-80EC-5A5E1C1E8146}" type="datetimeFigureOut">
              <a:rPr lang="en-US"/>
              <a:pPr>
                <a:defRPr/>
              </a:pPr>
              <a:t>5/16/2012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6D3F26-46BB-4A87-A91C-AE126EFA8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21F39-FB55-477A-BF0D-E9BFADE26E31}" type="datetimeFigureOut">
              <a:rPr lang="en-US"/>
              <a:pPr>
                <a:defRPr/>
              </a:pPr>
              <a:t>5/16/2012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0C096A-9D32-4870-A4B8-C11CCB8DA72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381396-95D5-48C0-9597-CFAF363D5B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933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AB6A46-591F-482C-9605-34E4235E8055}" type="datetimeFigureOut">
              <a:rPr lang="en-US"/>
              <a:pPr>
                <a:defRPr/>
              </a:pPr>
              <a:t>5/16/2012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2BFE0D-36FD-499A-BAD4-EAFF847274A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3164DE-DEC5-4160-82F4-5DE70F7E8379}" type="datetimeFigureOut">
              <a:rPr lang="en-US"/>
              <a:pPr>
                <a:defRPr/>
              </a:pPr>
              <a:t>5/16/2012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7C59E6-F108-4B53-BA9B-443FFE61FD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C720E4-ABFF-40D1-AA20-57A85678358F}" type="datetimeFigureOut">
              <a:rPr lang="en-US"/>
              <a:pPr>
                <a:defRPr/>
              </a:pPr>
              <a:t>5/16/2012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FE39E-0DC0-4765-84B0-85C3247F5B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88D002-D71D-476A-B716-ABD1A0589864}" type="datetimeFigureOut">
              <a:rPr lang="en-US"/>
              <a:pPr>
                <a:defRPr/>
              </a:pPr>
              <a:t>5/16/2012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A403C9-F2C0-43EE-AB31-739779254F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5AC36A-BE07-475F-A939-1C112ED18712}" type="datetimeFigureOut">
              <a:rPr lang="en-US"/>
              <a:pPr>
                <a:defRPr/>
              </a:pPr>
              <a:t>5/16/2012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3FAD62-98E9-4B37-929C-B9F484D93A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6F7A4F-F78E-4242-B727-064BE71CE321}" type="datetimeFigureOut">
              <a:rPr lang="en-US"/>
              <a:pPr>
                <a:defRPr/>
              </a:pPr>
              <a:t>5/16/2012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4ECF4A-C2B4-438E-8953-A669A487038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47FB07-69DD-4AF2-8E15-24DB3848993D}" type="datetimeFigureOut">
              <a:rPr lang="en-US"/>
              <a:pPr>
                <a:defRPr/>
              </a:pPr>
              <a:t>5/16/2012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5A3ACB-31F9-45D7-82C6-F32A786DF9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4A077A-E4D8-4034-A0E4-E1C1C04C3DB7}" type="datetimeFigureOut">
              <a:rPr lang="en-US"/>
              <a:pPr>
                <a:defRPr/>
              </a:pPr>
              <a:t>5/16/2012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02492-A24A-4B53-9BB8-9FC392C2590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9F44AB5-5289-4D95-B726-66C5AA2575AA}" type="datetimeFigureOut">
              <a:rPr lang="en-US"/>
              <a:pPr>
                <a:defRPr/>
              </a:pPr>
              <a:t>5/16/2012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4263D0BB-3DD2-4DF1-B09D-FB80983102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3079" name="Picture 7" descr="nl top for pp.jpg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60960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8" descr="icid_trans.gif"/>
          <p:cNvPicPr>
            <a:picLocks noChangeAspect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7696200" y="6130925"/>
            <a:ext cx="576263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5.jpe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365375"/>
          </a:xfrm>
        </p:spPr>
        <p:txBody>
          <a:bodyPr>
            <a:normAutofit fontScale="90000"/>
          </a:bodyPr>
          <a:lstStyle/>
          <a:p>
            <a:r>
              <a:rPr lang="en-IN" sz="2800" b="1" dirty="0" smtClean="0">
                <a:solidFill>
                  <a:schemeClr val="tx2">
                    <a:lumMod val="75000"/>
                  </a:schemeClr>
                </a:solidFill>
                <a:effectLst/>
              </a:rPr>
              <a:t/>
            </a:r>
            <a:br>
              <a:rPr lang="en-IN" sz="2800" b="1" dirty="0" smtClean="0">
                <a:solidFill>
                  <a:schemeClr val="tx2">
                    <a:lumMod val="75000"/>
                  </a:schemeClr>
                </a:solidFill>
                <a:effectLst/>
              </a:rPr>
            </a:br>
            <a:r>
              <a:rPr lang="en-IN" sz="3100" b="1" dirty="0" smtClean="0">
                <a:solidFill>
                  <a:srgbClr val="006600"/>
                </a:solidFill>
                <a:effectLst/>
                <a:latin typeface="Aharoni" pitchFamily="2" charset="-79"/>
                <a:cs typeface="Aharoni" pitchFamily="2" charset="-79"/>
              </a:rPr>
              <a:t>National Strategies for the </a:t>
            </a:r>
            <a:br>
              <a:rPr lang="en-IN" sz="3100" b="1" dirty="0" smtClean="0">
                <a:solidFill>
                  <a:srgbClr val="006600"/>
                </a:solidFill>
                <a:effectLst/>
                <a:latin typeface="Aharoni" pitchFamily="2" charset="-79"/>
                <a:cs typeface="Aharoni" pitchFamily="2" charset="-79"/>
              </a:rPr>
            </a:br>
            <a:r>
              <a:rPr lang="en-IN" sz="3100" b="1" dirty="0" smtClean="0">
                <a:solidFill>
                  <a:srgbClr val="006600"/>
                </a:solidFill>
                <a:effectLst/>
                <a:latin typeface="Aharoni" pitchFamily="2" charset="-79"/>
                <a:cs typeface="Aharoni" pitchFamily="2" charset="-79"/>
              </a:rPr>
              <a:t>use of poor quality Water Resources</a:t>
            </a:r>
            <a:br>
              <a:rPr lang="en-IN" sz="3100" b="1" dirty="0" smtClean="0">
                <a:solidFill>
                  <a:srgbClr val="006600"/>
                </a:solidFill>
                <a:effectLst/>
                <a:latin typeface="Aharoni" pitchFamily="2" charset="-79"/>
                <a:cs typeface="Aharoni" pitchFamily="2" charset="-79"/>
              </a:rPr>
            </a:br>
            <a:r>
              <a:rPr lang="en-IN" sz="3100" dirty="0" smtClean="0">
                <a:solidFill>
                  <a:srgbClr val="006600"/>
                </a:solidFill>
                <a:effectLst/>
                <a:latin typeface="Aharoni" pitchFamily="2" charset="-79"/>
                <a:cs typeface="Aharoni" pitchFamily="2" charset="-79"/>
              </a:rPr>
              <a:t>in agriculture</a:t>
            </a:r>
            <a:r>
              <a:rPr lang="en-IN" sz="3600" b="1" dirty="0" smtClean="0">
                <a:solidFill>
                  <a:schemeClr val="tx2">
                    <a:lumMod val="75000"/>
                  </a:schemeClr>
                </a:solidFill>
                <a:effectLst/>
              </a:rPr>
              <a:t/>
            </a:r>
            <a:br>
              <a:rPr lang="en-IN" sz="3600" b="1" dirty="0" smtClean="0">
                <a:solidFill>
                  <a:schemeClr val="tx2">
                    <a:lumMod val="75000"/>
                  </a:schemeClr>
                </a:solidFill>
                <a:effectLst/>
              </a:rPr>
            </a:br>
            <a:r>
              <a:rPr lang="en-IN" sz="3600" b="1" dirty="0" smtClean="0">
                <a:solidFill>
                  <a:schemeClr val="tx2">
                    <a:lumMod val="75000"/>
                  </a:schemeClr>
                </a:solidFill>
                <a:effectLst/>
              </a:rPr>
              <a:t/>
            </a:r>
            <a:br>
              <a:rPr lang="en-IN" sz="3600" b="1" dirty="0" smtClean="0">
                <a:solidFill>
                  <a:schemeClr val="tx2">
                    <a:lumMod val="75000"/>
                  </a:schemeClr>
                </a:solidFill>
                <a:effectLst/>
              </a:rPr>
            </a:br>
            <a:r>
              <a:rPr lang="en-IN" sz="1600" b="1" dirty="0" smtClean="0">
                <a:solidFill>
                  <a:srgbClr val="C00000"/>
                </a:solidFill>
                <a:effectLst/>
                <a:latin typeface="Arial Black" pitchFamily="34" charset="0"/>
              </a:rPr>
              <a:t>By AVINASH CHAND TYAGI</a:t>
            </a:r>
            <a:r>
              <a:rPr lang="en-IN" sz="1600" b="1" dirty="0" smtClean="0">
                <a:solidFill>
                  <a:srgbClr val="C00000"/>
                </a:solidFill>
                <a:effectLst/>
              </a:rPr>
              <a:t/>
            </a:r>
            <a:br>
              <a:rPr lang="en-IN" sz="1600" b="1" dirty="0" smtClean="0">
                <a:solidFill>
                  <a:srgbClr val="C00000"/>
                </a:solidFill>
                <a:effectLst/>
              </a:rPr>
            </a:br>
            <a:r>
              <a:rPr lang="en-IN" sz="1600" b="1" dirty="0" smtClean="0">
                <a:solidFill>
                  <a:srgbClr val="C00000"/>
                </a:solidFill>
                <a:effectLst/>
              </a:rPr>
              <a:t>Secretary General, </a:t>
            </a:r>
            <a:br>
              <a:rPr lang="en-IN" sz="1600" b="1" dirty="0" smtClean="0">
                <a:solidFill>
                  <a:srgbClr val="C00000"/>
                </a:solidFill>
                <a:effectLst/>
              </a:rPr>
            </a:br>
            <a:r>
              <a:rPr lang="en-IN" sz="1600" b="1" dirty="0" smtClean="0">
                <a:solidFill>
                  <a:srgbClr val="C00000"/>
                </a:solidFill>
                <a:effectLst/>
              </a:rPr>
              <a:t>International Commission on Irrigation and Drainage</a:t>
            </a:r>
            <a:endParaRPr lang="en-IN" sz="2800" b="1" dirty="0">
              <a:solidFill>
                <a:srgbClr val="C00000"/>
              </a:solidFill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5596" y="4869160"/>
            <a:ext cx="7344816" cy="1152128"/>
          </a:xfrm>
        </p:spPr>
        <p:txBody>
          <a:bodyPr>
            <a:normAutofit/>
          </a:bodyPr>
          <a:lstStyle/>
          <a:p>
            <a:r>
              <a:rPr lang="en-IN" sz="1800" b="1" dirty="0" smtClean="0">
                <a:solidFill>
                  <a:srgbClr val="008000"/>
                </a:solidFill>
              </a:rPr>
              <a:t>2</a:t>
            </a:r>
            <a:r>
              <a:rPr lang="en-IN" sz="1800" b="1" baseline="30000" dirty="0" smtClean="0">
                <a:solidFill>
                  <a:srgbClr val="008000"/>
                </a:solidFill>
              </a:rPr>
              <a:t>nd</a:t>
            </a:r>
            <a:r>
              <a:rPr lang="en-IN" sz="1800" b="1" dirty="0" smtClean="0">
                <a:solidFill>
                  <a:srgbClr val="008000"/>
                </a:solidFill>
              </a:rPr>
              <a:t> Regional Workshop on</a:t>
            </a:r>
          </a:p>
          <a:p>
            <a:r>
              <a:rPr lang="en-IN" sz="2000" b="1" dirty="0" smtClean="0">
                <a:solidFill>
                  <a:srgbClr val="008000"/>
                </a:solidFill>
                <a:latin typeface="Aharoni" pitchFamily="2" charset="-79"/>
                <a:cs typeface="Aharoni" pitchFamily="2" charset="-79"/>
              </a:rPr>
              <a:t>Safe Use of Wastewater in Agriculture</a:t>
            </a:r>
            <a:endParaRPr lang="en-IN" sz="1800" b="1" dirty="0" smtClean="0">
              <a:solidFill>
                <a:srgbClr val="008000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IN" sz="1600" b="1" dirty="0" smtClean="0">
                <a:solidFill>
                  <a:srgbClr val="008000"/>
                </a:solidFill>
              </a:rPr>
              <a:t>May 16-18, 2012, NASC Complex, New Delhi</a:t>
            </a:r>
            <a:endParaRPr lang="en-IN" sz="1600" b="1" dirty="0">
              <a:solidFill>
                <a:srgbClr val="008000"/>
              </a:solidFill>
            </a:endParaRPr>
          </a:p>
        </p:txBody>
      </p:sp>
      <p:pic>
        <p:nvPicPr>
          <p:cNvPr id="4" name="Picture 3" descr="icid_trans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896" y="0"/>
            <a:ext cx="1393304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65504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229600" cy="1143000"/>
          </a:xfrm>
        </p:spPr>
        <p:txBody>
          <a:bodyPr/>
          <a:lstStyle/>
          <a:p>
            <a:r>
              <a:rPr lang="en-IN" dirty="0" smtClean="0">
                <a:solidFill>
                  <a:srgbClr val="008000"/>
                </a:solidFill>
              </a:rPr>
              <a:t>Setting goals</a:t>
            </a:r>
            <a:endParaRPr lang="en-IN" dirty="0">
              <a:solidFill>
                <a:srgbClr val="008000"/>
              </a:solidFill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381000" y="1219200"/>
            <a:ext cx="8305800" cy="4824412"/>
          </a:xfrm>
          <a:prstGeom prst="rect">
            <a:avLst/>
          </a:prstGeom>
        </p:spPr>
        <p:txBody>
          <a:bodyPr>
            <a:normAutofit/>
          </a:bodyPr>
          <a:lstStyle>
            <a:lvl1pPr marL="547688" indent="-411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65000"/>
              <a:buFont typeface="Wingdings 2" pitchFamily="18" charset="2"/>
              <a:buChar char="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363" indent="-2825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 2" pitchFamily="18" charset="2"/>
              <a:buChar char="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47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5000"/>
              <a:buFont typeface="Wingdings" pitchFamily="2" charset="2"/>
              <a:buChar char="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2550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 3" pitchFamily="18" charset="2"/>
              <a:buChar char="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4638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45000"/>
              </a:spcBef>
            </a:pPr>
            <a:r>
              <a:rPr lang="en-GB" sz="2400" b="1" dirty="0" smtClean="0">
                <a:latin typeface="Arial" pitchFamily="34" charset="0"/>
                <a:cs typeface="Arial" pitchFamily="34" charset="0"/>
              </a:rPr>
              <a:t>Wastewater as a resource: How much? And where?</a:t>
            </a:r>
          </a:p>
          <a:p>
            <a:pPr marL="547688" lvl="1" indent="-411163">
              <a:spcBef>
                <a:spcPct val="45000"/>
              </a:spcBef>
              <a:buClr>
                <a:srgbClr val="000000"/>
              </a:buClr>
              <a:buSzPct val="65000"/>
              <a:buFont typeface="Wingdings 2" pitchFamily="18" charset="2"/>
              <a:buChar char=""/>
            </a:pPr>
            <a:r>
              <a:rPr lang="en-GB" sz="2400" b="1" dirty="0" smtClean="0">
                <a:latin typeface="Arial" pitchFamily="34" charset="0"/>
                <a:cs typeface="Arial" pitchFamily="34" charset="0"/>
              </a:rPr>
              <a:t>What quality of wastewater should be used:</a:t>
            </a: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b="1" dirty="0">
                <a:latin typeface="Arial" pitchFamily="34" charset="0"/>
                <a:cs typeface="Arial" pitchFamily="34" charset="0"/>
              </a:rPr>
              <a:t>Fully or partially </a:t>
            </a: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treated</a:t>
            </a:r>
            <a:endParaRPr lang="en-GB" sz="2400" b="1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45000"/>
              </a:spcBef>
            </a:pPr>
            <a:r>
              <a:rPr lang="en-GB" sz="2400" b="1" dirty="0" smtClean="0">
                <a:latin typeface="Arial" pitchFamily="34" charset="0"/>
                <a:cs typeface="Arial" pitchFamily="34" charset="0"/>
              </a:rPr>
              <a:t>Typology of wastewater use: </a:t>
            </a: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Types of crops to be raised, mixing with fresh water</a:t>
            </a:r>
          </a:p>
          <a:p>
            <a:pPr>
              <a:spcBef>
                <a:spcPct val="45000"/>
              </a:spcBef>
            </a:pPr>
            <a:r>
              <a:rPr lang="en-GB" sz="2400" b="1" dirty="0" smtClean="0">
                <a:latin typeface="Arial" pitchFamily="34" charset="0"/>
                <a:cs typeface="Arial" pitchFamily="34" charset="0"/>
              </a:rPr>
              <a:t>What kind of health risks can be taken?</a:t>
            </a:r>
          </a:p>
          <a:p>
            <a:pPr>
              <a:spcBef>
                <a:spcPct val="45000"/>
              </a:spcBef>
            </a:pPr>
            <a:r>
              <a:rPr lang="en-GB" sz="2400" b="1" dirty="0" smtClean="0">
                <a:latin typeface="Arial" pitchFamily="34" charset="0"/>
                <a:cs typeface="Arial" pitchFamily="34" charset="0"/>
              </a:rPr>
              <a:t>What type of uses wastewater can be put to?</a:t>
            </a:r>
          </a:p>
          <a:p>
            <a:pPr>
              <a:spcBef>
                <a:spcPct val="45000"/>
              </a:spcBef>
            </a:pPr>
            <a:r>
              <a:rPr lang="en-GB" sz="2400" b="1" dirty="0" smtClean="0">
                <a:latin typeface="Arial" pitchFamily="34" charset="0"/>
                <a:cs typeface="Arial" pitchFamily="34" charset="0"/>
              </a:rPr>
              <a:t>Other related policies: health, agriculture, water management, </a:t>
            </a:r>
            <a:r>
              <a:rPr lang="en-GB" sz="2400" b="1" dirty="0">
                <a:latin typeface="Arial" pitchFamily="34" charset="0"/>
                <a:cs typeface="Arial" pitchFamily="34" charset="0"/>
              </a:rPr>
              <a:t>sanitation and </a:t>
            </a:r>
            <a:r>
              <a:rPr lang="en-GB" sz="2400" b="1" dirty="0" smtClean="0">
                <a:latin typeface="Arial" pitchFamily="34" charset="0"/>
                <a:cs typeface="Arial" pitchFamily="34" charset="0"/>
              </a:rPr>
              <a:t>sewage, and environmental protection</a:t>
            </a:r>
          </a:p>
          <a:p>
            <a:pPr>
              <a:spcBef>
                <a:spcPct val="45000"/>
              </a:spcBef>
            </a:pPr>
            <a:endParaRPr lang="en-GB" sz="2400" b="1" dirty="0" smtClean="0"/>
          </a:p>
          <a:p>
            <a:pPr>
              <a:spcBef>
                <a:spcPct val="45000"/>
              </a:spcBef>
            </a:pPr>
            <a:endParaRPr lang="en-GB" sz="2000" b="1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45000"/>
              </a:spcBef>
            </a:pP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1811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082" y="177599"/>
            <a:ext cx="8229600" cy="1143000"/>
          </a:xfrm>
        </p:spPr>
        <p:txBody>
          <a:bodyPr/>
          <a:lstStyle/>
          <a:p>
            <a:r>
              <a:rPr lang="en-IN" dirty="0" smtClean="0">
                <a:solidFill>
                  <a:srgbClr val="008000"/>
                </a:solidFill>
              </a:rPr>
              <a:t>Identifying actions</a:t>
            </a:r>
            <a:endParaRPr lang="en-IN" dirty="0">
              <a:solidFill>
                <a:srgbClr val="008000"/>
              </a:solidFill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533400" y="1383631"/>
            <a:ext cx="8001000" cy="4824412"/>
          </a:xfrm>
          <a:prstGeom prst="rect">
            <a:avLst/>
          </a:prstGeom>
        </p:spPr>
        <p:txBody>
          <a:bodyPr>
            <a:normAutofit/>
          </a:bodyPr>
          <a:lstStyle>
            <a:lvl1pPr marL="547688" indent="-411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65000"/>
              <a:buFont typeface="Wingdings 2" pitchFamily="18" charset="2"/>
              <a:buChar char="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363" indent="-2825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 2" pitchFamily="18" charset="2"/>
              <a:buChar char="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47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5000"/>
              <a:buFont typeface="Wingdings" pitchFamily="2" charset="2"/>
              <a:buChar char="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2550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 3" pitchFamily="18" charset="2"/>
              <a:buChar char="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4638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45000"/>
              </a:spcBef>
            </a:pPr>
            <a:r>
              <a:rPr lang="en-GB" sz="2400" b="1" dirty="0" smtClean="0">
                <a:latin typeface="Arial" pitchFamily="34" charset="0"/>
                <a:cs typeface="Arial" pitchFamily="34" charset="0"/>
              </a:rPr>
              <a:t>Division of responsibilities: various disciplines- national, regional and local level</a:t>
            </a:r>
          </a:p>
          <a:p>
            <a:pPr>
              <a:spcBef>
                <a:spcPct val="45000"/>
              </a:spcBef>
            </a:pPr>
            <a:r>
              <a:rPr lang="en-GB" sz="2400" b="1" dirty="0" smtClean="0">
                <a:latin typeface="Arial" pitchFamily="34" charset="0"/>
                <a:cs typeface="Arial" pitchFamily="34" charset="0"/>
              </a:rPr>
              <a:t>Allocation of resources (funds)</a:t>
            </a:r>
          </a:p>
          <a:p>
            <a:pPr>
              <a:spcBef>
                <a:spcPct val="45000"/>
              </a:spcBef>
            </a:pPr>
            <a:r>
              <a:rPr lang="en-GB" sz="2400" b="1" dirty="0" smtClean="0">
                <a:latin typeface="Arial" pitchFamily="34" charset="0"/>
                <a:cs typeface="Arial" pitchFamily="34" charset="0"/>
              </a:rPr>
              <a:t>Establishing collaborative mechanism between ministries and agencies</a:t>
            </a:r>
          </a:p>
          <a:p>
            <a:pPr>
              <a:spcBef>
                <a:spcPct val="45000"/>
              </a:spcBef>
            </a:pPr>
            <a:r>
              <a:rPr lang="en-GB" sz="2400" b="1" dirty="0" smtClean="0">
                <a:latin typeface="Arial" pitchFamily="34" charset="0"/>
                <a:cs typeface="Arial" pitchFamily="34" charset="0"/>
              </a:rPr>
              <a:t>Setting standards and guidelines</a:t>
            </a:r>
          </a:p>
          <a:p>
            <a:pPr>
              <a:spcBef>
                <a:spcPct val="45000"/>
              </a:spcBef>
            </a:pPr>
            <a:r>
              <a:rPr lang="en-GB" sz="2400" b="1" dirty="0" smtClean="0">
                <a:latin typeface="Arial" pitchFamily="34" charset="0"/>
                <a:cs typeface="Arial" pitchFamily="34" charset="0"/>
              </a:rPr>
              <a:t>Capacity development needs</a:t>
            </a:r>
          </a:p>
          <a:p>
            <a:pPr>
              <a:spcBef>
                <a:spcPct val="45000"/>
              </a:spcBef>
            </a:pPr>
            <a:r>
              <a:rPr lang="en-GB" sz="2400" b="1" dirty="0" smtClean="0">
                <a:latin typeface="Arial" pitchFamily="34" charset="0"/>
                <a:cs typeface="Arial" pitchFamily="34" charset="0"/>
              </a:rPr>
              <a:t>Putting in place a legal and a regulatory framework</a:t>
            </a:r>
            <a:endParaRPr lang="en-GB" sz="2400" b="1" dirty="0" smtClean="0"/>
          </a:p>
          <a:p>
            <a:pPr>
              <a:spcBef>
                <a:spcPct val="45000"/>
              </a:spcBef>
            </a:pP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Awareness  raising  programme</a:t>
            </a:r>
          </a:p>
          <a:p>
            <a:pPr>
              <a:spcBef>
                <a:spcPct val="45000"/>
              </a:spcBef>
            </a:pP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140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solidFill>
                  <a:srgbClr val="008000"/>
                </a:solidFill>
              </a:rPr>
              <a:t>Pre-requisites</a:t>
            </a:r>
            <a:endParaRPr lang="en-IN" dirty="0">
              <a:solidFill>
                <a:srgbClr val="008000"/>
              </a:solidFill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533400" y="1383631"/>
            <a:ext cx="7391400" cy="4824412"/>
          </a:xfrm>
          <a:prstGeom prst="rect">
            <a:avLst/>
          </a:prstGeom>
        </p:spPr>
        <p:txBody>
          <a:bodyPr>
            <a:normAutofit/>
          </a:bodyPr>
          <a:lstStyle>
            <a:lvl1pPr marL="547688" indent="-411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65000"/>
              <a:buFont typeface="Wingdings 2" pitchFamily="18" charset="2"/>
              <a:buChar char="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363" indent="-2825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 2" pitchFamily="18" charset="2"/>
              <a:buChar char="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47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5000"/>
              <a:buFont typeface="Wingdings" pitchFamily="2" charset="2"/>
              <a:buChar char="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2550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 3" pitchFamily="18" charset="2"/>
              <a:buChar char="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4638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45000"/>
              </a:spcBef>
            </a:pPr>
            <a:endParaRPr lang="en-GB" sz="2000" b="1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45000"/>
              </a:spcBef>
            </a:pP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85800" y="1536031"/>
            <a:ext cx="7848600" cy="4824412"/>
          </a:xfrm>
          <a:prstGeom prst="rect">
            <a:avLst/>
          </a:prstGeom>
        </p:spPr>
        <p:txBody>
          <a:bodyPr>
            <a:normAutofit/>
          </a:bodyPr>
          <a:lstStyle>
            <a:lvl1pPr marL="547688" indent="-411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65000"/>
              <a:buFont typeface="Wingdings 2" pitchFamily="18" charset="2"/>
              <a:buChar char="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363" indent="-2825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 2" pitchFamily="18" charset="2"/>
              <a:buChar char="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47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5000"/>
              <a:buFont typeface="Wingdings" pitchFamily="2" charset="2"/>
              <a:buChar char="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2550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 3" pitchFamily="18" charset="2"/>
              <a:buChar char="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4638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45000"/>
              </a:spcBef>
            </a:pPr>
            <a:r>
              <a:rPr lang="en-GB" sz="2400" b="1" dirty="0" smtClean="0">
                <a:latin typeface="Arial" pitchFamily="34" charset="0"/>
                <a:cs typeface="Arial" pitchFamily="34" charset="0"/>
              </a:rPr>
              <a:t>Perception of farmers</a:t>
            </a:r>
          </a:p>
          <a:p>
            <a:pPr>
              <a:spcBef>
                <a:spcPct val="45000"/>
              </a:spcBef>
            </a:pPr>
            <a:r>
              <a:rPr lang="en-GB" sz="2400" b="1" dirty="0" smtClean="0">
                <a:latin typeface="Arial" pitchFamily="34" charset="0"/>
                <a:cs typeface="Arial" pitchFamily="34" charset="0"/>
              </a:rPr>
              <a:t>Wastewater monitoring and </a:t>
            </a:r>
          </a:p>
          <a:p>
            <a:pPr>
              <a:spcBef>
                <a:spcPct val="45000"/>
              </a:spcBef>
            </a:pPr>
            <a:r>
              <a:rPr lang="en-GB" sz="2400" b="1" dirty="0" smtClean="0">
                <a:latin typeface="Arial" pitchFamily="34" charset="0"/>
                <a:cs typeface="Arial" pitchFamily="34" charset="0"/>
              </a:rPr>
              <a:t>Assessment of present and future wastewater treated and untreated</a:t>
            </a:r>
          </a:p>
          <a:p>
            <a:pPr>
              <a:spcBef>
                <a:spcPct val="45000"/>
              </a:spcBef>
            </a:pPr>
            <a:r>
              <a:rPr lang="en-GB" sz="2400" b="1" dirty="0" smtClean="0">
                <a:latin typeface="Arial" pitchFamily="34" charset="0"/>
                <a:cs typeface="Arial" pitchFamily="34" charset="0"/>
              </a:rPr>
              <a:t>Institutional cooperation </a:t>
            </a:r>
          </a:p>
          <a:p>
            <a:pPr>
              <a:spcBef>
                <a:spcPct val="45000"/>
              </a:spcBef>
            </a:pPr>
            <a:r>
              <a:rPr lang="en-GB" sz="2400" b="1" dirty="0" smtClean="0">
                <a:latin typeface="Arial" pitchFamily="34" charset="0"/>
                <a:cs typeface="Arial" pitchFamily="34" charset="0"/>
              </a:rPr>
              <a:t>Legal framework: codes of practice</a:t>
            </a:r>
          </a:p>
          <a:p>
            <a:pPr>
              <a:spcBef>
                <a:spcPct val="45000"/>
              </a:spcBef>
            </a:pPr>
            <a:r>
              <a:rPr lang="en-GB" sz="2400" b="1" dirty="0" smtClean="0">
                <a:latin typeface="Arial" pitchFamily="34" charset="0"/>
                <a:cs typeface="Arial" pitchFamily="34" charset="0"/>
              </a:rPr>
              <a:t>Enforcement mechanism</a:t>
            </a:r>
          </a:p>
          <a:p>
            <a:pPr>
              <a:spcBef>
                <a:spcPct val="45000"/>
              </a:spcBef>
            </a:pPr>
            <a:r>
              <a:rPr lang="en-GB" sz="2400" b="1" dirty="0" smtClean="0">
                <a:latin typeface="Arial" pitchFamily="34" charset="0"/>
                <a:cs typeface="Arial" pitchFamily="34" charset="0"/>
              </a:rPr>
              <a:t>Informed decision making: based on scientific assessment</a:t>
            </a:r>
          </a:p>
          <a:p>
            <a:pPr>
              <a:spcBef>
                <a:spcPct val="45000"/>
              </a:spcBef>
            </a:pPr>
            <a:endParaRPr lang="en-GB" sz="2400" b="1" dirty="0" smtClean="0"/>
          </a:p>
          <a:p>
            <a:pPr>
              <a:spcBef>
                <a:spcPct val="45000"/>
              </a:spcBef>
            </a:pPr>
            <a:endParaRPr lang="en-GB" sz="2000" b="1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45000"/>
              </a:spcBef>
            </a:pP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1952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solidFill>
                  <a:srgbClr val="008000"/>
                </a:solidFill>
              </a:rPr>
              <a:t>Capacity Development</a:t>
            </a:r>
            <a:endParaRPr lang="en-IN" dirty="0">
              <a:solidFill>
                <a:srgbClr val="008000"/>
              </a:solidFill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533400" y="1383631"/>
            <a:ext cx="7391400" cy="4824412"/>
          </a:xfrm>
          <a:prstGeom prst="rect">
            <a:avLst/>
          </a:prstGeom>
        </p:spPr>
        <p:txBody>
          <a:bodyPr>
            <a:normAutofit/>
          </a:bodyPr>
          <a:lstStyle>
            <a:lvl1pPr marL="547688" indent="-411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65000"/>
              <a:buFont typeface="Wingdings 2" pitchFamily="18" charset="2"/>
              <a:buChar char="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363" indent="-2825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 2" pitchFamily="18" charset="2"/>
              <a:buChar char="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47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5000"/>
              <a:buFont typeface="Wingdings" pitchFamily="2" charset="2"/>
              <a:buChar char="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2550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 3" pitchFamily="18" charset="2"/>
              <a:buChar char="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4638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45000"/>
              </a:spcBef>
            </a:pPr>
            <a:endParaRPr lang="en-GB" sz="2000" b="1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45000"/>
              </a:spcBef>
            </a:pP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85800" y="1536031"/>
            <a:ext cx="7391400" cy="4824412"/>
          </a:xfrm>
          <a:prstGeom prst="rect">
            <a:avLst/>
          </a:prstGeom>
        </p:spPr>
        <p:txBody>
          <a:bodyPr>
            <a:normAutofit/>
          </a:bodyPr>
          <a:lstStyle>
            <a:lvl1pPr marL="547688" indent="-411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65000"/>
              <a:buFont typeface="Wingdings 2" pitchFamily="18" charset="2"/>
              <a:buChar char="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363" indent="-2825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 2" pitchFamily="18" charset="2"/>
              <a:buChar char="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47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5000"/>
              <a:buFont typeface="Wingdings" pitchFamily="2" charset="2"/>
              <a:buChar char="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2550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 3" pitchFamily="18" charset="2"/>
              <a:buChar char="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4638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45000"/>
              </a:spcBef>
            </a:pPr>
            <a:endParaRPr lang="en-GB" sz="2000" b="1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45000"/>
              </a:spcBef>
            </a:pP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685800" y="1904999"/>
            <a:ext cx="7848600" cy="4114801"/>
          </a:xfrm>
          <a:prstGeom prst="rect">
            <a:avLst/>
          </a:prstGeom>
        </p:spPr>
        <p:txBody>
          <a:bodyPr>
            <a:normAutofit/>
          </a:bodyPr>
          <a:lstStyle>
            <a:lvl1pPr marL="547688" indent="-411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65000"/>
              <a:buFont typeface="Wingdings 2" pitchFamily="18" charset="2"/>
              <a:buChar char="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363" indent="-2825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 2" pitchFamily="18" charset="2"/>
              <a:buChar char="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47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5000"/>
              <a:buFont typeface="Wingdings" pitchFamily="2" charset="2"/>
              <a:buChar char="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2550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 3" pitchFamily="18" charset="2"/>
              <a:buChar char="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4638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45000"/>
              </a:spcBef>
            </a:pPr>
            <a:r>
              <a:rPr lang="en-GB" sz="2400" b="1" dirty="0" smtClean="0">
                <a:latin typeface="Arial" pitchFamily="34" charset="0"/>
                <a:cs typeface="Arial" pitchFamily="34" charset="0"/>
              </a:rPr>
              <a:t>What capacity development is required?</a:t>
            </a:r>
          </a:p>
          <a:p>
            <a:pPr>
              <a:spcBef>
                <a:spcPct val="45000"/>
              </a:spcBef>
            </a:pPr>
            <a:endParaRPr lang="en-GB" sz="2400" b="1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45000"/>
              </a:spcBef>
            </a:pPr>
            <a:endParaRPr lang="en-GB" sz="2400" b="1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45000"/>
              </a:spcBef>
            </a:pPr>
            <a:endParaRPr lang="en-GB" sz="2400" b="1" dirty="0" smtClean="0"/>
          </a:p>
          <a:p>
            <a:pPr>
              <a:spcBef>
                <a:spcPct val="45000"/>
              </a:spcBef>
            </a:pPr>
            <a:endParaRPr lang="en-GB" sz="2000" b="1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45000"/>
              </a:spcBef>
            </a:pP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4932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>
                <a:solidFill>
                  <a:srgbClr val="008000"/>
                </a:solidFill>
              </a:rPr>
              <a:t>So the questions for you to ponder and discuss are…..</a:t>
            </a:r>
            <a:endParaRPr lang="en-IN" dirty="0">
              <a:solidFill>
                <a:srgbClr val="008000"/>
              </a:solidFill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533400" y="1383631"/>
            <a:ext cx="7391400" cy="4824412"/>
          </a:xfrm>
          <a:prstGeom prst="rect">
            <a:avLst/>
          </a:prstGeom>
        </p:spPr>
        <p:txBody>
          <a:bodyPr>
            <a:normAutofit/>
          </a:bodyPr>
          <a:lstStyle>
            <a:lvl1pPr marL="547688" indent="-411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65000"/>
              <a:buFont typeface="Wingdings 2" pitchFamily="18" charset="2"/>
              <a:buChar char="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363" indent="-2825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 2" pitchFamily="18" charset="2"/>
              <a:buChar char="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47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5000"/>
              <a:buFont typeface="Wingdings" pitchFamily="2" charset="2"/>
              <a:buChar char="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2550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 3" pitchFamily="18" charset="2"/>
              <a:buChar char="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4638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45000"/>
              </a:spcBef>
            </a:pPr>
            <a:endParaRPr lang="en-GB" sz="2000" b="1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45000"/>
              </a:spcBef>
            </a:pP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85800" y="1536031"/>
            <a:ext cx="7391400" cy="4824412"/>
          </a:xfrm>
          <a:prstGeom prst="rect">
            <a:avLst/>
          </a:prstGeom>
        </p:spPr>
        <p:txBody>
          <a:bodyPr>
            <a:normAutofit/>
          </a:bodyPr>
          <a:lstStyle>
            <a:lvl1pPr marL="547688" indent="-411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65000"/>
              <a:buFont typeface="Wingdings 2" pitchFamily="18" charset="2"/>
              <a:buChar char="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363" indent="-2825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 2" pitchFamily="18" charset="2"/>
              <a:buChar char="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47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5000"/>
              <a:buFont typeface="Wingdings" pitchFamily="2" charset="2"/>
              <a:buChar char="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2550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 3" pitchFamily="18" charset="2"/>
              <a:buChar char="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4638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45000"/>
              </a:spcBef>
            </a:pPr>
            <a:endParaRPr lang="en-GB" sz="2000" b="1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45000"/>
              </a:spcBef>
            </a:pP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85800" y="1904999"/>
            <a:ext cx="7848600" cy="4114801"/>
          </a:xfrm>
          <a:prstGeom prst="rect">
            <a:avLst/>
          </a:prstGeom>
        </p:spPr>
        <p:txBody>
          <a:bodyPr>
            <a:normAutofit/>
          </a:bodyPr>
          <a:lstStyle>
            <a:lvl1pPr marL="547688" indent="-411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65000"/>
              <a:buFont typeface="Wingdings 2" pitchFamily="18" charset="2"/>
              <a:buChar char="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363" indent="-2825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 2" pitchFamily="18" charset="2"/>
              <a:buChar char="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47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5000"/>
              <a:buFont typeface="Wingdings" pitchFamily="2" charset="2"/>
              <a:buChar char="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2550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 3" pitchFamily="18" charset="2"/>
              <a:buChar char="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4638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45000"/>
              </a:spcBef>
            </a:pPr>
            <a:r>
              <a:rPr lang="en-GB" sz="2400" b="1" dirty="0" smtClean="0">
                <a:latin typeface="Arial" pitchFamily="34" charset="0"/>
                <a:cs typeface="Arial" pitchFamily="34" charset="0"/>
              </a:rPr>
              <a:t>Which experience do we have?</a:t>
            </a:r>
          </a:p>
          <a:p>
            <a:pPr>
              <a:spcBef>
                <a:spcPct val="45000"/>
              </a:spcBef>
            </a:pPr>
            <a:r>
              <a:rPr lang="en-GB" sz="2400" b="1" dirty="0" smtClean="0">
                <a:latin typeface="Arial" pitchFamily="34" charset="0"/>
                <a:cs typeface="Arial" pitchFamily="34" charset="0"/>
              </a:rPr>
              <a:t>Which success stories do we know?</a:t>
            </a:r>
          </a:p>
          <a:p>
            <a:pPr>
              <a:spcBef>
                <a:spcPct val="45000"/>
              </a:spcBef>
            </a:pPr>
            <a:r>
              <a:rPr lang="en-GB" sz="2400" b="1" dirty="0" smtClean="0">
                <a:latin typeface="Arial" pitchFamily="34" charset="0"/>
                <a:cs typeface="Arial" pitchFamily="34" charset="0"/>
              </a:rPr>
              <a:t>How could we help each other?</a:t>
            </a:r>
          </a:p>
          <a:p>
            <a:pPr>
              <a:spcBef>
                <a:spcPct val="45000"/>
              </a:spcBef>
            </a:pPr>
            <a:endParaRPr lang="en-GB" sz="2400" b="1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45000"/>
              </a:spcBef>
            </a:pPr>
            <a:endParaRPr lang="en-GB" sz="2400" b="1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45000"/>
              </a:spcBef>
            </a:pPr>
            <a:endParaRPr lang="en-GB" sz="2400" b="1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45000"/>
              </a:spcBef>
            </a:pPr>
            <a:endParaRPr lang="en-GB" sz="2400" b="1" dirty="0" smtClean="0"/>
          </a:p>
          <a:p>
            <a:pPr>
              <a:spcBef>
                <a:spcPct val="45000"/>
              </a:spcBef>
            </a:pPr>
            <a:endParaRPr lang="en-GB" sz="2000" b="1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45000"/>
              </a:spcBef>
            </a:pP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3852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60" y="7620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GB" sz="3200" i="1" dirty="0" smtClean="0">
                <a:solidFill>
                  <a:srgbClr val="008000"/>
                </a:solidFill>
              </a:rPr>
              <a:t>Thanks for your attention…..</a:t>
            </a:r>
            <a:endParaRPr lang="en-GB" sz="3200" i="1" dirty="0">
              <a:solidFill>
                <a:srgbClr val="008000"/>
              </a:solidFill>
            </a:endParaRPr>
          </a:p>
        </p:txBody>
      </p:sp>
      <p:pic>
        <p:nvPicPr>
          <p:cNvPr id="53250" name="Picture 2" descr="F:\April 27th - Backups\Presentations and Pictures\Nature\DSC_0026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05000" y="2057400"/>
            <a:ext cx="5715000" cy="38004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44" name="Picture 16" descr="__VARIOUS_FOOD_GRAIN_20941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1341438"/>
            <a:ext cx="3203575" cy="2417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4876800"/>
            <a:ext cx="3810000" cy="381000"/>
          </a:xfrm>
        </p:spPr>
        <p:txBody>
          <a:bodyPr>
            <a:normAutofit fontScale="62500" lnSpcReduction="2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sz="2800" smtClean="0">
                <a:solidFill>
                  <a:schemeClr val="bg1"/>
                </a:solidFill>
              </a:rPr>
              <a:t>Floods: 2006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sz="1600" smtClean="0">
                <a:solidFill>
                  <a:schemeClr val="bg1"/>
                </a:solidFill>
              </a:rPr>
              <a:t>Courtesy: Middle-East Online</a:t>
            </a:r>
          </a:p>
        </p:txBody>
      </p:sp>
      <p:pic>
        <p:nvPicPr>
          <p:cNvPr id="22532" name="Picture 4" descr="Dry river bed (Photo: Christian Aid / Mike Goldwater / Getty Images)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4652963"/>
            <a:ext cx="3059113" cy="2205037"/>
          </a:xfrm>
          <a:noFill/>
          <a:ln>
            <a:solidFill>
              <a:srgbClr val="FF9900"/>
            </a:solidFill>
            <a:miter lim="800000"/>
            <a:headEnd/>
            <a:tailEnd/>
          </a:ln>
        </p:spPr>
      </p:pic>
      <p:pic>
        <p:nvPicPr>
          <p:cNvPr id="22533" name="Picture 5" descr="_13731_somalia-10-6-200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41438"/>
            <a:ext cx="3203575" cy="2101850"/>
          </a:xfrm>
          <a:prstGeom prst="rect">
            <a:avLst/>
          </a:prstGeom>
          <a:noFill/>
          <a:ln w="9525">
            <a:solidFill>
              <a:srgbClr val="FF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34" name="Picture 7" descr="pic1306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4418013"/>
            <a:ext cx="3203575" cy="2439987"/>
          </a:xfrm>
          <a:prstGeom prst="rect">
            <a:avLst/>
          </a:prstGeom>
          <a:noFill/>
          <a:ln w="9525">
            <a:solidFill>
              <a:srgbClr val="FF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7704" name="Text Box 8"/>
          <p:cNvSpPr txBox="1">
            <a:spLocks noChangeArrowheads="1"/>
          </p:cNvSpPr>
          <p:nvPr/>
        </p:nvSpPr>
        <p:spPr bwMode="auto">
          <a:xfrm>
            <a:off x="3203575" y="333375"/>
            <a:ext cx="28892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fr-CH" sz="3200" b="1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charset="0"/>
              </a:rPr>
              <a:t>Food Security</a:t>
            </a:r>
            <a:endParaRPr lang="en-US" sz="3200" b="1" dirty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Arial" charset="0"/>
            </a:endParaRPr>
          </a:p>
        </p:txBody>
      </p:sp>
      <p:pic>
        <p:nvPicPr>
          <p:cNvPr id="22538" name="Picture 10" descr="Infographic_FoodSecurity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1989138"/>
            <a:ext cx="5022850" cy="3248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 descr="icid_trans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95536" y="95726"/>
            <a:ext cx="934720" cy="1054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37090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304800"/>
            <a:ext cx="7772400" cy="1143000"/>
          </a:xfrm>
        </p:spPr>
        <p:txBody>
          <a:bodyPr/>
          <a:lstStyle/>
          <a:p>
            <a:r>
              <a:rPr lang="en-IN" dirty="0" smtClean="0">
                <a:solidFill>
                  <a:srgbClr val="008000"/>
                </a:solidFill>
              </a:rPr>
              <a:t>Water and food production</a:t>
            </a:r>
            <a:endParaRPr lang="en-IN" dirty="0">
              <a:solidFill>
                <a:srgbClr val="008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6" name="Picture 7" descr="Water requirements for food production 1960-2050 (map/graphic/illustration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524000"/>
            <a:ext cx="6324600" cy="4623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4354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5CC87-E104-4F4E-B5E7-4D3A0231837A}" type="datetime3">
              <a:rPr lang="en-US"/>
              <a:pPr/>
              <a:t>16 May 2012</a:t>
            </a:fld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73BDC-3F99-4C8D-9DC1-1D14CD1A1BC6}" type="slidenum">
              <a:rPr lang="nl-NL"/>
              <a:pPr/>
              <a:t>4</a:t>
            </a:fld>
            <a:endParaRPr lang="nl-NL"/>
          </a:p>
        </p:txBody>
      </p:sp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008000"/>
                </a:solidFill>
              </a:rPr>
              <a:t>Global warming is here to stay……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en-GB" sz="1800" dirty="0"/>
          </a:p>
          <a:p>
            <a:pPr lvl="2"/>
            <a:endParaRPr lang="en-GB" sz="1800" dirty="0"/>
          </a:p>
        </p:txBody>
      </p:sp>
      <p:pic>
        <p:nvPicPr>
          <p:cNvPr id="552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2454" y="4084924"/>
            <a:ext cx="2762250" cy="10871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52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1596147"/>
            <a:ext cx="2857500" cy="1313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53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7313" y="3276600"/>
            <a:ext cx="2857500" cy="189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530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596147"/>
            <a:ext cx="2857500" cy="19090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62183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AEEC3-3093-45BF-9672-80263A2B836D}" type="slidenum">
              <a:rPr lang="en-US"/>
              <a:pPr/>
              <a:t>5</a:t>
            </a:fld>
            <a:endParaRPr lang="en-US"/>
          </a:p>
        </p:txBody>
      </p:sp>
      <p:sp>
        <p:nvSpPr>
          <p:cNvPr id="391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350" y="188913"/>
            <a:ext cx="7200900" cy="1143000"/>
          </a:xfrm>
        </p:spPr>
        <p:txBody>
          <a:bodyPr>
            <a:normAutofit fontScale="90000"/>
          </a:bodyPr>
          <a:lstStyle/>
          <a:p>
            <a:r>
              <a:rPr lang="fr-CH" b="1" dirty="0">
                <a:solidFill>
                  <a:srgbClr val="008000"/>
                </a:solidFill>
                <a:cs typeface="Arial" pitchFamily="34" charset="0"/>
              </a:rPr>
              <a:t>Water </a:t>
            </a:r>
            <a:r>
              <a:rPr lang="fr-CH" b="1" dirty="0" smtClean="0">
                <a:solidFill>
                  <a:srgbClr val="008000"/>
                </a:solidFill>
                <a:cs typeface="Arial" pitchFamily="34" charset="0"/>
              </a:rPr>
              <a:t>Security</a:t>
            </a:r>
            <a:br>
              <a:rPr lang="fr-CH" b="1" dirty="0" smtClean="0">
                <a:solidFill>
                  <a:srgbClr val="008000"/>
                </a:solidFill>
                <a:cs typeface="Arial" pitchFamily="34" charset="0"/>
              </a:rPr>
            </a:br>
            <a:r>
              <a:rPr lang="en-GB" sz="2700" b="1" dirty="0" smtClean="0">
                <a:solidFill>
                  <a:srgbClr val="008000"/>
                </a:solidFill>
              </a:rPr>
              <a:t>sustainable </a:t>
            </a:r>
            <a:r>
              <a:rPr lang="en-GB" sz="2700" b="1" dirty="0">
                <a:solidFill>
                  <a:srgbClr val="008000"/>
                </a:solidFill>
              </a:rPr>
              <a:t>strategies </a:t>
            </a:r>
            <a:r>
              <a:rPr lang="en-GB" sz="2700" b="1" dirty="0" smtClean="0">
                <a:solidFill>
                  <a:srgbClr val="008000"/>
                </a:solidFill>
              </a:rPr>
              <a:t>for resilient agriculture </a:t>
            </a:r>
            <a:endParaRPr lang="en-US" b="1" dirty="0">
              <a:solidFill>
                <a:srgbClr val="008000"/>
              </a:solidFill>
              <a:cs typeface="Arial" pitchFamily="34" charset="0"/>
            </a:endParaRPr>
          </a:p>
        </p:txBody>
      </p:sp>
      <p:sp>
        <p:nvSpPr>
          <p:cNvPr id="391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8014" y="1383631"/>
            <a:ext cx="4861185" cy="4824412"/>
          </a:xfrm>
        </p:spPr>
        <p:txBody>
          <a:bodyPr>
            <a:normAutofit/>
          </a:bodyPr>
          <a:lstStyle/>
          <a:p>
            <a:pPr>
              <a:spcBef>
                <a:spcPct val="45000"/>
              </a:spcBef>
            </a:pPr>
            <a:r>
              <a:rPr lang="en-GB" sz="2000" dirty="0">
                <a:latin typeface="Arial" pitchFamily="34" charset="0"/>
                <a:cs typeface="Arial" pitchFamily="34" charset="0"/>
              </a:rPr>
              <a:t>Planning </a:t>
            </a:r>
            <a:r>
              <a:rPr lang="en-GB" sz="2000" b="1" dirty="0">
                <a:latin typeface="Arial" pitchFamily="34" charset="0"/>
                <a:cs typeface="Arial" pitchFamily="34" charset="0"/>
              </a:rPr>
              <a:t>new </a:t>
            </a: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infrastructure;</a:t>
            </a:r>
            <a:endParaRPr lang="en-GB" sz="20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45000"/>
              </a:spcBef>
            </a:pPr>
            <a:r>
              <a:rPr lang="en-GB" sz="2000" dirty="0">
                <a:latin typeface="Arial" pitchFamily="34" charset="0"/>
                <a:cs typeface="Arial" pitchFamily="34" charset="0"/>
              </a:rPr>
              <a:t>Improving </a:t>
            </a:r>
            <a:r>
              <a:rPr lang="en-GB" sz="2000" b="1" dirty="0">
                <a:latin typeface="Arial" pitchFamily="34" charset="0"/>
                <a:cs typeface="Arial" pitchFamily="34" charset="0"/>
              </a:rPr>
              <a:t>maintenance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GB" sz="2000" b="1" dirty="0">
                <a:latin typeface="Arial" pitchFamily="34" charset="0"/>
                <a:cs typeface="Arial" pitchFamily="34" charset="0"/>
              </a:rPr>
              <a:t>major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b="1" dirty="0">
                <a:latin typeface="Arial" pitchFamily="34" charset="0"/>
                <a:cs typeface="Arial" pitchFamily="34" charset="0"/>
              </a:rPr>
              <a:t>rehabilitation and re-engineering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 of existing systems;</a:t>
            </a:r>
          </a:p>
          <a:p>
            <a:pPr>
              <a:spcBef>
                <a:spcPct val="45000"/>
              </a:spcBef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Modifying </a:t>
            </a:r>
            <a:r>
              <a:rPr lang="en-GB" sz="2000" b="1" dirty="0">
                <a:latin typeface="Arial" pitchFamily="34" charset="0"/>
                <a:cs typeface="Arial" pitchFamily="34" charset="0"/>
              </a:rPr>
              <a:t>processes 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in existing systems and </a:t>
            </a:r>
            <a:r>
              <a:rPr lang="en-GB" sz="2000" b="1" dirty="0">
                <a:latin typeface="Arial" pitchFamily="34" charset="0"/>
                <a:cs typeface="Arial" pitchFamily="34" charset="0"/>
              </a:rPr>
              <a:t>demands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 of water users; </a:t>
            </a:r>
          </a:p>
          <a:p>
            <a:pPr>
              <a:spcBef>
                <a:spcPct val="45000"/>
              </a:spcBef>
            </a:pPr>
            <a:r>
              <a:rPr lang="en-GB" sz="2000" dirty="0">
                <a:latin typeface="Arial" pitchFamily="34" charset="0"/>
                <a:cs typeface="Arial" pitchFamily="34" charset="0"/>
              </a:rPr>
              <a:t>Introducing new </a:t>
            </a:r>
            <a:r>
              <a:rPr lang="en-GB" sz="2000" b="1" dirty="0">
                <a:latin typeface="Arial" pitchFamily="34" charset="0"/>
                <a:cs typeface="Arial" pitchFamily="34" charset="0"/>
              </a:rPr>
              <a:t>efficient technologies.</a:t>
            </a:r>
            <a:r>
              <a:rPr lang="en-GB" sz="2000" b="1" dirty="0"/>
              <a:t> </a:t>
            </a:r>
          </a:p>
          <a:p>
            <a:pPr>
              <a:spcBef>
                <a:spcPct val="45000"/>
              </a:spcBef>
            </a:pP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Recycle and reuse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of water</a:t>
            </a: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, </a:t>
            </a: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45000"/>
              </a:spcBef>
            </a:pPr>
            <a:endParaRPr lang="en-GB" sz="2000" b="1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45000"/>
              </a:spcBef>
            </a:pP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91172" name="Picture 4" descr="manantali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2781300"/>
            <a:ext cx="3995737" cy="190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1173" name="Picture 5" descr="irrigation orchard cropped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9712" y="4695155"/>
            <a:ext cx="2247900" cy="1512888"/>
          </a:xfrm>
          <a:prstGeom prst="rect">
            <a:avLst/>
          </a:prstGeom>
          <a:noFill/>
          <a:ln w="38100">
            <a:solidFill>
              <a:srgbClr val="FF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1175" name="Picture 7" descr="hoover-dam-11-l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3325" y="1341438"/>
            <a:ext cx="2860675" cy="2146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758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1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91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91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91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91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91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91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91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04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IN" dirty="0" smtClean="0">
                <a:solidFill>
                  <a:srgbClr val="008000"/>
                </a:solidFill>
              </a:rPr>
              <a:t>Poor quality water:</a:t>
            </a:r>
            <a:br>
              <a:rPr lang="en-IN" dirty="0" smtClean="0">
                <a:solidFill>
                  <a:srgbClr val="008000"/>
                </a:solidFill>
              </a:rPr>
            </a:br>
            <a:r>
              <a:rPr lang="en-IN" sz="3100" dirty="0" smtClean="0">
                <a:solidFill>
                  <a:srgbClr val="008000"/>
                </a:solidFill>
              </a:rPr>
              <a:t>and its use in agriculture</a:t>
            </a:r>
            <a:endParaRPr lang="en-IN" sz="3100" dirty="0">
              <a:solidFill>
                <a:srgbClr val="008000"/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666" y="3224776"/>
            <a:ext cx="4038600" cy="267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800600" y="1366763"/>
            <a:ext cx="3581400" cy="373863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547688" indent="-411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65000"/>
              <a:buFont typeface="Wingdings 2" pitchFamily="18" charset="2"/>
              <a:buChar char="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363" indent="-2825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 2" pitchFamily="18" charset="2"/>
              <a:buChar char="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47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5000"/>
              <a:buFont typeface="Wingdings" pitchFamily="2" charset="2"/>
              <a:buChar char="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2550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 3" pitchFamily="18" charset="2"/>
              <a:buChar char="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4638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45000"/>
              </a:spcBef>
            </a:pP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Possible –</a:t>
            </a:r>
            <a:r>
              <a:rPr lang="en-GB" sz="2000" b="1" dirty="0" err="1" smtClean="0">
                <a:latin typeface="Arial" pitchFamily="34" charset="0"/>
                <a:cs typeface="Arial" pitchFamily="34" charset="0"/>
              </a:rPr>
              <a:t>ve</a:t>
            </a: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impacts</a:t>
            </a:r>
          </a:p>
          <a:p>
            <a:pPr lvl="1">
              <a:spcBef>
                <a:spcPct val="45000"/>
              </a:spcBef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Health implications</a:t>
            </a:r>
          </a:p>
          <a:p>
            <a:pPr lvl="1">
              <a:spcBef>
                <a:spcPct val="45000"/>
              </a:spcBef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Soil degradation</a:t>
            </a:r>
          </a:p>
          <a:p>
            <a:pPr lvl="1">
              <a:spcBef>
                <a:spcPct val="45000"/>
              </a:spcBef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Salinization</a:t>
            </a:r>
          </a:p>
          <a:p>
            <a:pPr lvl="1">
              <a:spcBef>
                <a:spcPct val="45000"/>
              </a:spcBef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Water pollution</a:t>
            </a:r>
          </a:p>
          <a:p>
            <a:pPr lvl="1">
              <a:spcBef>
                <a:spcPct val="45000"/>
              </a:spcBef>
            </a:pPr>
            <a:endParaRPr lang="en-GB" sz="1600" b="1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45000"/>
              </a:spcBef>
            </a:pP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Potential +</a:t>
            </a:r>
            <a:r>
              <a:rPr lang="en-GB" sz="2000" b="1" dirty="0" err="1" smtClean="0">
                <a:latin typeface="Arial" pitchFamily="34" charset="0"/>
                <a:cs typeface="Arial" pitchFamily="34" charset="0"/>
              </a:rPr>
              <a:t>ve</a:t>
            </a: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impacts</a:t>
            </a:r>
          </a:p>
          <a:p>
            <a:pPr lvl="1">
              <a:spcBef>
                <a:spcPct val="45000"/>
              </a:spcBef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Nutrient source</a:t>
            </a:r>
          </a:p>
          <a:p>
            <a:pPr lvl="1">
              <a:spcBef>
                <a:spcPct val="45000"/>
              </a:spcBef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Releases freshwater for drinking water</a:t>
            </a:r>
          </a:p>
          <a:p>
            <a:pPr lvl="1">
              <a:spcBef>
                <a:spcPct val="45000"/>
              </a:spcBef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Ecological services</a:t>
            </a:r>
          </a:p>
          <a:p>
            <a:pPr>
              <a:spcBef>
                <a:spcPct val="45000"/>
              </a:spcBef>
            </a:pPr>
            <a:endParaRPr lang="en-GB" sz="2000" b="1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45000"/>
              </a:spcBef>
            </a:pPr>
            <a:endParaRPr lang="en-GB" sz="2000" b="1" dirty="0" smtClean="0"/>
          </a:p>
          <a:p>
            <a:pPr>
              <a:spcBef>
                <a:spcPct val="45000"/>
              </a:spcBef>
            </a:pPr>
            <a:endParaRPr lang="en-GB" sz="2000" b="1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45000"/>
              </a:spcBef>
            </a:pP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74466" y="5905987"/>
            <a:ext cx="241300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ECONOMIC DEVELOPMEN</a:t>
            </a:r>
            <a:endParaRPr lang="en-IN" sz="1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838200" y="1295400"/>
            <a:ext cx="3581400" cy="1947860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547688" indent="-411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65000"/>
              <a:buFont typeface="Wingdings 2" pitchFamily="18" charset="2"/>
              <a:buChar char="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363" indent="-2825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 2" pitchFamily="18" charset="2"/>
              <a:buChar char="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47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5000"/>
              <a:buFont typeface="Wingdings" pitchFamily="2" charset="2"/>
              <a:buChar char="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2550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 3" pitchFamily="18" charset="2"/>
              <a:buChar char="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4638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45000"/>
              </a:spcBef>
            </a:pP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Saline water</a:t>
            </a:r>
          </a:p>
          <a:p>
            <a:pPr>
              <a:spcBef>
                <a:spcPct val="45000"/>
              </a:spcBef>
            </a:pP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Drainage water</a:t>
            </a:r>
          </a:p>
          <a:p>
            <a:pPr>
              <a:spcBef>
                <a:spcPct val="45000"/>
              </a:spcBef>
            </a:pP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Wastewater</a:t>
            </a:r>
          </a:p>
          <a:p>
            <a:pPr lvl="1">
              <a:spcBef>
                <a:spcPct val="45000"/>
              </a:spcBef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Domestic</a:t>
            </a:r>
          </a:p>
          <a:p>
            <a:pPr lvl="1">
              <a:spcBef>
                <a:spcPct val="45000"/>
              </a:spcBef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Industrial</a:t>
            </a:r>
          </a:p>
          <a:p>
            <a:pPr lvl="1">
              <a:spcBef>
                <a:spcPct val="45000"/>
              </a:spcBef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Biological</a:t>
            </a:r>
          </a:p>
          <a:p>
            <a:pPr>
              <a:spcBef>
                <a:spcPct val="45000"/>
              </a:spcBef>
            </a:pPr>
            <a:endParaRPr lang="en-GB" sz="2000" b="1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45000"/>
              </a:spcBef>
            </a:pPr>
            <a:endParaRPr lang="en-GB" sz="2000" b="1" dirty="0" smtClean="0"/>
          </a:p>
          <a:p>
            <a:pPr>
              <a:spcBef>
                <a:spcPct val="45000"/>
              </a:spcBef>
            </a:pPr>
            <a:endParaRPr lang="en-GB" sz="2000" b="1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45000"/>
              </a:spcBef>
            </a:pP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9370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8433"/>
            <a:ext cx="8229600" cy="1143000"/>
          </a:xfrm>
        </p:spPr>
        <p:txBody>
          <a:bodyPr/>
          <a:lstStyle/>
          <a:p>
            <a:r>
              <a:rPr lang="en-IN" dirty="0" smtClean="0">
                <a:solidFill>
                  <a:srgbClr val="008000"/>
                </a:solidFill>
              </a:rPr>
              <a:t>Why a strategy</a:t>
            </a:r>
            <a:endParaRPr lang="en-IN" dirty="0">
              <a:solidFill>
                <a:srgbClr val="008000"/>
              </a:solidFill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533400" y="1447800"/>
            <a:ext cx="7391400" cy="4607843"/>
          </a:xfrm>
          <a:prstGeom prst="rect">
            <a:avLst/>
          </a:prstGeom>
        </p:spPr>
        <p:txBody>
          <a:bodyPr>
            <a:normAutofit/>
          </a:bodyPr>
          <a:lstStyle>
            <a:lvl1pPr marL="547688" indent="-411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65000"/>
              <a:buFont typeface="Wingdings 2" pitchFamily="18" charset="2"/>
              <a:buChar char="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363" indent="-2825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 2" pitchFamily="18" charset="2"/>
              <a:buChar char="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47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5000"/>
              <a:buFont typeface="Wingdings" pitchFamily="2" charset="2"/>
              <a:buChar char="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2550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 3" pitchFamily="18" charset="2"/>
              <a:buChar char="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4638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45000"/>
              </a:spcBef>
            </a:pP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Sustainability of Development</a:t>
            </a:r>
          </a:p>
          <a:p>
            <a:pPr>
              <a:spcBef>
                <a:spcPct val="45000"/>
              </a:spcBef>
            </a:pP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Governance is more complex</a:t>
            </a:r>
          </a:p>
          <a:p>
            <a:pPr lvl="1">
              <a:spcBef>
                <a:spcPct val="45000"/>
              </a:spcBef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Democratic</a:t>
            </a:r>
          </a:p>
          <a:p>
            <a:pPr lvl="1">
              <a:spcBef>
                <a:spcPct val="45000"/>
              </a:spcBef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Informed society</a:t>
            </a:r>
          </a:p>
          <a:p>
            <a:pPr lvl="1">
              <a:spcBef>
                <a:spcPct val="45000"/>
              </a:spcBef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Public policy</a:t>
            </a:r>
          </a:p>
          <a:p>
            <a:pPr>
              <a:spcBef>
                <a:spcPct val="45000"/>
              </a:spcBef>
            </a:pP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Multi-disciplinary</a:t>
            </a:r>
          </a:p>
          <a:p>
            <a:pPr lvl="1">
              <a:spcBef>
                <a:spcPct val="45000"/>
              </a:spcBef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Water engineers,  hydrologist</a:t>
            </a:r>
          </a:p>
          <a:p>
            <a:pPr lvl="1">
              <a:spcBef>
                <a:spcPct val="45000"/>
              </a:spcBef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Soil scientists</a:t>
            </a:r>
          </a:p>
          <a:p>
            <a:pPr lvl="1">
              <a:spcBef>
                <a:spcPct val="45000"/>
              </a:spcBef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Water chemists</a:t>
            </a:r>
          </a:p>
          <a:p>
            <a:pPr lvl="1">
              <a:spcBef>
                <a:spcPct val="45000"/>
              </a:spcBef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Agriculturists</a:t>
            </a:r>
          </a:p>
          <a:p>
            <a:pPr lvl="1">
              <a:spcBef>
                <a:spcPct val="45000"/>
              </a:spcBef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Social scientists</a:t>
            </a:r>
          </a:p>
          <a:p>
            <a:pPr lvl="1">
              <a:spcBef>
                <a:spcPct val="45000"/>
              </a:spcBef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Legal experts</a:t>
            </a:r>
          </a:p>
          <a:p>
            <a:pPr lvl="1">
              <a:spcBef>
                <a:spcPct val="45000"/>
              </a:spcBef>
            </a:pPr>
            <a:endParaRPr lang="en-GB" sz="1600" b="1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45000"/>
              </a:spcBef>
            </a:pPr>
            <a:endParaRPr lang="en-GB" sz="2000" b="1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45000"/>
              </a:spcBef>
            </a:pPr>
            <a:endParaRPr lang="en-GB" sz="2000" b="1" dirty="0" smtClean="0"/>
          </a:p>
          <a:p>
            <a:pPr>
              <a:spcBef>
                <a:spcPct val="45000"/>
              </a:spcBef>
            </a:pPr>
            <a:endParaRPr lang="en-GB" sz="2000" b="1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45000"/>
              </a:spcBef>
            </a:pP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2868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sz="3600" dirty="0" smtClean="0">
                <a:solidFill>
                  <a:srgbClr val="008000"/>
                </a:solidFill>
              </a:rPr>
              <a:t>Elements of a </a:t>
            </a:r>
            <a:r>
              <a:rPr lang="en-IN" dirty="0" smtClean="0">
                <a:solidFill>
                  <a:srgbClr val="008000"/>
                </a:solidFill>
              </a:rPr>
              <a:t/>
            </a:r>
            <a:br>
              <a:rPr lang="en-IN" dirty="0" smtClean="0">
                <a:solidFill>
                  <a:srgbClr val="008000"/>
                </a:solidFill>
              </a:rPr>
            </a:br>
            <a:r>
              <a:rPr lang="en-IN" dirty="0" smtClean="0">
                <a:solidFill>
                  <a:srgbClr val="008000"/>
                </a:solidFill>
              </a:rPr>
              <a:t>National Strategy</a:t>
            </a:r>
            <a:endParaRPr lang="en-IN" dirty="0">
              <a:solidFill>
                <a:srgbClr val="008000"/>
              </a:solidFill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533400" y="1676399"/>
            <a:ext cx="7772400" cy="4531643"/>
          </a:xfrm>
          <a:prstGeom prst="rect">
            <a:avLst/>
          </a:prstGeom>
        </p:spPr>
        <p:txBody>
          <a:bodyPr>
            <a:normAutofit/>
          </a:bodyPr>
          <a:lstStyle>
            <a:lvl1pPr marL="547688" indent="-411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65000"/>
              <a:buFont typeface="Wingdings 2" pitchFamily="18" charset="2"/>
              <a:buChar char="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363" indent="-2825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 2" pitchFamily="18" charset="2"/>
              <a:buChar char="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47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5000"/>
              <a:buFont typeface="Wingdings" pitchFamily="2" charset="2"/>
              <a:buChar char="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2550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 3" pitchFamily="18" charset="2"/>
              <a:buChar char="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4638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45000"/>
              </a:spcBef>
            </a:pPr>
            <a:r>
              <a:rPr lang="en-GB" sz="2400" b="1" dirty="0" smtClean="0">
                <a:latin typeface="Arial" pitchFamily="34" charset="0"/>
                <a:cs typeface="Arial" pitchFamily="34" charset="0"/>
              </a:rPr>
              <a:t>Situational Analysis</a:t>
            </a:r>
          </a:p>
          <a:p>
            <a:pPr>
              <a:spcBef>
                <a:spcPct val="45000"/>
              </a:spcBef>
            </a:pPr>
            <a:r>
              <a:rPr lang="en-GB" sz="2400" b="1" dirty="0" smtClean="0">
                <a:latin typeface="Arial" pitchFamily="34" charset="0"/>
                <a:cs typeface="Arial" pitchFamily="34" charset="0"/>
              </a:rPr>
              <a:t>Define the Goal, Objectives and Target</a:t>
            </a:r>
          </a:p>
          <a:p>
            <a:pPr>
              <a:spcBef>
                <a:spcPct val="45000"/>
              </a:spcBef>
            </a:pPr>
            <a:r>
              <a:rPr lang="en-GB" sz="2400" b="1" dirty="0" smtClean="0">
                <a:latin typeface="Arial" pitchFamily="34" charset="0"/>
                <a:cs typeface="Arial" pitchFamily="34" charset="0"/>
              </a:rPr>
              <a:t>Identifying actions</a:t>
            </a:r>
            <a:endParaRPr lang="en-GB" sz="2400" b="1" dirty="0" smtClean="0"/>
          </a:p>
          <a:p>
            <a:pPr>
              <a:spcBef>
                <a:spcPct val="45000"/>
              </a:spcBef>
            </a:pPr>
            <a:endParaRPr lang="en-GB" sz="2000" b="1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45000"/>
              </a:spcBef>
            </a:pP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5586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solidFill>
                  <a:srgbClr val="008000"/>
                </a:solidFill>
              </a:rPr>
              <a:t>Situational analysis</a:t>
            </a:r>
            <a:endParaRPr lang="en-IN" dirty="0">
              <a:solidFill>
                <a:srgbClr val="008000"/>
              </a:solidFill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533400" y="1383631"/>
            <a:ext cx="7391400" cy="4824412"/>
          </a:xfrm>
          <a:prstGeom prst="rect">
            <a:avLst/>
          </a:prstGeom>
        </p:spPr>
        <p:txBody>
          <a:bodyPr>
            <a:normAutofit/>
          </a:bodyPr>
          <a:lstStyle>
            <a:lvl1pPr marL="547688" indent="-411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65000"/>
              <a:buFont typeface="Wingdings 2" pitchFamily="18" charset="2"/>
              <a:buChar char="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363" indent="-2825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 2" pitchFamily="18" charset="2"/>
              <a:buChar char="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47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5000"/>
              <a:buFont typeface="Wingdings" pitchFamily="2" charset="2"/>
              <a:buChar char="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2550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 3" pitchFamily="18" charset="2"/>
              <a:buChar char="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4638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45000"/>
              </a:spcBef>
            </a:pPr>
            <a:r>
              <a:rPr lang="en-GB" sz="2400" b="1" dirty="0" smtClean="0">
                <a:latin typeface="Arial" pitchFamily="34" charset="0"/>
                <a:cs typeface="Arial" pitchFamily="34" charset="0"/>
              </a:rPr>
              <a:t>Water availability situation: plenty or scarce?</a:t>
            </a:r>
          </a:p>
          <a:p>
            <a:pPr>
              <a:spcBef>
                <a:spcPct val="45000"/>
              </a:spcBef>
            </a:pPr>
            <a:r>
              <a:rPr lang="en-GB" sz="2400" b="1" dirty="0" smtClean="0">
                <a:latin typeface="Arial" pitchFamily="34" charset="0"/>
                <a:cs typeface="Arial" pitchFamily="34" charset="0"/>
              </a:rPr>
              <a:t>How is wastewater collected?</a:t>
            </a:r>
          </a:p>
          <a:p>
            <a:pPr>
              <a:spcBef>
                <a:spcPct val="45000"/>
              </a:spcBef>
            </a:pPr>
            <a:r>
              <a:rPr lang="en-GB" sz="2400" b="1" dirty="0" smtClean="0">
                <a:latin typeface="Arial" pitchFamily="34" charset="0"/>
                <a:cs typeface="Arial" pitchFamily="34" charset="0"/>
              </a:rPr>
              <a:t>Availability of waste water: </a:t>
            </a: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quantity and quality</a:t>
            </a:r>
          </a:p>
          <a:p>
            <a:pPr>
              <a:spcBef>
                <a:spcPct val="45000"/>
              </a:spcBef>
            </a:pPr>
            <a:r>
              <a:rPr lang="en-GB" sz="2400" b="1" dirty="0" smtClean="0">
                <a:latin typeface="Arial" pitchFamily="34" charset="0"/>
                <a:cs typeface="Arial" pitchFamily="34" charset="0"/>
              </a:rPr>
              <a:t>Wastewater treatment facility</a:t>
            </a:r>
          </a:p>
          <a:p>
            <a:pPr>
              <a:spcBef>
                <a:spcPct val="45000"/>
              </a:spcBef>
            </a:pPr>
            <a:r>
              <a:rPr lang="en-GB" sz="2400" b="1" dirty="0" smtClean="0">
                <a:latin typeface="Arial" pitchFamily="34" charset="0"/>
                <a:cs typeface="Arial" pitchFamily="34" charset="0"/>
              </a:rPr>
              <a:t>Market opportunities</a:t>
            </a:r>
          </a:p>
          <a:p>
            <a:pPr>
              <a:spcBef>
                <a:spcPct val="45000"/>
              </a:spcBef>
            </a:pPr>
            <a:r>
              <a:rPr lang="en-GB" sz="2400" b="1" dirty="0" smtClean="0">
                <a:latin typeface="Arial" pitchFamily="34" charset="0"/>
                <a:cs typeface="Arial" pitchFamily="34" charset="0"/>
              </a:rPr>
              <a:t>Economic situation</a:t>
            </a:r>
          </a:p>
          <a:p>
            <a:pPr>
              <a:spcBef>
                <a:spcPct val="45000"/>
              </a:spcBef>
            </a:pPr>
            <a:r>
              <a:rPr lang="en-GB" sz="2400" b="1" dirty="0" smtClean="0">
                <a:latin typeface="Arial" pitchFamily="34" charset="0"/>
                <a:cs typeface="Arial" pitchFamily="34" charset="0"/>
              </a:rPr>
              <a:t>Legal framework</a:t>
            </a:r>
          </a:p>
          <a:p>
            <a:pPr>
              <a:spcBef>
                <a:spcPct val="45000"/>
              </a:spcBef>
            </a:pPr>
            <a:r>
              <a:rPr lang="en-GB" sz="2400" b="1" dirty="0" smtClean="0">
                <a:latin typeface="Arial" pitchFamily="34" charset="0"/>
                <a:cs typeface="Arial" pitchFamily="34" charset="0"/>
              </a:rPr>
              <a:t>Environmental sensitivities</a:t>
            </a:r>
          </a:p>
          <a:p>
            <a:pPr>
              <a:spcBef>
                <a:spcPct val="45000"/>
              </a:spcBef>
            </a:pPr>
            <a:endParaRPr lang="en-GB" sz="2400" b="1" dirty="0" smtClean="0"/>
          </a:p>
          <a:p>
            <a:pPr>
              <a:spcBef>
                <a:spcPct val="45000"/>
              </a:spcBef>
            </a:pPr>
            <a:endParaRPr lang="en-GB" sz="2000" b="1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45000"/>
              </a:spcBef>
            </a:pP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3285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4575</TotalTime>
  <Words>556</Words>
  <Application>Microsoft Office PowerPoint</Application>
  <PresentationFormat>On-screen Show (4:3)</PresentationFormat>
  <Paragraphs>116</Paragraphs>
  <Slides>15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Apex</vt:lpstr>
      <vt:lpstr> National Strategies for the  use of poor quality Water Resources in agriculture  By AVINASH CHAND TYAGI Secretary General,  International Commission on Irrigation and Drainage</vt:lpstr>
      <vt:lpstr>PowerPoint Presentation</vt:lpstr>
      <vt:lpstr>Water and food production</vt:lpstr>
      <vt:lpstr>Global warming is here to stay……</vt:lpstr>
      <vt:lpstr>Water Security sustainable strategies for resilient agriculture </vt:lpstr>
      <vt:lpstr>Poor quality water: and its use in agriculture</vt:lpstr>
      <vt:lpstr>Why a strategy</vt:lpstr>
      <vt:lpstr>Elements of a  National Strategy</vt:lpstr>
      <vt:lpstr>Situational analysis</vt:lpstr>
      <vt:lpstr>Setting goals</vt:lpstr>
      <vt:lpstr>Identifying actions</vt:lpstr>
      <vt:lpstr>Pre-requisites</vt:lpstr>
      <vt:lpstr>Capacity Development</vt:lpstr>
      <vt:lpstr>So the questions for you to ponder and discuss are…..</vt:lpstr>
      <vt:lpstr>Thanks for your attention…..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xyz</dc:creator>
  <cp:lastModifiedBy>Tyagi</cp:lastModifiedBy>
  <cp:revision>501</cp:revision>
  <cp:lastPrinted>2012-05-15T04:32:50Z</cp:lastPrinted>
  <dcterms:created xsi:type="dcterms:W3CDTF">2010-06-18T07:03:13Z</dcterms:created>
  <dcterms:modified xsi:type="dcterms:W3CDTF">2012-05-16T16:35:32Z</dcterms:modified>
</cp:coreProperties>
</file>