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0"/>
  </p:notesMasterIdLst>
  <p:handoutMasterIdLst>
    <p:handoutMasterId r:id="rId21"/>
  </p:handoutMasterIdLst>
  <p:sldIdLst>
    <p:sldId id="356" r:id="rId2"/>
    <p:sldId id="590" r:id="rId3"/>
    <p:sldId id="709" r:id="rId4"/>
    <p:sldId id="714" r:id="rId5"/>
    <p:sldId id="708" r:id="rId6"/>
    <p:sldId id="713" r:id="rId7"/>
    <p:sldId id="674" r:id="rId8"/>
    <p:sldId id="716" r:id="rId9"/>
    <p:sldId id="717" r:id="rId10"/>
    <p:sldId id="696" r:id="rId11"/>
    <p:sldId id="643" r:id="rId12"/>
    <p:sldId id="715" r:id="rId13"/>
    <p:sldId id="597" r:id="rId14"/>
    <p:sldId id="596" r:id="rId15"/>
    <p:sldId id="675" r:id="rId16"/>
    <p:sldId id="712" r:id="rId17"/>
    <p:sldId id="718" r:id="rId18"/>
    <p:sldId id="719" r:id="rId19"/>
  </p:sldIdLst>
  <p:sldSz cx="9144000" cy="6858000" type="screen4x3"/>
  <p:notesSz cx="7099300" cy="10234613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Narrow" pitchFamily="34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Trebuchet MS" pitchFamily="34" charset="0"/>
      <p:regular r:id="rId34"/>
      <p:bold r:id="rId35"/>
      <p:italic r:id="rId36"/>
      <p:boldItalic r:id="rId37"/>
    </p:embeddedFont>
    <p:embeddedFont>
      <p:font typeface="ＭＳ Ｐゴシック" pitchFamily="34" charset="-128"/>
      <p:regular r:id="rId38"/>
    </p:embeddedFont>
  </p:embeddedFontLst>
  <p:custDataLst>
    <p:tags r:id="rId3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971" autoAdjust="0"/>
    <p:restoredTop sz="82975" autoAdjust="0"/>
  </p:normalViewPr>
  <p:slideViewPr>
    <p:cSldViewPr snapToGrid="0">
      <p:cViewPr varScale="1">
        <p:scale>
          <a:sx n="60" d="100"/>
          <a:sy n="60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randa:Desktop:response_sl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'Capacity needs'!$B$57</c:f>
              <c:strCache>
                <c:ptCount val="1"/>
                <c:pt idx="0">
                  <c:v>Low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needs'!$B$70:$B$78</c:f>
              <c:numCache>
                <c:formatCode>0.00%</c:formatCode>
                <c:ptCount val="9"/>
                <c:pt idx="0">
                  <c:v>8.333333333333344E-2</c:v>
                </c:pt>
                <c:pt idx="1">
                  <c:v>8.333333333333344E-2</c:v>
                </c:pt>
                <c:pt idx="2">
                  <c:v>8.333333333333344E-2</c:v>
                </c:pt>
                <c:pt idx="3">
                  <c:v>0.16666666666666688</c:v>
                </c:pt>
                <c:pt idx="4">
                  <c:v>8.333333333333344E-2</c:v>
                </c:pt>
                <c:pt idx="5">
                  <c:v>8.333333333333344E-2</c:v>
                </c:pt>
                <c:pt idx="6">
                  <c:v>0</c:v>
                </c:pt>
                <c:pt idx="7">
                  <c:v>8.333333333333344E-2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'Capacity needs'!$C$57</c:f>
              <c:strCache>
                <c:ptCount val="1"/>
                <c:pt idx="0">
                  <c:v>Medium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needs'!$C$70:$C$78</c:f>
              <c:numCache>
                <c:formatCode>0.00%</c:formatCode>
                <c:ptCount val="9"/>
                <c:pt idx="0">
                  <c:v>0.16666666666666688</c:v>
                </c:pt>
                <c:pt idx="1">
                  <c:v>0.16666666666666688</c:v>
                </c:pt>
                <c:pt idx="2">
                  <c:v>8.333333333333344E-2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0.25</c:v>
                </c:pt>
                <c:pt idx="7">
                  <c:v>0.5</c:v>
                </c:pt>
                <c:pt idx="8">
                  <c:v>0.41666666666666785</c:v>
                </c:pt>
              </c:numCache>
            </c:numRef>
          </c:val>
        </c:ser>
        <c:ser>
          <c:idx val="2"/>
          <c:order val="2"/>
          <c:tx>
            <c:strRef>
              <c:f>'Capacity needs'!$D$57</c:f>
              <c:strCache>
                <c:ptCount val="1"/>
                <c:pt idx="0">
                  <c:v>High needs</c:v>
                </c:pt>
              </c:strCache>
            </c:strRef>
          </c:tx>
          <c:cat>
            <c:strRef>
              <c:f>'Capacity needs'!$A$70:$A$78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needs'!$D$70:$D$78</c:f>
              <c:numCache>
                <c:formatCode>0.00%</c:formatCode>
                <c:ptCount val="9"/>
                <c:pt idx="0">
                  <c:v>0.75000000000000133</c:v>
                </c:pt>
                <c:pt idx="1">
                  <c:v>0.75000000000000133</c:v>
                </c:pt>
                <c:pt idx="2">
                  <c:v>0.83333333333333304</c:v>
                </c:pt>
                <c:pt idx="3">
                  <c:v>0.58333333333333259</c:v>
                </c:pt>
                <c:pt idx="4">
                  <c:v>0.66666666666666763</c:v>
                </c:pt>
                <c:pt idx="5">
                  <c:v>0.41666666666666785</c:v>
                </c:pt>
                <c:pt idx="6">
                  <c:v>0.75000000000000133</c:v>
                </c:pt>
                <c:pt idx="7">
                  <c:v>0.41666666666666785</c:v>
                </c:pt>
                <c:pt idx="8">
                  <c:v>0.58333333333333259</c:v>
                </c:pt>
              </c:numCache>
            </c:numRef>
          </c:val>
        </c:ser>
        <c:overlap val="100"/>
        <c:axId val="111811968"/>
        <c:axId val="112154496"/>
      </c:barChart>
      <c:catAx>
        <c:axId val="1118119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12154496"/>
        <c:crosses val="autoZero"/>
        <c:auto val="1"/>
        <c:lblAlgn val="ctr"/>
        <c:lblOffset val="100"/>
      </c:catAx>
      <c:valAx>
        <c:axId val="112154496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111811968"/>
        <c:crosses val="autoZero"/>
        <c:crossBetween val="between"/>
        <c:majorUnit val="0.2"/>
        <c:minorUnit val="0.1"/>
      </c:valAx>
    </c:plotArea>
    <c:legend>
      <c:legendPos val="r"/>
      <c:layout>
        <c:manualLayout>
          <c:xMode val="edge"/>
          <c:yMode val="edge"/>
          <c:x val="0.77472466489251424"/>
          <c:y val="0.25067075724577031"/>
          <c:w val="0.21450334810514451"/>
          <c:h val="0.27950390320844987"/>
        </c:manualLayout>
      </c:layout>
      <c:txPr>
        <a:bodyPr/>
        <a:lstStyle/>
        <a:p>
          <a:pPr>
            <a:defRPr lang="de-DE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t" anchorCtr="0" compatLnSpc="1">
            <a:prstTxWarp prst="textNoShape">
              <a:avLst/>
            </a:prstTxWarp>
          </a:bodyPr>
          <a:lstStyle>
            <a:lvl1pPr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07" y="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t" anchorCtr="0" compatLnSpc="1">
            <a:prstTxWarp prst="textNoShape">
              <a:avLst/>
            </a:prstTxWarp>
          </a:bodyPr>
          <a:lstStyle>
            <a:lvl1pPr algn="r"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1968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b" anchorCtr="0" compatLnSpc="1">
            <a:prstTxWarp prst="textNoShape">
              <a:avLst/>
            </a:prstTxWarp>
          </a:bodyPr>
          <a:lstStyle>
            <a:lvl1pPr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07" y="971968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b" anchorCtr="0" compatLnSpc="1">
            <a:prstTxWarp prst="textNoShape">
              <a:avLst/>
            </a:prstTxWarp>
          </a:bodyPr>
          <a:lstStyle>
            <a:lvl1pPr algn="r" defTabSz="946074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t" anchorCtr="0" compatLnSpc="1">
            <a:prstTxWarp prst="textNoShape">
              <a:avLst/>
            </a:prstTxWarp>
          </a:bodyPr>
          <a:lstStyle>
            <a:lvl1pPr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507" y="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t" anchorCtr="0" compatLnSpc="1">
            <a:prstTxWarp prst="textNoShape">
              <a:avLst/>
            </a:prstTxWarp>
          </a:bodyPr>
          <a:lstStyle>
            <a:lvl1pPr algn="r"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160" y="4860982"/>
            <a:ext cx="5680981" cy="46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68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b" anchorCtr="0" compatLnSpc="1">
            <a:prstTxWarp prst="textNoShape">
              <a:avLst/>
            </a:prstTxWarp>
          </a:bodyPr>
          <a:lstStyle>
            <a:lvl1pPr defTabSz="946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507" y="9719680"/>
            <a:ext cx="3076693" cy="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2" tIns="47376" rIns="94752" bIns="47376" numCol="1" anchor="b" anchorCtr="0" compatLnSpc="1">
            <a:prstTxWarp prst="textNoShape">
              <a:avLst/>
            </a:prstTxWarp>
          </a:bodyPr>
          <a:lstStyle>
            <a:lvl1pPr algn="r" defTabSz="946074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00" y="4860377"/>
            <a:ext cx="5680103" cy="450362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.unwate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wastewaterworksh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364" y="2451656"/>
            <a:ext cx="7003392" cy="400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2512" y="1817741"/>
            <a:ext cx="66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Safe Use of Wastewater in Agriculture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0826" y="5644345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Jens Liebe, UNW-DPC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373" y="3622390"/>
            <a:ext cx="422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Capacity needs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national strategies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72807" cy="884690"/>
          </a:xfrm>
        </p:spPr>
        <p:txBody>
          <a:bodyPr/>
          <a:lstStyle/>
          <a:p>
            <a:r>
              <a:rPr lang="en-US" sz="3600" dirty="0" smtClean="0"/>
              <a:t>Questions for dissemination planning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4994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400" b="0" dirty="0" smtClean="0"/>
              <a:t> do you want to disseminate?</a:t>
            </a:r>
          </a:p>
          <a:p>
            <a:r>
              <a:rPr lang="en-US" sz="2400" dirty="0" smtClean="0"/>
              <a:t>•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</a:t>
            </a:r>
            <a:r>
              <a:rPr lang="en-US" b="0" dirty="0" smtClean="0"/>
              <a:t>do you want to disseminate? </a:t>
            </a:r>
          </a:p>
          <a:p>
            <a:r>
              <a:rPr lang="en-US" sz="2400" dirty="0" smtClean="0"/>
              <a:t>•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</a:t>
            </a:r>
            <a:r>
              <a:rPr lang="en-US" dirty="0" smtClean="0"/>
              <a:t> </a:t>
            </a:r>
            <a:r>
              <a:rPr lang="en-US" b="0" dirty="0" smtClean="0"/>
              <a:t>is your target audience?</a:t>
            </a:r>
            <a:endParaRPr lang="en-US" sz="2400" b="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400" dirty="0" smtClean="0"/>
              <a:t> </a:t>
            </a:r>
            <a:r>
              <a:rPr lang="en-US" sz="2400" b="0" dirty="0" smtClean="0"/>
              <a:t>are you going to do it?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might you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en-US" sz="2400" dirty="0" smtClean="0"/>
              <a:t> </a:t>
            </a:r>
            <a:r>
              <a:rPr lang="en-US" sz="2400" b="0" dirty="0" smtClean="0"/>
              <a:t>your target audience</a:t>
            </a:r>
            <a:br>
              <a:rPr lang="en-US" sz="2400" b="0" dirty="0" smtClean="0"/>
            </a:br>
            <a:r>
              <a:rPr lang="en-US" sz="2400" b="0" dirty="0" smtClean="0"/>
              <a:t>  throughout the process?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Have you allowed time for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en-US" sz="2400" dirty="0" smtClean="0"/>
              <a:t> </a:t>
            </a:r>
            <a:r>
              <a:rPr lang="en-US" sz="2400" b="0" dirty="0" smtClean="0"/>
              <a:t>and</a:t>
            </a:r>
            <a:r>
              <a:rPr lang="en-US" sz="2400" dirty="0" smtClean="0"/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re-planning</a:t>
            </a:r>
            <a:r>
              <a:rPr lang="en-US" sz="2400" b="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will you know that your dissemination has</a:t>
            </a:r>
            <a:br>
              <a:rPr lang="en-US" sz="2400" b="0" dirty="0" smtClean="0"/>
            </a:br>
            <a:r>
              <a:rPr lang="en-US" sz="2400" b="0" dirty="0" smtClean="0"/>
              <a:t>  been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</a:t>
            </a:r>
            <a:r>
              <a:rPr lang="en-US" sz="2400" b="0" dirty="0" smtClean="0"/>
              <a:t>?</a:t>
            </a:r>
          </a:p>
          <a:p>
            <a:pPr algn="r">
              <a:buNone/>
            </a:pPr>
            <a:endParaRPr lang="en-US" sz="1800" b="0" dirty="0" smtClean="0"/>
          </a:p>
          <a:p>
            <a:pPr algn="r">
              <a:buNone/>
            </a:pPr>
            <a:r>
              <a:rPr lang="en-US" sz="1800" b="0" dirty="0" smtClean="0"/>
              <a:t>(after King, 2003)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materials?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159" y="2663684"/>
            <a:ext cx="15592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767" y="3603365"/>
            <a:ext cx="1558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506" y="3299789"/>
            <a:ext cx="1555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190" y="2983007"/>
            <a:ext cx="15529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949" y="4698000"/>
            <a:ext cx="1459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657" y="4698000"/>
            <a:ext cx="14352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378226" y="4691269"/>
            <a:ext cx="4598505" cy="139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your own material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Materials presented yesterday and today, e.g.</a:t>
            </a:r>
          </a:p>
          <a:p>
            <a:endParaRPr lang="en-US" sz="1600" dirty="0" smtClean="0"/>
          </a:p>
          <a:p>
            <a:r>
              <a:rPr lang="en-US" dirty="0" smtClean="0"/>
              <a:t>WHO Guidelines</a:t>
            </a:r>
          </a:p>
          <a:p>
            <a:r>
              <a:rPr lang="en-US" dirty="0" smtClean="0"/>
              <a:t>Wealth of Waste and Posters (FAO)</a:t>
            </a:r>
          </a:p>
          <a:p>
            <a:r>
              <a:rPr lang="en-US" dirty="0" smtClean="0"/>
              <a:t>Sick water report (UNEP)</a:t>
            </a:r>
          </a:p>
          <a:p>
            <a:r>
              <a:rPr lang="en-US" dirty="0" smtClean="0"/>
              <a:t>Wastewater Irrigation and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rebuchet MS"/>
                <a:ea typeface="ＭＳ Ｐゴシック" pitchFamily="34" charset="-128"/>
              </a:rPr>
              <a:t>Possible steps:</a:t>
            </a:r>
          </a:p>
          <a:p>
            <a:pPr>
              <a:defRPr/>
            </a:pPr>
            <a:endParaRPr lang="en-US" dirty="0" smtClean="0"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arrangements/platform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wastewater reuse committee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meetings and workshops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web page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Linking to existing agriculture/health </a:t>
            </a:r>
            <a:r>
              <a:rPr lang="en-US" dirty="0" err="1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programmes</a:t>
            </a:r>
            <a:endParaRPr lang="en-US" dirty="0" smtClean="0">
              <a:solidFill>
                <a:srgbClr val="336699"/>
              </a:solidFill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Formulate a dissemination strategy at national level (identifying target audiences and materials/information)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4400" u="sng" dirty="0" smtClean="0">
                <a:hlinkClick r:id="rId4"/>
              </a:rPr>
              <a:t>http://www.ais.unwater.org/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UNW-AIS+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1042988" y="2039488"/>
            <a:ext cx="77774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Single </a:t>
            </a:r>
            <a:r>
              <a:rPr lang="en-US" sz="2000" dirty="0">
                <a:solidFill>
                  <a:srgbClr val="336699"/>
                </a:solidFill>
              </a:rPr>
              <a:t>entry point of access</a:t>
            </a:r>
            <a:r>
              <a:rPr lang="en-US" sz="2000" b="1" dirty="0">
                <a:solidFill>
                  <a:srgbClr val="336699"/>
                </a:solidFill>
              </a:rPr>
              <a:t> </a:t>
            </a:r>
            <a:r>
              <a:rPr lang="en-US" sz="2000" dirty="0">
                <a:solidFill>
                  <a:srgbClr val="336699"/>
                </a:solidFill>
              </a:rPr>
              <a:t>to </a:t>
            </a:r>
            <a:r>
              <a:rPr lang="en-US" sz="2000" dirty="0" smtClean="0">
                <a:solidFill>
                  <a:srgbClr val="336699"/>
                </a:solidFill>
              </a:rPr>
              <a:t>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Storing, updating, sharing and analysis of 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Handling metadata, web-based content, documents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or multimedia.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Project data selection, geographic search, document search.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Facilitates organization of events and interaction with 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participants.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Social networking, groups, discussion forums and e-learning.</a:t>
            </a:r>
            <a:endParaRPr lang="en-US" sz="2000" dirty="0">
              <a:solidFill>
                <a:srgbClr val="3366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UNW-AIS+: Scope and Capabilities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 descr="AIS-Plus-logo-no-bkgrd.eps"/>
          <p:cNvPicPr>
            <a:picLocks noChangeAspect="1"/>
          </p:cNvPicPr>
          <p:nvPr/>
        </p:nvPicPr>
        <p:blipFill>
          <a:blip r:embed="rId3" cstate="print"/>
          <a:srcRect l="65016"/>
          <a:stretch>
            <a:fillRect/>
          </a:stretch>
        </p:blipFill>
        <p:spPr>
          <a:xfrm>
            <a:off x="7236296" y="1556792"/>
            <a:ext cx="1762778" cy="160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2" y="2020664"/>
            <a:ext cx="7331755" cy="4332839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1: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Capacity building requirements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experiences/capacities do you have and what is needed?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actor/institutional arrangement can facilitate capacity development?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How should materials and methods be adapted to reach the target audiences more effectively?</a:t>
            </a:r>
          </a:p>
          <a:p>
            <a:pPr marL="252000" indent="-180000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4"/>
            <a:ext cx="7003878" cy="4837336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2: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National dissemination strategies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How are knowledge and guidelines disseminated in your country? What are your experiences?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could be the pertinent national dissemination strategies?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institutional arrangements are best suited for the dissemination of information/knowledge and guidelines, and to coordinate policies and action on safe wastewater use (national wastewater reuse committee,  …)?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Capacity building requirements for safe use of </a:t>
            </a:r>
            <a:r>
              <a:rPr lang="en-IN" dirty="0" err="1" smtClean="0"/>
              <a:t>ww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N" dirty="0" smtClean="0"/>
              <a:t>Linkage between communities+ official functionaries</a:t>
            </a:r>
          </a:p>
          <a:p>
            <a:pPr>
              <a:buFontTx/>
              <a:buChar char="-"/>
            </a:pPr>
            <a:r>
              <a:rPr lang="en-IN" dirty="0" smtClean="0"/>
              <a:t> develop awareness= national (develop a case)</a:t>
            </a:r>
          </a:p>
          <a:p>
            <a:pPr>
              <a:buFontTx/>
              <a:buChar char="-"/>
            </a:pPr>
            <a:r>
              <a:rPr lang="en-IN" dirty="0" smtClean="0"/>
              <a:t>Communication of the case</a:t>
            </a:r>
          </a:p>
          <a:p>
            <a:pPr>
              <a:buFontTx/>
              <a:buChar char="-"/>
            </a:pPr>
            <a:r>
              <a:rPr lang="en-IN" dirty="0" smtClean="0"/>
              <a:t>Develop capacity to apply these methods </a:t>
            </a:r>
          </a:p>
          <a:p>
            <a:pPr>
              <a:buFontTx/>
              <a:buChar char="-"/>
            </a:pPr>
            <a:r>
              <a:rPr lang="en-IN" dirty="0" smtClean="0"/>
              <a:t>How to use </a:t>
            </a:r>
            <a:r>
              <a:rPr lang="en-IN" dirty="0" err="1" smtClean="0"/>
              <a:t>ww</a:t>
            </a:r>
            <a:r>
              <a:rPr lang="en-IN" dirty="0" smtClean="0"/>
              <a:t> safely</a:t>
            </a:r>
          </a:p>
          <a:p>
            <a:pPr>
              <a:buFontTx/>
              <a:buChar char="-"/>
            </a:pPr>
            <a:r>
              <a:rPr lang="en-IN" dirty="0" smtClean="0"/>
              <a:t>Awareness of </a:t>
            </a:r>
            <a:r>
              <a:rPr lang="en-IN" dirty="0" err="1" smtClean="0"/>
              <a:t>planners+policy</a:t>
            </a:r>
            <a:r>
              <a:rPr lang="en-IN" dirty="0" smtClean="0"/>
              <a:t> makers</a:t>
            </a:r>
          </a:p>
          <a:p>
            <a:pPr>
              <a:buFontTx/>
              <a:buChar char="-"/>
            </a:pPr>
            <a:r>
              <a:rPr lang="en-IN" dirty="0" smtClean="0"/>
              <a:t>Capacity building of extension officers (</a:t>
            </a:r>
            <a:r>
              <a:rPr lang="en-IN" dirty="0" err="1" smtClean="0"/>
              <a:t>aggr</a:t>
            </a:r>
            <a:r>
              <a:rPr lang="en-IN" dirty="0" smtClean="0"/>
              <a:t>.</a:t>
            </a:r>
            <a:r>
              <a:rPr lang="en-IN" dirty="0" smtClean="0"/>
              <a:t> </a:t>
            </a:r>
            <a:r>
              <a:rPr lang="en-IN" dirty="0" err="1" smtClean="0"/>
              <a:t>env</a:t>
            </a:r>
            <a:r>
              <a:rPr lang="en-IN" dirty="0" smtClean="0"/>
              <a:t>. Etc)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-Capacity building of polluters</a:t>
            </a:r>
          </a:p>
          <a:p>
            <a:pPr>
              <a:buFontTx/>
              <a:buChar char="-"/>
            </a:pPr>
            <a:r>
              <a:rPr lang="en-IN" dirty="0" smtClean="0"/>
              <a:t>Capacity building in monitoring and evaluation</a:t>
            </a:r>
          </a:p>
          <a:p>
            <a:pPr>
              <a:buFontTx/>
              <a:buChar char="-"/>
            </a:pPr>
            <a:r>
              <a:rPr lang="en-IN" dirty="0" smtClean="0"/>
              <a:t>Capacity building in bring out legal framework</a:t>
            </a:r>
          </a:p>
          <a:p>
            <a:pPr>
              <a:buFontTx/>
              <a:buChar char="-"/>
            </a:pPr>
            <a:r>
              <a:rPr lang="en-IN" dirty="0" smtClean="0"/>
              <a:t>Capacity building in inter </a:t>
            </a:r>
            <a:r>
              <a:rPr lang="en-IN" dirty="0" err="1" smtClean="0"/>
              <a:t>sectoral</a:t>
            </a:r>
            <a:r>
              <a:rPr lang="en-IN" dirty="0" smtClean="0"/>
              <a:t> policy making</a:t>
            </a:r>
          </a:p>
          <a:p>
            <a:pPr>
              <a:buFontTx/>
              <a:buChar char="-"/>
            </a:pPr>
            <a:r>
              <a:rPr lang="en-IN" dirty="0" smtClean="0"/>
              <a:t>Bringing awareness of </a:t>
            </a:r>
            <a:r>
              <a:rPr lang="en-IN" dirty="0" err="1" smtClean="0"/>
              <a:t>ww</a:t>
            </a:r>
            <a:r>
              <a:rPr lang="en-IN" dirty="0" smtClean="0"/>
              <a:t> in curriculum</a:t>
            </a:r>
          </a:p>
          <a:p>
            <a:pPr>
              <a:buFontTx/>
              <a:buChar char="-"/>
            </a:pPr>
            <a:r>
              <a:rPr lang="en-IN" dirty="0" smtClean="0"/>
              <a:t>Capacity building in information management of </a:t>
            </a:r>
            <a:r>
              <a:rPr lang="en-IN" dirty="0" err="1" smtClean="0"/>
              <a:t>interdisiplinal</a:t>
            </a:r>
            <a:r>
              <a:rPr lang="en-IN" dirty="0" smtClean="0"/>
              <a:t> issues</a:t>
            </a: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</p:spPr>
        <p:txBody>
          <a:bodyPr/>
          <a:lstStyle/>
          <a:p>
            <a:pPr algn="ctr"/>
            <a:r>
              <a:rPr lang="en-IN" dirty="0" smtClean="0"/>
              <a:t>Capacity building requirements for safe use of </a:t>
            </a:r>
            <a:r>
              <a:rPr lang="en-IN" dirty="0" err="1" smtClean="0"/>
              <a:t>ww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36016" cy="3717527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latin typeface="+mn-lt"/>
              </a:rPr>
              <a:t>… from the concept note:</a:t>
            </a: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An important output from these regional workshops would be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capacity development action plan.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b="0" dirty="0" smtClean="0">
                <a:latin typeface="+mn-lt"/>
              </a:rPr>
              <a:t>It should describe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the training material and learning methods should be disseminated at country level in the relevant organizations.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is “Capacity development” ?</a:t>
            </a:r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291984" y="2834307"/>
            <a:ext cx="7277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6699"/>
                </a:solidFill>
              </a:rPr>
              <a:t>The process of developing and </a:t>
            </a:r>
            <a:r>
              <a:rPr lang="en-US" sz="2000" b="1" dirty="0">
                <a:solidFill>
                  <a:srgbClr val="336699"/>
                </a:solidFill>
              </a:rPr>
              <a:t>strengthening the skills, abilities, and resources</a:t>
            </a:r>
            <a:r>
              <a:rPr lang="en-US" sz="2000" dirty="0">
                <a:solidFill>
                  <a:srgbClr val="336699"/>
                </a:solidFill>
              </a:rPr>
              <a:t> that organizations and communities need to survive, adapt, and thrive in the fast-changing world." </a:t>
            </a: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(after </a:t>
            </a:r>
            <a:r>
              <a:rPr lang="en-US" i="1" dirty="0" err="1">
                <a:solidFill>
                  <a:srgbClr val="336699"/>
                </a:solidFill>
              </a:rPr>
              <a:t>Philbin</a:t>
            </a:r>
            <a:r>
              <a:rPr lang="en-US" i="1" dirty="0">
                <a:solidFill>
                  <a:srgbClr val="336699"/>
                </a:solidFill>
              </a:rPr>
              <a:t> 1996)</a:t>
            </a: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291984" y="4243112"/>
            <a:ext cx="72786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en-US" sz="2000" dirty="0">
                <a:solidFill>
                  <a:srgbClr val="336699"/>
                </a:solidFill>
              </a:rPr>
              <a:t>A fundamental goal is to </a:t>
            </a:r>
            <a:r>
              <a:rPr lang="en-US" sz="2000" b="1" dirty="0">
                <a:solidFill>
                  <a:srgbClr val="336699"/>
                </a:solidFill>
              </a:rPr>
              <a:t>enhance the ability to evaluate and address the crucial questions related to policy choices and modes of implementation among development options</a:t>
            </a:r>
            <a:r>
              <a:rPr lang="en-US" sz="2000" dirty="0">
                <a:solidFill>
                  <a:srgbClr val="336699"/>
                </a:solidFill>
              </a:rPr>
              <a:t>, based on an understanding of environment potentials and limits and of needs perceived by the people of the country concerned". </a:t>
            </a:r>
            <a:endParaRPr lang="en-US" dirty="0">
              <a:solidFill>
                <a:srgbClr val="336699"/>
              </a:solidFill>
            </a:endParaRP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(UNCED, 1992.)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ri Lanka_Annex II - Questionnaire (2)_Page_01.jpg"/>
          <p:cNvPicPr>
            <a:picLocks noChangeAspect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>
          <a:xfrm rot="180000">
            <a:off x="1010538" y="1293266"/>
            <a:ext cx="5299364" cy="61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ri Lanka_Annex II - Questionnaire (2)_Page_02.jpg"/>
          <p:cNvPicPr>
            <a:picLocks noChangeAspect="1"/>
          </p:cNvPicPr>
          <p:nvPr/>
        </p:nvPicPr>
        <p:blipFill>
          <a:blip r:embed="rId3" cstate="print"/>
          <a:srcRect b="46768"/>
          <a:stretch>
            <a:fillRect/>
          </a:stretch>
        </p:blipFill>
        <p:spPr>
          <a:xfrm rot="180000">
            <a:off x="2981928" y="3490821"/>
            <a:ext cx="6028463" cy="4152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92317" y="1902797"/>
            <a:ext cx="6306207" cy="495520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Assessment of health risk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Health protection measures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Monitoring and system assessment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Crop production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Environmental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Socio-cultural aspects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Economic and financial considerations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Policy aspects</a:t>
            </a:r>
            <a:endParaRPr lang="de-DE" sz="24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44703" cy="884690"/>
          </a:xfrm>
        </p:spPr>
        <p:txBody>
          <a:bodyPr/>
          <a:lstStyle/>
          <a:p>
            <a:r>
              <a:rPr lang="en-US" dirty="0" smtClean="0"/>
              <a:t>Survey results: Your capacity needs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09882" y="1570009"/>
          <a:ext cx="8334117" cy="528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3628" y="315460"/>
            <a:ext cx="7419798" cy="884690"/>
          </a:xfrm>
        </p:spPr>
        <p:txBody>
          <a:bodyPr/>
          <a:lstStyle/>
          <a:p>
            <a:r>
              <a:rPr lang="en-US" dirty="0" smtClean="0"/>
              <a:t>What is a dissemination strategy?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3"/>
            <a:ext cx="7242417" cy="456566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 smtClean="0"/>
              <a:t>An intentionally-developed approach to dissemination includes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identification of targeted potential adopters,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an assessment of the climate of readiness for change,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planning how engagement will be built,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enabling transfer of knowledge and materials. </a:t>
            </a:r>
          </a:p>
          <a:p>
            <a:pPr algn="r"/>
            <a:endParaRPr lang="en-US" sz="1800" b="0" dirty="0" smtClean="0"/>
          </a:p>
          <a:p>
            <a:r>
              <a:rPr lang="en-US" sz="2600" dirty="0" smtClean="0"/>
              <a:t>Goal: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</a:t>
            </a:r>
          </a:p>
          <a:p>
            <a:endParaRPr lang="en-US" sz="1800" b="0" dirty="0" smtClean="0"/>
          </a:p>
          <a:p>
            <a:r>
              <a:rPr lang="en-US" sz="1600" b="0" dirty="0" smtClean="0"/>
              <a:t>(Hinton, T., </a:t>
            </a:r>
            <a:r>
              <a:rPr lang="en-US" sz="1600" b="0" dirty="0" err="1" smtClean="0"/>
              <a:t>Gannaway</a:t>
            </a:r>
            <a:r>
              <a:rPr lang="en-US" sz="1600" b="0" dirty="0" smtClean="0"/>
              <a:t>, D., Berry, B., &amp; Moore, K. (2011). The D-Cubed Guide: Planning for Effective Dissemination. Sydney: Australian Teaching and Learning Council.)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55" y="315460"/>
            <a:ext cx="7742613" cy="884690"/>
          </a:xfrm>
        </p:spPr>
        <p:txBody>
          <a:bodyPr/>
          <a:lstStyle/>
          <a:p>
            <a:r>
              <a:rPr lang="en-US" dirty="0" smtClean="0"/>
              <a:t>Needs to develop national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1829709"/>
            <a:ext cx="757875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accent2"/>
                </a:solidFill>
                <a:latin typeface="+mn-lt"/>
                <a:ea typeface="Verdana"/>
                <a:cs typeface="Verdana"/>
              </a:rPr>
              <a:t>"Education and awareness building for people </a:t>
            </a:r>
          </a:p>
          <a:p>
            <a:pPr eaLnBrk="0" hangingPunct="0"/>
            <a:r>
              <a:rPr lang="en-US" sz="2000" b="1" dirty="0" smtClean="0">
                <a:solidFill>
                  <a:schemeClr val="accent2"/>
                </a:solidFill>
                <a:latin typeface="+mn-lt"/>
                <a:ea typeface="Verdana"/>
                <a:cs typeface="Verdana"/>
              </a:rPr>
              <a:t>			at key decision making positions.”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869655"/>
            <a:ext cx="805157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"More data on water quality and more researchers</a:t>
            </a:r>
            <a:r>
              <a:rPr lang="nl-NL" b="1" dirty="0" smtClean="0">
                <a:solidFill>
                  <a:srgbClr val="E36C09"/>
                </a:solidFill>
              </a:rPr>
              <a:t>.</a:t>
            </a:r>
            <a:r>
              <a:rPr b="1" dirty="0" smtClean="0">
                <a:solidFill>
                  <a:srgbClr val="E36C09"/>
                </a:solidFill>
              </a:rPr>
              <a:t>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68" y="5220799"/>
            <a:ext cx="803791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"Cooperation/National consultative meetings for all involved stakeholders</a:t>
            </a:r>
            <a:r>
              <a:rPr lang="nl-NL" sz="1600" b="1" dirty="0" smtClean="0">
                <a:solidFill>
                  <a:srgbClr val="1F497D"/>
                </a:solidFill>
              </a:rPr>
              <a:t>.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952" y="6205653"/>
            <a:ext cx="5066155" cy="3484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"Increased expertise on this subject"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378" y="4482149"/>
            <a:ext cx="6622871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"Awareness and commitment among public,</a:t>
            </a:r>
            <a:endParaRPr lang="nl-NL" sz="1600" b="1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b="1" dirty="0" smtClean="0">
                <a:solidFill>
                  <a:srgbClr val="1F497D"/>
                </a:solidFill>
              </a:rPr>
              <a:t>		</a:t>
            </a:r>
            <a:r>
              <a:rPr sz="1600" b="1" dirty="0" smtClean="0">
                <a:solidFill>
                  <a:srgbClr val="1F497D"/>
                </a:solidFill>
              </a:rPr>
              <a:t>policy makers, researchers and farmers</a:t>
            </a:r>
            <a:r>
              <a:rPr lang="nl-NL" sz="1600" b="1" dirty="0" smtClean="0">
                <a:solidFill>
                  <a:srgbClr val="1F497D"/>
                </a:solidFill>
              </a:rPr>
              <a:t>.”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1043" y="3989721"/>
            <a:ext cx="6182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1F497D"/>
                </a:solidFill>
              </a:rPr>
              <a:t>"Knowledge on and implementation of effective guidelines"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60" y="3497293"/>
            <a:ext cx="535980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"Proper assessment of the situation and challenges"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601" y="5713227"/>
            <a:ext cx="825639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nl-NL" sz="1600" b="1" dirty="0" smtClean="0">
                <a:solidFill>
                  <a:srgbClr val="1F497D"/>
                </a:solidFill>
              </a:rPr>
              <a:t>A</a:t>
            </a:r>
            <a:r>
              <a:rPr sz="1600" b="1" dirty="0" smtClean="0">
                <a:solidFill>
                  <a:srgbClr val="1F497D"/>
                </a:solidFill>
              </a:rPr>
              <a:t> technical group with training in best practices with regional evidence base"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and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5075" y="1829709"/>
            <a:ext cx="400615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chemeClr val="accent2"/>
                </a:solidFill>
              </a:rPr>
              <a:t>"Lack of social acceptance"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569255"/>
            <a:ext cx="80515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"Lack of institutional capacity (policy directives, strategic </a:t>
            </a:r>
            <a:r>
              <a:rPr lang="nl-NL" b="1" dirty="0" smtClean="0">
                <a:solidFill>
                  <a:srgbClr val="E36C09"/>
                </a:solidFill>
              </a:rPr>
              <a:t>     </a:t>
            </a:r>
          </a:p>
          <a:p>
            <a:pPr eaLnBrk="0" hangingPunct="0"/>
            <a:r>
              <a:rPr lang="nl-NL" b="1" dirty="0" smtClean="0">
                <a:solidFill>
                  <a:srgbClr val="E36C09"/>
                </a:solidFill>
              </a:rPr>
              <a:t>            </a:t>
            </a:r>
            <a:r>
              <a:rPr b="1" dirty="0" smtClean="0">
                <a:solidFill>
                  <a:srgbClr val="E36C09"/>
                </a:solidFill>
              </a:rPr>
              <a:t>implementation plan) in assessing and addressing the problems"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317" y="3609201"/>
            <a:ext cx="7368798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chemeClr val="tx2"/>
                </a:solidFill>
              </a:rPr>
              <a:t>"Lack of awareness and information regarding wastewater use </a:t>
            </a:r>
            <a:endParaRPr lang="nl-NL" sz="1600" b="1" dirty="0" smtClean="0">
              <a:solidFill>
                <a:schemeClr val="tx2"/>
              </a:solidFill>
            </a:endParaRPr>
          </a:p>
          <a:p>
            <a:pPr eaLnBrk="0" hangingPunct="0"/>
            <a:r>
              <a:rPr lang="nl-NL" sz="1600" b="1" dirty="0" smtClean="0">
                <a:solidFill>
                  <a:schemeClr val="tx2"/>
                </a:solidFill>
              </a:rPr>
              <a:t>				</a:t>
            </a:r>
            <a:r>
              <a:rPr sz="1600" b="1" dirty="0" smtClean="0">
                <a:solidFill>
                  <a:schemeClr val="tx2"/>
                </a:solidFill>
              </a:rPr>
              <a:t>and its impact on the environment"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68" y="5263600"/>
            <a:ext cx="8037912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"Significant weaknesses in coordination among </a:t>
            </a:r>
            <a:r>
              <a:rPr lang="nl-NL" sz="1600" b="1" dirty="0" smtClean="0">
                <a:solidFill>
                  <a:srgbClr val="1F497D"/>
                </a:solidFill>
              </a:rPr>
              <a:t>the</a:t>
            </a:r>
            <a:r>
              <a:rPr sz="1600" b="1" dirty="0" smtClean="0">
                <a:solidFill>
                  <a:srgbClr val="1F497D"/>
                </a:solidFill>
              </a:rPr>
              <a:t> sections of the society</a:t>
            </a:r>
            <a:endParaRPr lang="nl-NL" sz="1600" b="1" dirty="0" smtClean="0">
              <a:solidFill>
                <a:srgbClr val="1F497D"/>
              </a:solidFill>
            </a:endParaRPr>
          </a:p>
          <a:p>
            <a:pPr eaLnBrk="0" hangingPunct="0"/>
            <a:r>
              <a:rPr lang="nl-NL" sz="1600" b="1" dirty="0" smtClean="0">
                <a:solidFill>
                  <a:srgbClr val="1F497D"/>
                </a:solidFill>
              </a:rPr>
              <a:t>             		 </a:t>
            </a:r>
            <a:r>
              <a:rPr sz="1600" b="1" dirty="0" smtClean="0">
                <a:solidFill>
                  <a:srgbClr val="1F497D"/>
                </a:solidFill>
              </a:rPr>
              <a:t>(public, researchers, policy makers, industrialists, farmers)"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2221" y="6205766"/>
            <a:ext cx="655898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"Lack of knowledge on economic </a:t>
            </a:r>
            <a:r>
              <a:rPr lang="de-DE" sz="1600" b="1" dirty="0" smtClean="0">
                <a:solidFill>
                  <a:srgbClr val="1F497D"/>
                </a:solidFill>
              </a:rPr>
              <a:t>and</a:t>
            </a:r>
            <a:r>
              <a:rPr sz="1600" b="1" dirty="0" smtClean="0">
                <a:solidFill>
                  <a:srgbClr val="1F497D"/>
                </a:solidFill>
              </a:rPr>
              <a:t> socio-cultural aspects"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467" y="4514804"/>
            <a:ext cx="395494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"Lack of proper treatment facilities"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832</Words>
  <Application>Microsoft Office PowerPoint</Application>
  <PresentationFormat>On-screen Show (4:3)</PresentationFormat>
  <Paragraphs>144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Arial Narrow</vt:lpstr>
      <vt:lpstr>Times New Roman</vt:lpstr>
      <vt:lpstr>Verdana</vt:lpstr>
      <vt:lpstr>Trebuchet MS</vt:lpstr>
      <vt:lpstr>ＭＳ Ｐゴシック</vt:lpstr>
      <vt:lpstr>Myriad Pro Cond</vt:lpstr>
      <vt:lpstr>UNW-DPC Design Master</vt:lpstr>
      <vt:lpstr>Slide 1</vt:lpstr>
      <vt:lpstr>Background</vt:lpstr>
      <vt:lpstr>Capacity Development</vt:lpstr>
      <vt:lpstr>Goal</vt:lpstr>
      <vt:lpstr>Capacity Needs Assessment</vt:lpstr>
      <vt:lpstr>Survey results: Your capacity needs</vt:lpstr>
      <vt:lpstr>What is a dissemination strategy?</vt:lpstr>
      <vt:lpstr>Needs to develop national strategy</vt:lpstr>
      <vt:lpstr>Hindrances and barriers</vt:lpstr>
      <vt:lpstr>Questions for dissemination planning </vt:lpstr>
      <vt:lpstr>Which materials?</vt:lpstr>
      <vt:lpstr>Strategies for dissemination</vt:lpstr>
      <vt:lpstr>UN-Water Activity Information System UNW-AIS+</vt:lpstr>
      <vt:lpstr>UNW-AIS+: Scope and Capabilities </vt:lpstr>
      <vt:lpstr>Discussion</vt:lpstr>
      <vt:lpstr>Discussion</vt:lpstr>
      <vt:lpstr>Capacity building requirements for safe use of ww </vt:lpstr>
      <vt:lpstr>Capacity building requirements for safe use of ww 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abc</cp:lastModifiedBy>
  <cp:revision>1111</cp:revision>
  <dcterms:created xsi:type="dcterms:W3CDTF">2009-05-15T08:24:22Z</dcterms:created>
  <dcterms:modified xsi:type="dcterms:W3CDTF">2012-05-18T11:10:48Z</dcterms:modified>
</cp:coreProperties>
</file>