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21"/>
  </p:notesMasterIdLst>
  <p:handoutMasterIdLst>
    <p:handoutMasterId r:id="rId22"/>
  </p:handoutMasterIdLst>
  <p:sldIdLst>
    <p:sldId id="597" r:id="rId2"/>
    <p:sldId id="599" r:id="rId3"/>
    <p:sldId id="620" r:id="rId4"/>
    <p:sldId id="598" r:id="rId5"/>
    <p:sldId id="592" r:id="rId6"/>
    <p:sldId id="637" r:id="rId7"/>
    <p:sldId id="639" r:id="rId8"/>
    <p:sldId id="603" r:id="rId9"/>
    <p:sldId id="607" r:id="rId10"/>
    <p:sldId id="604" r:id="rId11"/>
    <p:sldId id="617" r:id="rId12"/>
    <p:sldId id="622" r:id="rId13"/>
    <p:sldId id="623" r:id="rId14"/>
    <p:sldId id="624" r:id="rId15"/>
    <p:sldId id="627" r:id="rId16"/>
    <p:sldId id="628" r:id="rId17"/>
    <p:sldId id="629" r:id="rId18"/>
    <p:sldId id="630" r:id="rId19"/>
    <p:sldId id="605" r:id="rId20"/>
  </p:sldIdLst>
  <p:sldSz cx="9144000" cy="6858000" type="screen4x3"/>
  <p:notesSz cx="6797675" cy="9926638"/>
  <p:embeddedFontLst>
    <p:embeddedFont>
      <p:font typeface="Arial Narrow" pitchFamily="34" charset="0"/>
      <p:regular r:id="rId23"/>
      <p:bold r:id="rId24"/>
      <p:italic r:id="rId25"/>
      <p:boldItalic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6699"/>
    <a:srgbClr val="579BC9"/>
    <a:srgbClr val="CDDFF3"/>
    <a:srgbClr val="89B4E3"/>
    <a:srgbClr val="84B6D8"/>
    <a:srgbClr val="FFFFFF"/>
    <a:srgbClr val="996633"/>
    <a:srgbClr val="FF33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0108" autoAdjust="0"/>
  </p:normalViewPr>
  <p:slideViewPr>
    <p:cSldViewPr snapToGrid="0">
      <p:cViewPr varScale="1">
        <p:scale>
          <a:sx n="92" d="100"/>
          <a:sy n="92" d="100"/>
        </p:scale>
        <p:origin x="-22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SurveyMonkey_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randa:Desktop:response_slid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randa:Desktop:response_slid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randa:Desktop:response_sli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randa:Desktop:response_sli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randa:Desktop:response_sli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Graphs!$B$1</c:f>
              <c:strCache>
                <c:ptCount val="1"/>
                <c:pt idx="0">
                  <c:v>Haute (High)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Graphs!$B$2:$B$10</c:f>
              <c:numCache>
                <c:formatCode>General</c:formatCode>
                <c:ptCount val="9"/>
                <c:pt idx="0">
                  <c:v>21</c:v>
                </c:pt>
                <c:pt idx="1">
                  <c:v>17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16</c:v>
                </c:pt>
              </c:numCache>
            </c:numRef>
          </c:val>
        </c:ser>
        <c:ser>
          <c:idx val="1"/>
          <c:order val="1"/>
          <c:tx>
            <c:strRef>
              <c:f>Graphs!$C$1</c:f>
              <c:strCache>
                <c:ptCount val="1"/>
                <c:pt idx="0">
                  <c:v>Moyenne (Medium)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Graphs!$C$2:$C$10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12</c:v>
                </c:pt>
                <c:pt idx="3">
                  <c:v>11</c:v>
                </c:pt>
                <c:pt idx="4">
                  <c:v>13</c:v>
                </c:pt>
                <c:pt idx="5">
                  <c:v>16</c:v>
                </c:pt>
                <c:pt idx="6">
                  <c:v>13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</c:ser>
        <c:ser>
          <c:idx val="2"/>
          <c:order val="2"/>
          <c:tx>
            <c:strRef>
              <c:f>Graphs!$D$1</c:f>
              <c:strCache>
                <c:ptCount val="1"/>
                <c:pt idx="0">
                  <c:v>Basse (Low)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Graphs!$D$2:$D$10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Graphs!$E$1</c:f>
              <c:strCache>
                <c:ptCount val="1"/>
                <c:pt idx="0">
                  <c:v>Non (No)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Graphs!$E$2:$E$10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axId val="90012288"/>
        <c:axId val="90052096"/>
      </c:barChart>
      <c:catAx>
        <c:axId val="90012288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0052096"/>
        <c:crossesAt val="0"/>
        <c:auto val="1"/>
        <c:lblAlgn val="ctr"/>
        <c:lblOffset val="100"/>
      </c:catAx>
      <c:valAx>
        <c:axId val="90052096"/>
        <c:scaling>
          <c:orientation val="minMax"/>
        </c:scaling>
        <c:axPos val="t"/>
        <c:majorGridlines/>
        <c:title>
          <c:tx>
            <c:rich>
              <a:bodyPr anchor="ctr" anchorCtr="1"/>
              <a:lstStyle/>
              <a:p>
                <a:pPr>
                  <a:defRPr/>
                </a:pPr>
                <a:r>
                  <a:rPr lang="en-US" sz="1400"/>
                  <a:t>Number</a:t>
                </a:r>
                <a:r>
                  <a:rPr lang="en-US" sz="1400" baseline="0"/>
                  <a:t> of  Responses</a:t>
                </a:r>
              </a:p>
            </c:rich>
          </c:tx>
          <c:layout>
            <c:manualLayout>
              <c:xMode val="edge"/>
              <c:yMode val="edge"/>
              <c:x val="0.61818938587903338"/>
              <c:y val="2.7414330218068675E-2"/>
            </c:manualLayout>
          </c:layout>
        </c:title>
        <c:numFmt formatCode="General" sourceLinked="1"/>
        <c:tickLblPos val="high"/>
        <c:txPr>
          <a:bodyPr/>
          <a:lstStyle/>
          <a:p>
            <a:pPr>
              <a:defRPr sz="1200"/>
            </a:pPr>
            <a:endParaRPr lang="en-US"/>
          </a:p>
        </c:txPr>
        <c:crossAx val="90012288"/>
        <c:crossesAt val="10"/>
        <c:crossBetween val="between"/>
      </c:valAx>
    </c:plotArea>
    <c:legend>
      <c:legendPos val="b"/>
      <c:layout>
        <c:manualLayout>
          <c:xMode val="edge"/>
          <c:yMode val="edge"/>
          <c:x val="0.20190376202974628"/>
          <c:y val="0.93998027816616381"/>
          <c:w val="0.66643159260264884"/>
          <c:h val="4.5066450805799137E-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'Capacity needs'!$B$57</c:f>
              <c:strCache>
                <c:ptCount val="1"/>
                <c:pt idx="0">
                  <c:v>Low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needs'!$B$70:$B$78</c:f>
              <c:numCache>
                <c:formatCode>0.00%</c:formatCode>
                <c:ptCount val="9"/>
                <c:pt idx="0">
                  <c:v>8.3333333333333343E-2</c:v>
                </c:pt>
                <c:pt idx="1">
                  <c:v>8.3333333333333343E-2</c:v>
                </c:pt>
                <c:pt idx="2">
                  <c:v>8.3333333333333343E-2</c:v>
                </c:pt>
                <c:pt idx="3">
                  <c:v>0.16666666666666688</c:v>
                </c:pt>
                <c:pt idx="4">
                  <c:v>8.3333333333333343E-2</c:v>
                </c:pt>
                <c:pt idx="5">
                  <c:v>8.3333333333333343E-2</c:v>
                </c:pt>
                <c:pt idx="6">
                  <c:v>0</c:v>
                </c:pt>
                <c:pt idx="7">
                  <c:v>8.3333333333333343E-2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'Capacity needs'!$C$57</c:f>
              <c:strCache>
                <c:ptCount val="1"/>
                <c:pt idx="0">
                  <c:v>Medium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needs'!$C$70:$C$78</c:f>
              <c:numCache>
                <c:formatCode>0.00%</c:formatCode>
                <c:ptCount val="9"/>
                <c:pt idx="0">
                  <c:v>0.16666666666666688</c:v>
                </c:pt>
                <c:pt idx="1">
                  <c:v>0.16666666666666688</c:v>
                </c:pt>
                <c:pt idx="2">
                  <c:v>8.3333333333333343E-2</c:v>
                </c:pt>
                <c:pt idx="3">
                  <c:v>0.25</c:v>
                </c:pt>
                <c:pt idx="4">
                  <c:v>0.25</c:v>
                </c:pt>
                <c:pt idx="5">
                  <c:v>0.5</c:v>
                </c:pt>
                <c:pt idx="6">
                  <c:v>0.25</c:v>
                </c:pt>
                <c:pt idx="7">
                  <c:v>0.5</c:v>
                </c:pt>
                <c:pt idx="8">
                  <c:v>0.41666666666666741</c:v>
                </c:pt>
              </c:numCache>
            </c:numRef>
          </c:val>
        </c:ser>
        <c:ser>
          <c:idx val="2"/>
          <c:order val="2"/>
          <c:tx>
            <c:strRef>
              <c:f>'Capacity needs'!$D$57</c:f>
              <c:strCache>
                <c:ptCount val="1"/>
                <c:pt idx="0">
                  <c:v>High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needs'!$D$70:$D$78</c:f>
              <c:numCache>
                <c:formatCode>0.00%</c:formatCode>
                <c:ptCount val="9"/>
                <c:pt idx="0">
                  <c:v>0.75000000000000056</c:v>
                </c:pt>
                <c:pt idx="1">
                  <c:v>0.75000000000000056</c:v>
                </c:pt>
                <c:pt idx="2">
                  <c:v>0.83333333333333304</c:v>
                </c:pt>
                <c:pt idx="3">
                  <c:v>0.58333333333333259</c:v>
                </c:pt>
                <c:pt idx="4">
                  <c:v>0.66666666666666752</c:v>
                </c:pt>
                <c:pt idx="5">
                  <c:v>0.41666666666666741</c:v>
                </c:pt>
                <c:pt idx="6">
                  <c:v>0.75000000000000056</c:v>
                </c:pt>
                <c:pt idx="7">
                  <c:v>0.41666666666666741</c:v>
                </c:pt>
                <c:pt idx="8">
                  <c:v>0.58333333333333259</c:v>
                </c:pt>
              </c:numCache>
            </c:numRef>
          </c:val>
        </c:ser>
        <c:overlap val="100"/>
        <c:axId val="93367680"/>
        <c:axId val="93390720"/>
      </c:barChart>
      <c:catAx>
        <c:axId val="93367680"/>
        <c:scaling>
          <c:orientation val="minMax"/>
        </c:scaling>
        <c:axPos val="b"/>
        <c:tickLblPos val="nextTo"/>
        <c:crossAx val="93390720"/>
        <c:crosses val="autoZero"/>
        <c:auto val="1"/>
        <c:lblAlgn val="ctr"/>
        <c:lblOffset val="100"/>
      </c:catAx>
      <c:valAx>
        <c:axId val="93390720"/>
        <c:scaling>
          <c:orientation val="minMax"/>
          <c:max val="1"/>
        </c:scaling>
        <c:axPos val="l"/>
        <c:numFmt formatCode="0%" sourceLinked="0"/>
        <c:tickLblPos val="nextTo"/>
        <c:crossAx val="93367680"/>
        <c:crosses val="autoZero"/>
        <c:crossBetween val="between"/>
        <c:majorUnit val="0.2"/>
        <c:minorUnit val="0.1"/>
      </c:valAx>
    </c:plotArea>
    <c:legend>
      <c:legendPos val="r"/>
      <c:layout>
        <c:manualLayout>
          <c:xMode val="edge"/>
          <c:yMode val="edge"/>
          <c:x val="0.77472466489251401"/>
          <c:y val="0.25067075724577026"/>
          <c:w val="0.21450334810514429"/>
          <c:h val="0.2795039032084493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sz="2000">
                <a:solidFill>
                  <a:srgbClr val="1F497D"/>
                </a:solidFill>
              </a:defRPr>
            </a:pPr>
            <a:r>
              <a:rPr lang="en-US" sz="2000" dirty="0">
                <a:solidFill>
                  <a:srgbClr val="1F497D"/>
                </a:solidFill>
              </a:rPr>
              <a:t>Your activities:</a:t>
            </a:r>
          </a:p>
        </c:rich>
      </c:tx>
      <c:layout>
        <c:manualLayout>
          <c:xMode val="edge"/>
          <c:yMode val="edge"/>
          <c:x val="0.49480595618616985"/>
          <c:y val="9.9898799076721834E-2"/>
        </c:manualLayout>
      </c:layout>
    </c:title>
    <c:plotArea>
      <c:layout>
        <c:manualLayout>
          <c:layoutTarget val="inner"/>
          <c:xMode val="edge"/>
          <c:yMode val="edge"/>
          <c:x val="8.9524284711935714E-2"/>
          <c:y val="8.2307943520650365E-2"/>
          <c:w val="0.34732673267326741"/>
          <c:h val="0.60421598772678597"/>
        </c:manualLayout>
      </c:layout>
      <c:pieChart>
        <c:varyColors val="1"/>
        <c:ser>
          <c:idx val="0"/>
          <c:order val="0"/>
          <c:cat>
            <c:strRef>
              <c:f>'Defining the participants'!$A$29:$A$34</c:f>
              <c:strCache>
                <c:ptCount val="6"/>
                <c:pt idx="0">
                  <c:v>Management / strategy</c:v>
                </c:pt>
                <c:pt idx="1">
                  <c:v>Policy</c:v>
                </c:pt>
                <c:pt idx="2">
                  <c:v>Research &amp; development</c:v>
                </c:pt>
                <c:pt idx="3">
                  <c:v>Administration / finance / human resources</c:v>
                </c:pt>
                <c:pt idx="4">
                  <c:v>Production / operation</c:v>
                </c:pt>
                <c:pt idx="5">
                  <c:v>Other</c:v>
                </c:pt>
              </c:strCache>
            </c:strRef>
          </c:cat>
          <c:val>
            <c:numRef>
              <c:f>'Defining the participants'!$B$29:$B$34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F9A66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F9A66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47573929991424341"/>
          <c:y val="0.25215041630410501"/>
          <c:w val="0.5138679348249785"/>
          <c:h val="0.55229463691659308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sz="2000">
                <a:solidFill>
                  <a:srgbClr val="1F497D"/>
                </a:solidFill>
              </a:defRPr>
            </a:pPr>
            <a:r>
              <a:rPr lang="en-US" sz="2000">
                <a:solidFill>
                  <a:srgbClr val="1F497D"/>
                </a:solidFill>
              </a:rPr>
              <a:t>Your organizations:</a:t>
            </a:r>
          </a:p>
        </c:rich>
      </c:tx>
      <c:layout>
        <c:manualLayout>
          <c:xMode val="edge"/>
          <c:yMode val="edge"/>
          <c:x val="0.44326055362152272"/>
          <c:y val="0.15740740740740741"/>
        </c:manualLayout>
      </c:layout>
    </c:title>
    <c:plotArea>
      <c:layout>
        <c:manualLayout>
          <c:layoutTarget val="inner"/>
          <c:xMode val="edge"/>
          <c:yMode val="edge"/>
          <c:x val="0.10850007323036007"/>
          <c:y val="0.12962962962962973"/>
          <c:w val="0.28795022588749641"/>
          <c:h val="0.74537037037037068"/>
        </c:manualLayout>
      </c:layout>
      <c:pieChart>
        <c:varyColors val="1"/>
        <c:ser>
          <c:idx val="0"/>
          <c:order val="0"/>
          <c:cat>
            <c:strRef>
              <c:f>'Defining the participants'!$A$5:$A$7</c:f>
              <c:strCache>
                <c:ptCount val="3"/>
                <c:pt idx="0">
                  <c:v>Government</c:v>
                </c:pt>
                <c:pt idx="1">
                  <c:v>Research &amp; Development</c:v>
                </c:pt>
                <c:pt idx="2">
                  <c:v>Education and Research</c:v>
                </c:pt>
              </c:strCache>
            </c:strRef>
          </c:cat>
          <c:val>
            <c:numRef>
              <c:f>'Defining the participants'!$B$5:$B$7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F9A66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46381462579285976"/>
          <c:y val="0.36852325750947834"/>
          <c:w val="0.27685131983641525"/>
          <c:h val="0.38795348498104437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sz="2000">
                <a:solidFill>
                  <a:srgbClr val="1F497D"/>
                </a:solidFill>
              </a:defRPr>
            </a:pPr>
            <a:r>
              <a:rPr lang="en-US" sz="2000">
                <a:solidFill>
                  <a:srgbClr val="1F497D"/>
                </a:solidFill>
              </a:rPr>
              <a:t>Disciplines:</a:t>
            </a:r>
          </a:p>
        </c:rich>
      </c:tx>
      <c:layout>
        <c:manualLayout>
          <c:xMode val="edge"/>
          <c:yMode val="edge"/>
          <c:x val="0.55421424182231216"/>
          <c:y val="1.3888888888888919E-2"/>
        </c:manualLayout>
      </c:layout>
    </c:title>
    <c:plotArea>
      <c:layout>
        <c:manualLayout>
          <c:layoutTarget val="inner"/>
          <c:xMode val="edge"/>
          <c:yMode val="edge"/>
          <c:x val="2.1288051491307705E-2"/>
          <c:y val="6.3171947286339486E-2"/>
          <c:w val="0.47663221620720125"/>
          <c:h val="0.8860755783391645"/>
        </c:manualLayout>
      </c:layout>
      <c:pieChart>
        <c:varyColors val="1"/>
        <c:ser>
          <c:idx val="0"/>
          <c:order val="0"/>
          <c:cat>
            <c:strRef>
              <c:f>'Defining the participants'!$A$56:$A$64</c:f>
              <c:strCache>
                <c:ptCount val="9"/>
                <c:pt idx="0">
                  <c:v>Water resources management</c:v>
                </c:pt>
                <c:pt idx="1">
                  <c:v>Wastewater treatment / management</c:v>
                </c:pt>
                <c:pt idx="2">
                  <c:v>Water infrastructure (supply / sanitation)</c:v>
                </c:pt>
                <c:pt idx="3">
                  <c:v>Irrigation</c:v>
                </c:pt>
                <c:pt idx="4">
                  <c:v>Agriculture</c:v>
                </c:pt>
                <c:pt idx="5">
                  <c:v>Environment</c:v>
                </c:pt>
                <c:pt idx="6">
                  <c:v>Health</c:v>
                </c:pt>
                <c:pt idx="7">
                  <c:v>Outreach / awareness / education</c:v>
                </c:pt>
                <c:pt idx="8">
                  <c:v>Other</c:v>
                </c:pt>
              </c:strCache>
            </c:strRef>
          </c:cat>
          <c:val>
            <c:numRef>
              <c:f>'Defining the participants'!$B$56:$B$64</c:f>
              <c:numCache>
                <c:formatCode>General</c:formatCode>
                <c:ptCount val="9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9A66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rgbClr val="F9A66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52076225045372004"/>
          <c:y val="0.16726851851851887"/>
          <c:w val="0.46834845735027242"/>
          <c:h val="0.75305482648002386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7.3309057687387089E-2"/>
          <c:y val="7.0967741935483983E-2"/>
          <c:w val="0.68531057545333851"/>
          <c:h val="0.65640552995391699"/>
        </c:manualLayout>
      </c:layout>
      <c:barChart>
        <c:barDir val="col"/>
        <c:grouping val="stacked"/>
        <c:ser>
          <c:idx val="0"/>
          <c:order val="0"/>
          <c:tx>
            <c:strRef>
              <c:f>'Defining the participants'!$B$146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'Defining the participants'!$A$147:$A$151</c:f>
              <c:strCache>
                <c:ptCount val="5"/>
                <c:pt idx="0">
                  <c:v>We have great challenges regarding wastewater use in agriculture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wastewater in agriculture</c:v>
                </c:pt>
                <c:pt idx="4">
                  <c:v>We improve our interventions based on previous results</c:v>
                </c:pt>
              </c:strCache>
            </c:strRef>
          </c:cat>
          <c:val>
            <c:numRef>
              <c:f>'Defining the participants'!$B$147:$B$151</c:f>
              <c:numCache>
                <c:formatCode>#,000%</c:formatCode>
                <c:ptCount val="5"/>
                <c:pt idx="0">
                  <c:v>0.53846153846153799</c:v>
                </c:pt>
                <c:pt idx="1">
                  <c:v>7.6923076923076927E-2</c:v>
                </c:pt>
                <c:pt idx="2">
                  <c:v>0.30769230769230826</c:v>
                </c:pt>
                <c:pt idx="3">
                  <c:v>0.15384615384615427</c:v>
                </c:pt>
                <c:pt idx="4">
                  <c:v>0.15384615384615427</c:v>
                </c:pt>
              </c:numCache>
            </c:numRef>
          </c:val>
        </c:ser>
        <c:ser>
          <c:idx val="1"/>
          <c:order val="1"/>
          <c:tx>
            <c:strRef>
              <c:f>'Defining the participants'!$C$146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'Defining the participants'!$A$147:$A$151</c:f>
              <c:strCache>
                <c:ptCount val="5"/>
                <c:pt idx="0">
                  <c:v>We have great challenges regarding wastewater use in agriculture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wastewater in agriculture</c:v>
                </c:pt>
                <c:pt idx="4">
                  <c:v>We improve our interventions based on previous results</c:v>
                </c:pt>
              </c:strCache>
            </c:strRef>
          </c:cat>
          <c:val>
            <c:numRef>
              <c:f>'Defining the participants'!$C$147:$C$151</c:f>
              <c:numCache>
                <c:formatCode>#,000%</c:formatCode>
                <c:ptCount val="5"/>
                <c:pt idx="0">
                  <c:v>0.23076923076923131</c:v>
                </c:pt>
                <c:pt idx="1">
                  <c:v>0.61538461538461553</c:v>
                </c:pt>
                <c:pt idx="2">
                  <c:v>0.30769230769230826</c:v>
                </c:pt>
                <c:pt idx="3">
                  <c:v>0.30769230769230826</c:v>
                </c:pt>
                <c:pt idx="4">
                  <c:v>0.30769230769230826</c:v>
                </c:pt>
              </c:numCache>
            </c:numRef>
          </c:val>
        </c:ser>
        <c:ser>
          <c:idx val="2"/>
          <c:order val="2"/>
          <c:tx>
            <c:strRef>
              <c:f>'Defining the participants'!$D$146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'Defining the participants'!$A$147:$A$151</c:f>
              <c:strCache>
                <c:ptCount val="5"/>
                <c:pt idx="0">
                  <c:v>We have great challenges regarding wastewater use in agriculture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wastewater in agriculture</c:v>
                </c:pt>
                <c:pt idx="4">
                  <c:v>We improve our interventions based on previous results</c:v>
                </c:pt>
              </c:strCache>
            </c:strRef>
          </c:cat>
          <c:val>
            <c:numRef>
              <c:f>'Defining the participants'!$D$147:$D$151</c:f>
              <c:numCache>
                <c:formatCode>#,000%</c:formatCode>
                <c:ptCount val="5"/>
                <c:pt idx="0">
                  <c:v>0.15384615384615427</c:v>
                </c:pt>
                <c:pt idx="1">
                  <c:v>0.30769230769230826</c:v>
                </c:pt>
                <c:pt idx="2">
                  <c:v>0.30769230769230826</c:v>
                </c:pt>
                <c:pt idx="3">
                  <c:v>0.53846153846153799</c:v>
                </c:pt>
                <c:pt idx="4">
                  <c:v>0.30769230769230826</c:v>
                </c:pt>
              </c:numCache>
            </c:numRef>
          </c:val>
        </c:ser>
        <c:ser>
          <c:idx val="3"/>
          <c:order val="3"/>
          <c:tx>
            <c:strRef>
              <c:f>'Defining the participants'!$E$146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'Defining the participants'!$A$147:$A$151</c:f>
              <c:strCache>
                <c:ptCount val="5"/>
                <c:pt idx="0">
                  <c:v>We have great challenges regarding wastewater use in agriculture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wastewater in agriculture</c:v>
                </c:pt>
                <c:pt idx="4">
                  <c:v>We improve our interventions based on previous results</c:v>
                </c:pt>
              </c:strCache>
            </c:strRef>
          </c:cat>
          <c:val>
            <c:numRef>
              <c:f>'Defining the participants'!$E$147:$E$151</c:f>
              <c:numCache>
                <c:formatCode>#,000%</c:formatCode>
                <c:ptCount val="5"/>
                <c:pt idx="0">
                  <c:v>7.6923076923076927E-2</c:v>
                </c:pt>
                <c:pt idx="1">
                  <c:v>0</c:v>
                </c:pt>
                <c:pt idx="2">
                  <c:v>7.6923076923076927E-2</c:v>
                </c:pt>
                <c:pt idx="3">
                  <c:v>0</c:v>
                </c:pt>
                <c:pt idx="4">
                  <c:v>0.23076923076923131</c:v>
                </c:pt>
              </c:numCache>
            </c:numRef>
          </c:val>
        </c:ser>
        <c:overlap val="100"/>
        <c:axId val="70264320"/>
        <c:axId val="70265856"/>
      </c:barChart>
      <c:catAx>
        <c:axId val="70264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i="1"/>
            </a:pPr>
            <a:endParaRPr lang="en-US"/>
          </a:p>
        </c:txPr>
        <c:crossAx val="70265856"/>
        <c:crosses val="autoZero"/>
        <c:auto val="1"/>
        <c:lblAlgn val="ctr"/>
        <c:lblOffset val="100"/>
      </c:catAx>
      <c:valAx>
        <c:axId val="70265856"/>
        <c:scaling>
          <c:orientation val="minMax"/>
          <c:max val="1"/>
          <c:min val="0"/>
        </c:scaling>
        <c:axPos val="l"/>
        <c:numFmt formatCode="0%" sourceLinked="0"/>
        <c:tickLblPos val="nextTo"/>
        <c:crossAx val="70264320"/>
        <c:crosses val="autoZero"/>
        <c:crossBetween val="between"/>
        <c:majorUnit val="0.1"/>
        <c:minorUnit val="0.1"/>
      </c:valAx>
    </c:plotArea>
    <c:legend>
      <c:legendPos val="r"/>
      <c:layout>
        <c:manualLayout>
          <c:xMode val="edge"/>
          <c:yMode val="edge"/>
          <c:x val="0.76665918418687473"/>
          <c:y val="0.13771435828585946"/>
          <c:w val="0.199574701419304"/>
          <c:h val="0.17756667513335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05.06.2012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05.06.2012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05.06.2012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  <p:sldLayoutId id="2147483968" r:id="rId5"/>
    <p:sldLayoutId id="214748397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pic>
        <p:nvPicPr>
          <p:cNvPr id="19" name="Picture 18" descr="ici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1764" y="1312760"/>
            <a:ext cx="810914" cy="936000"/>
          </a:xfrm>
          <a:prstGeom prst="rect">
            <a:avLst/>
          </a:prstGeom>
        </p:spPr>
      </p:pic>
      <p:pic>
        <p:nvPicPr>
          <p:cNvPr id="20" name="Picture 19" descr="fao_logo_we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32053"/>
            <a:ext cx="936000" cy="936000"/>
          </a:xfrm>
          <a:prstGeom prst="rect">
            <a:avLst/>
          </a:prstGeom>
        </p:spPr>
      </p:pic>
      <p:pic>
        <p:nvPicPr>
          <p:cNvPr id="21" name="Picture 20" descr="UNEP logo (Cyan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66120" y="132053"/>
            <a:ext cx="791934" cy="936000"/>
          </a:xfrm>
          <a:prstGeom prst="rect">
            <a:avLst/>
          </a:prstGeom>
        </p:spPr>
      </p:pic>
      <p:pic>
        <p:nvPicPr>
          <p:cNvPr id="22" name="Picture 21" descr="UNU-INWEH Transpare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6726" y="132053"/>
            <a:ext cx="1829464" cy="936000"/>
          </a:xfrm>
          <a:prstGeom prst="rect">
            <a:avLst/>
          </a:prstGeom>
        </p:spPr>
      </p:pic>
      <p:pic>
        <p:nvPicPr>
          <p:cNvPr id="26" name="Picture 25" descr="unw-dpc-logo-4c_trans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59279" y="132053"/>
            <a:ext cx="659958" cy="93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5911" y="1312760"/>
            <a:ext cx="1328605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83608" y="1312760"/>
            <a:ext cx="3045511" cy="9326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29093" y="3907507"/>
            <a:ext cx="351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Africa ∙ Asia ∙ Latin America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468339"/>
            <a:ext cx="554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Recap of the International Kick-off and 1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Workshop; </a:t>
            </a:r>
            <a:b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Scope of the 2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nd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Needs,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Regional Workshop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57250" y="1585912"/>
          <a:ext cx="8286750" cy="52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pic>
        <p:nvPicPr>
          <p:cNvPr id="19" name="Picture 18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1764" y="1312760"/>
            <a:ext cx="810914" cy="936000"/>
          </a:xfrm>
          <a:prstGeom prst="rect">
            <a:avLst/>
          </a:prstGeom>
        </p:spPr>
      </p:pic>
      <p:pic>
        <p:nvPicPr>
          <p:cNvPr id="20" name="Picture 19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32053"/>
            <a:ext cx="936000" cy="936000"/>
          </a:xfrm>
          <a:prstGeom prst="rect">
            <a:avLst/>
          </a:prstGeom>
        </p:spPr>
      </p:pic>
      <p:pic>
        <p:nvPicPr>
          <p:cNvPr id="21" name="Picture 20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6120" y="132053"/>
            <a:ext cx="791934" cy="936000"/>
          </a:xfrm>
          <a:prstGeom prst="rect">
            <a:avLst/>
          </a:prstGeom>
        </p:spPr>
      </p:pic>
      <p:pic>
        <p:nvPicPr>
          <p:cNvPr id="22" name="Picture 21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76726" y="132053"/>
            <a:ext cx="1829464" cy="936000"/>
          </a:xfrm>
          <a:prstGeom prst="rect">
            <a:avLst/>
          </a:prstGeom>
        </p:spPr>
      </p:pic>
      <p:pic>
        <p:nvPicPr>
          <p:cNvPr id="26" name="Picture 25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59279" y="132053"/>
            <a:ext cx="659958" cy="93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5911" y="1312760"/>
            <a:ext cx="1328605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3608" y="1312760"/>
            <a:ext cx="3045511" cy="9326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579023" y="4695783"/>
            <a:ext cx="481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Bangladesh ∙ India ∙ Iran ∙ Iraq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Jordan ∙ Myanmar ∙ Nepal  ∙ Pakistan Sri Lanka ∙ Syria ∙ Turkey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3995389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nd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Regional Workshop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results: Your capacity needs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09882" y="1570009"/>
          <a:ext cx="8334117" cy="528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participants of this workshop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78905" y="4014439"/>
          <a:ext cx="6413500" cy="353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283538" y="1552182"/>
          <a:ext cx="7100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participants of this workshop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45837" y="2071054"/>
          <a:ext cx="7674305" cy="412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073149" y="1346200"/>
          <a:ext cx="7898451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 in your countries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8548" y="3955042"/>
            <a:ext cx="1756426" cy="1600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LEARNING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CURVE: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Awareness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2. Understanding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Commitment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4. Action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Reflection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1968" y="6451171"/>
            <a:ext cx="477939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	 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2.	      3.	          4. 	              5.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traight Arrow Connector 5"/>
          <p:cNvSpPr/>
          <p:nvPr/>
        </p:nvSpPr>
        <p:spPr>
          <a:xfrm>
            <a:off x="1827907" y="2463062"/>
            <a:ext cx="5170134" cy="1401789"/>
          </a:xfrm>
          <a:prstGeom prst="straightConnector1">
            <a:avLst/>
          </a:prstGeom>
          <a:ln w="63500" cap="flat" cmpd="sng" algn="ctr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learn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3" y="1829710"/>
            <a:ext cx="609031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2000" b="1" dirty="0" smtClean="0">
                <a:solidFill>
                  <a:srgbClr val="E36C09"/>
                </a:solidFill>
                <a:latin typeface="+mn-lt"/>
              </a:rPr>
              <a:t>"Learn about experiences in other countries"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342" y="2432710"/>
            <a:ext cx="73687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b="1" dirty="0" smtClean="0">
                <a:solidFill>
                  <a:srgbClr val="E36C09"/>
                </a:solidFill>
              </a:rPr>
              <a:t>"About the new challenges, problems, and solutions in this area"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972" y="3063019"/>
            <a:ext cx="73687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chemeClr val="tx2"/>
                </a:solidFill>
              </a:rPr>
              <a:t>"I would like to know how far the developments reach in </a:t>
            </a:r>
            <a:r>
              <a:rPr sz="1600" u="sng" dirty="0" smtClean="0">
                <a:solidFill>
                  <a:schemeClr val="tx2"/>
                </a:solidFill>
              </a:rPr>
              <a:t>developed countries</a:t>
            </a:r>
            <a:r>
              <a:rPr lang="nl-NL" sz="1600" dirty="0" smtClean="0">
                <a:solidFill>
                  <a:schemeClr val="tx2"/>
                </a:solidFill>
              </a:rPr>
              <a:t>.</a:t>
            </a:r>
            <a:r>
              <a:rPr sz="1600" dirty="0" smtClean="0">
                <a:solidFill>
                  <a:schemeClr val="tx2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006" y="3502165"/>
            <a:ext cx="63490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chemeClr val="tx2"/>
                </a:solidFill>
              </a:rPr>
              <a:t>"Which </a:t>
            </a:r>
            <a:r>
              <a:rPr sz="1600" u="sng" dirty="0" smtClean="0">
                <a:solidFill>
                  <a:schemeClr val="tx2"/>
                </a:solidFill>
              </a:rPr>
              <a:t>irrigation system</a:t>
            </a:r>
            <a:r>
              <a:rPr sz="1600" dirty="0" smtClean="0">
                <a:solidFill>
                  <a:schemeClr val="tx2"/>
                </a:solidFill>
              </a:rPr>
              <a:t> to use when using treated wastewater?"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3372" y="3952765"/>
            <a:ext cx="73687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chemeClr val="tx2"/>
                </a:solidFill>
              </a:rPr>
              <a:t>"</a:t>
            </a:r>
            <a:r>
              <a:rPr sz="1600" u="sng" dirty="0" smtClean="0">
                <a:solidFill>
                  <a:schemeClr val="tx2"/>
                </a:solidFill>
              </a:rPr>
              <a:t>New and safe technologies</a:t>
            </a:r>
            <a:r>
              <a:rPr sz="1600" dirty="0" smtClean="0">
                <a:solidFill>
                  <a:schemeClr val="tx2"/>
                </a:solidFill>
              </a:rPr>
              <a:t> for wastewater reuse</a:t>
            </a:r>
            <a:r>
              <a:rPr lang="nl-NL" sz="1600" dirty="0" smtClean="0">
                <a:solidFill>
                  <a:schemeClr val="tx2"/>
                </a:solidFill>
              </a:rPr>
              <a:t>.</a:t>
            </a:r>
            <a:r>
              <a:rPr sz="1600" dirty="0" smtClean="0">
                <a:solidFill>
                  <a:schemeClr val="tx2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501" y="4460185"/>
            <a:ext cx="690232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"Learn about </a:t>
            </a:r>
            <a:r>
              <a:rPr sz="1600" u="sng" dirty="0" smtClean="0">
                <a:solidFill>
                  <a:srgbClr val="1F497D"/>
                </a:solidFill>
              </a:rPr>
              <a:t>recent innovations, research and information </a:t>
            </a:r>
            <a:r>
              <a:rPr sz="1600" dirty="0" smtClean="0">
                <a:solidFill>
                  <a:srgbClr val="1F497D"/>
                </a:solidFill>
              </a:rPr>
              <a:t>on this topic</a:t>
            </a:r>
            <a:r>
              <a:rPr lang="nl-NL" sz="1600" dirty="0" smtClean="0">
                <a:solidFill>
                  <a:srgbClr val="1F497D"/>
                </a:solidFill>
              </a:rPr>
              <a:t>.</a:t>
            </a:r>
            <a:r>
              <a:rPr sz="1600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0677" y="4981257"/>
            <a:ext cx="690232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"What are the </a:t>
            </a:r>
            <a:r>
              <a:rPr sz="1600" u="sng" dirty="0" smtClean="0">
                <a:solidFill>
                  <a:srgbClr val="1F497D"/>
                </a:solidFill>
              </a:rPr>
              <a:t>health risks</a:t>
            </a:r>
            <a:r>
              <a:rPr sz="1600" dirty="0" smtClean="0">
                <a:solidFill>
                  <a:srgbClr val="1F497D"/>
                </a:solidFill>
              </a:rPr>
              <a:t> when using wastewater?"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642" y="5461366"/>
            <a:ext cx="764702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"Learn from the </a:t>
            </a:r>
            <a:r>
              <a:rPr sz="1600" u="sng" dirty="0" smtClean="0">
                <a:solidFill>
                  <a:srgbClr val="1F497D"/>
                </a:solidFill>
              </a:rPr>
              <a:t>work that the colleagues from other countries are engaged with</a:t>
            </a:r>
            <a:r>
              <a:rPr lang="nl-NL" sz="1600" dirty="0" smtClean="0">
                <a:solidFill>
                  <a:srgbClr val="1F497D"/>
                </a:solidFill>
              </a:rPr>
              <a:t>.</a:t>
            </a:r>
            <a:r>
              <a:rPr sz="1600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7994" y="5934876"/>
            <a:ext cx="652070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</a:t>
            </a:r>
            <a:r>
              <a:rPr sz="1600" u="sng" dirty="0" smtClean="0">
                <a:solidFill>
                  <a:srgbClr val="1F497D"/>
                </a:solidFill>
              </a:rPr>
              <a:t>Regional best practices</a:t>
            </a:r>
            <a:r>
              <a:rPr sz="1600" dirty="0" smtClean="0">
                <a:solidFill>
                  <a:srgbClr val="1F497D"/>
                </a:solidFill>
              </a:rPr>
              <a:t> for assessing and reducing health risk</a:t>
            </a:r>
            <a:r>
              <a:rPr lang="nl-NL" sz="1600" dirty="0" smtClean="0">
                <a:solidFill>
                  <a:srgbClr val="1F497D"/>
                </a:solidFill>
              </a:rPr>
              <a:t>s.”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6330857"/>
            <a:ext cx="73687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"About </a:t>
            </a:r>
            <a:r>
              <a:rPr sz="1600" u="sng" dirty="0" smtClean="0">
                <a:solidFill>
                  <a:srgbClr val="1F497D"/>
                </a:solidFill>
              </a:rPr>
              <a:t>existing policies and techniques</a:t>
            </a:r>
            <a:r>
              <a:rPr sz="1600" dirty="0" smtClean="0">
                <a:solidFill>
                  <a:srgbClr val="1F497D"/>
                </a:solidFill>
              </a:rPr>
              <a:t> to promote safe use of wastewater</a:t>
            </a:r>
            <a:r>
              <a:rPr lang="nl-NL" sz="1600" dirty="0" smtClean="0">
                <a:solidFill>
                  <a:srgbClr val="1F497D"/>
                </a:solidFill>
              </a:rPr>
              <a:t>."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share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57874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2000" b="1" dirty="0" smtClean="0">
                <a:solidFill>
                  <a:schemeClr val="accent2"/>
                </a:solidFill>
                <a:latin typeface="+mn-lt"/>
              </a:rPr>
              <a:t>"</a:t>
            </a:r>
            <a:r>
              <a:rPr lang="nl-NL" sz="2000" b="1" dirty="0" err="1" smtClean="0">
                <a:solidFill>
                  <a:schemeClr val="accent2"/>
                </a:solidFill>
                <a:latin typeface="+mn-lt"/>
              </a:rPr>
              <a:t>Our</a:t>
            </a:r>
            <a:r>
              <a:rPr lang="nl-NL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sz="2000" b="1" dirty="0" smtClean="0">
                <a:solidFill>
                  <a:schemeClr val="accent2"/>
                </a:solidFill>
                <a:latin typeface="+mn-lt"/>
              </a:rPr>
              <a:t>national situation, problems, approaches, barriers, </a:t>
            </a:r>
            <a:r>
              <a:rPr lang="nl-NL" sz="2000" b="1" dirty="0" smtClean="0">
                <a:solidFill>
                  <a:schemeClr val="accent2"/>
                </a:solidFill>
                <a:latin typeface="+mn-lt"/>
              </a:rPr>
              <a:t>					</a:t>
            </a:r>
            <a:r>
              <a:rPr sz="2000" b="1" dirty="0" smtClean="0">
                <a:solidFill>
                  <a:schemeClr val="accent2"/>
                </a:solidFill>
                <a:latin typeface="+mn-lt"/>
              </a:rPr>
              <a:t>policy weaknesses, etc."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026" y="2937929"/>
            <a:ext cx="73687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E36C09"/>
                </a:solidFill>
                <a:latin typeface="+mn-lt"/>
                <a:ea typeface="Verdana"/>
                <a:cs typeface="Verdana"/>
              </a:rPr>
              <a:t>“Interact and share the work that I have been doing”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8993" y="3472656"/>
            <a:ext cx="670260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b="1" dirty="0" smtClean="0">
                <a:solidFill>
                  <a:srgbClr val="E36C09"/>
                </a:solidFill>
                <a:latin typeface="+mn-lt"/>
              </a:rPr>
              <a:t>"My country's experience and attitude regarding this topic"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567" y="4036891"/>
            <a:ext cx="801060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E36C09"/>
                </a:solidFill>
              </a:rPr>
              <a:t>"The initiatives related to this subject that we are implementing in my country"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0677" y="4735475"/>
            <a:ext cx="690232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chemeClr val="tx2"/>
                </a:solidFill>
              </a:rPr>
              <a:t>"I want to share </a:t>
            </a:r>
            <a:r>
              <a:rPr sz="1600" u="sng" dirty="0" smtClean="0">
                <a:solidFill>
                  <a:schemeClr val="tx2"/>
                </a:solidFill>
              </a:rPr>
              <a:t>information and research</a:t>
            </a:r>
            <a:r>
              <a:rPr sz="1600" dirty="0" smtClean="0">
                <a:solidFill>
                  <a:schemeClr val="tx2"/>
                </a:solidFill>
              </a:rPr>
              <a:t> about this topic"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432" y="5215584"/>
            <a:ext cx="7647025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"Practical avoidance of the </a:t>
            </a:r>
            <a:r>
              <a:rPr sz="1600" u="sng" dirty="0" smtClean="0">
                <a:solidFill>
                  <a:srgbClr val="1F497D"/>
                </a:solidFill>
              </a:rPr>
              <a:t>challenges and risks</a:t>
            </a:r>
            <a:r>
              <a:rPr sz="1600" dirty="0" smtClean="0">
                <a:solidFill>
                  <a:srgbClr val="1F497D"/>
                </a:solidFill>
              </a:rPr>
              <a:t> of using wastewater in </a:t>
            </a:r>
            <a:endParaRPr lang="nl-NL" sz="1600" dirty="0" smtClean="0">
              <a:solidFill>
                <a:srgbClr val="1F497D"/>
              </a:solidFill>
            </a:endParaRPr>
          </a:p>
          <a:p>
            <a:pPr eaLnBrk="0" hangingPunct="0"/>
            <a:r>
              <a:rPr lang="nl-NL" sz="1600" dirty="0" smtClean="0">
                <a:solidFill>
                  <a:srgbClr val="1F497D"/>
                </a:solidFill>
              </a:rPr>
              <a:t>			</a:t>
            </a:r>
            <a:r>
              <a:rPr sz="1600" dirty="0" smtClean="0">
                <a:solidFill>
                  <a:srgbClr val="1F497D"/>
                </a:solidFill>
              </a:rPr>
              <a:t>irrigation fields; the obligations and instructions"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709" y="5934876"/>
            <a:ext cx="7059844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"How wastewater management and use in agriculture is</a:t>
            </a:r>
            <a:endParaRPr lang="nl-NL" sz="1600" dirty="0" smtClean="0">
              <a:solidFill>
                <a:srgbClr val="1F497D"/>
              </a:solidFill>
            </a:endParaRPr>
          </a:p>
          <a:p>
            <a:pPr eaLnBrk="0" hangingPunct="0"/>
            <a:r>
              <a:rPr lang="nl-NL" sz="1600" dirty="0" smtClean="0">
                <a:solidFill>
                  <a:srgbClr val="1F497D"/>
                </a:solidFill>
              </a:rPr>
              <a:t>	</a:t>
            </a:r>
            <a:r>
              <a:rPr sz="1600" u="sng" dirty="0" smtClean="0">
                <a:solidFill>
                  <a:srgbClr val="1F497D"/>
                </a:solidFill>
              </a:rPr>
              <a:t>embedded with traditions and livelihood system</a:t>
            </a:r>
            <a:r>
              <a:rPr lang="nl-NL" sz="1600" u="sng" dirty="0" smtClean="0">
                <a:solidFill>
                  <a:srgbClr val="1F497D"/>
                </a:solidFill>
              </a:rPr>
              <a:t>s</a:t>
            </a:r>
            <a:r>
              <a:rPr sz="1600" dirty="0" smtClean="0">
                <a:solidFill>
                  <a:srgbClr val="1F497D"/>
                </a:solidFill>
              </a:rPr>
              <a:t> in my country"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want to take home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36026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2000" b="1" dirty="0" smtClean="0">
                <a:solidFill>
                  <a:schemeClr val="accent2"/>
                </a:solidFill>
                <a:latin typeface="+mn-lt"/>
              </a:rPr>
              <a:t>"</a:t>
            </a:r>
            <a:r>
              <a:rPr sz="2000" b="1" dirty="0" smtClean="0">
                <a:solidFill>
                  <a:schemeClr val="accent2"/>
                </a:solidFill>
              </a:rPr>
              <a:t>New knowledge partners, likemindedness, </a:t>
            </a:r>
            <a:endParaRPr lang="nl-NL" sz="2000" b="1" dirty="0" smtClean="0">
              <a:solidFill>
                <a:schemeClr val="accent2"/>
              </a:solidFill>
            </a:endParaRPr>
          </a:p>
          <a:p>
            <a:pPr eaLnBrk="0" hangingPunct="0"/>
            <a:r>
              <a:rPr lang="nl-NL" sz="2000" b="1" dirty="0" smtClean="0">
                <a:solidFill>
                  <a:schemeClr val="accent2"/>
                </a:solidFill>
              </a:rPr>
              <a:t>	</a:t>
            </a:r>
            <a:r>
              <a:rPr sz="2000" b="1" dirty="0" smtClean="0">
                <a:solidFill>
                  <a:schemeClr val="accent2"/>
                </a:solidFill>
              </a:rPr>
              <a:t>an extended network and joint collaborations</a:t>
            </a:r>
            <a:r>
              <a:rPr sz="2000" b="1" dirty="0" smtClean="0">
                <a:solidFill>
                  <a:schemeClr val="accent2"/>
                </a:solidFill>
                <a:latin typeface="+mn-lt"/>
              </a:rPr>
              <a:t>"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695" y="2721655"/>
            <a:ext cx="813130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chemeClr val="tx2"/>
                </a:solidFill>
              </a:rPr>
              <a:t>"Insights to create </a:t>
            </a:r>
            <a:r>
              <a:rPr sz="1600" u="sng" dirty="0" smtClean="0">
                <a:solidFill>
                  <a:schemeClr val="tx2"/>
                </a:solidFill>
              </a:rPr>
              <a:t>a strategic plan </a:t>
            </a:r>
            <a:r>
              <a:rPr sz="1600" dirty="0" smtClean="0">
                <a:solidFill>
                  <a:schemeClr val="tx2"/>
                </a:solidFill>
              </a:rPr>
              <a:t>to promote safe use of wastewater in agriculture</a:t>
            </a:r>
            <a:r>
              <a:rPr lang="nl-NL" sz="1600" dirty="0" smtClean="0">
                <a:solidFill>
                  <a:schemeClr val="tx2"/>
                </a:solidFill>
              </a:rPr>
              <a:t>.</a:t>
            </a:r>
            <a:r>
              <a:rPr sz="1600" dirty="0" smtClean="0">
                <a:solidFill>
                  <a:schemeClr val="tx2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743" y="3270038"/>
            <a:ext cx="8024257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</a:t>
            </a:r>
            <a:r>
              <a:rPr sz="1600" u="sng" dirty="0" smtClean="0">
                <a:solidFill>
                  <a:srgbClr val="1F497D"/>
                </a:solidFill>
              </a:rPr>
              <a:t>General information </a:t>
            </a:r>
            <a:r>
              <a:rPr sz="1600" dirty="0" smtClean="0">
                <a:solidFill>
                  <a:srgbClr val="1F497D"/>
                </a:solidFill>
              </a:rPr>
              <a:t>about wastewater use in agriculture and </a:t>
            </a:r>
            <a:endParaRPr lang="nl-NL" sz="1600" dirty="0" smtClean="0">
              <a:solidFill>
                <a:srgbClr val="1F497D"/>
              </a:solidFill>
            </a:endParaRPr>
          </a:p>
          <a:p>
            <a:pPr eaLnBrk="0" hangingPunct="0"/>
            <a:r>
              <a:rPr lang="nl-NL" sz="1600" dirty="0" smtClean="0">
                <a:solidFill>
                  <a:srgbClr val="1F497D"/>
                </a:solidFill>
              </a:rPr>
              <a:t>         </a:t>
            </a:r>
            <a:r>
              <a:rPr sz="1600" dirty="0" smtClean="0">
                <a:solidFill>
                  <a:srgbClr val="1F497D"/>
                </a:solidFill>
              </a:rPr>
              <a:t>the accompanying </a:t>
            </a:r>
            <a:r>
              <a:rPr sz="1600" u="sng" dirty="0" smtClean="0">
                <a:solidFill>
                  <a:srgbClr val="1F497D"/>
                </a:solidFill>
              </a:rPr>
              <a:t>challenges, applications and results</a:t>
            </a:r>
            <a:r>
              <a:rPr sz="1600" dirty="0" smtClean="0">
                <a:solidFill>
                  <a:srgbClr val="1F497D"/>
                </a:solidFill>
              </a:rPr>
              <a:t>, for use in my country"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332" y="4717420"/>
            <a:ext cx="7368798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"Knowledge about the </a:t>
            </a:r>
            <a:r>
              <a:rPr sz="1600" u="sng" dirty="0" smtClean="0">
                <a:solidFill>
                  <a:srgbClr val="1F497D"/>
                </a:solidFill>
              </a:rPr>
              <a:t>experiences in other countries </a:t>
            </a:r>
            <a:endParaRPr lang="nl-NL" sz="1600" u="sng" dirty="0" smtClean="0">
              <a:solidFill>
                <a:srgbClr val="1F497D"/>
              </a:solidFill>
            </a:endParaRPr>
          </a:p>
          <a:p>
            <a:pPr eaLnBrk="0" hangingPunct="0"/>
            <a:r>
              <a:rPr lang="nl-NL" sz="1600" dirty="0" smtClean="0">
                <a:solidFill>
                  <a:srgbClr val="1F497D"/>
                </a:solidFill>
              </a:rPr>
              <a:t>			</a:t>
            </a:r>
            <a:r>
              <a:rPr sz="1600" dirty="0" smtClean="0">
                <a:solidFill>
                  <a:srgbClr val="1F497D"/>
                </a:solidFill>
              </a:rPr>
              <a:t>and practical issues they deal with</a:t>
            </a:r>
            <a:r>
              <a:rPr lang="nl-NL" sz="1600" dirty="0" smtClean="0">
                <a:solidFill>
                  <a:srgbClr val="1F497D"/>
                </a:solidFill>
              </a:rPr>
              <a:t>.</a:t>
            </a:r>
            <a:r>
              <a:rPr sz="1600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1677" y="4161985"/>
            <a:ext cx="690232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</a:t>
            </a:r>
            <a:r>
              <a:rPr sz="1600" u="sng" dirty="0" smtClean="0">
                <a:solidFill>
                  <a:srgbClr val="1F497D"/>
                </a:solidFill>
              </a:rPr>
              <a:t>Recent innovations</a:t>
            </a:r>
            <a:r>
              <a:rPr sz="1600" dirty="0" smtClean="0">
                <a:solidFill>
                  <a:srgbClr val="1F497D"/>
                </a:solidFill>
              </a:rPr>
              <a:t>, research and latest knowledge</a:t>
            </a:r>
            <a:r>
              <a:rPr lang="nl-NL" sz="1600" dirty="0" smtClean="0">
                <a:solidFill>
                  <a:srgbClr val="1F497D"/>
                </a:solidFill>
              </a:rPr>
              <a:t>."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1966" y="5420402"/>
            <a:ext cx="685501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</a:t>
            </a:r>
            <a:r>
              <a:rPr sz="1600" u="sng" dirty="0" smtClean="0">
                <a:solidFill>
                  <a:srgbClr val="1F497D"/>
                </a:solidFill>
              </a:rPr>
              <a:t>Scientific update </a:t>
            </a:r>
            <a:r>
              <a:rPr sz="1600" dirty="0" smtClean="0">
                <a:solidFill>
                  <a:srgbClr val="1F497D"/>
                </a:solidFill>
              </a:rPr>
              <a:t>on safety standards and </a:t>
            </a:r>
            <a:r>
              <a:rPr sz="1600" u="sng" dirty="0" smtClean="0">
                <a:solidFill>
                  <a:srgbClr val="1F497D"/>
                </a:solidFill>
              </a:rPr>
              <a:t>national policy formulation</a:t>
            </a:r>
            <a:r>
              <a:rPr lang="nl-NL" sz="1600" dirty="0" smtClean="0">
                <a:solidFill>
                  <a:srgbClr val="1F497D"/>
                </a:solidFill>
              </a:rPr>
              <a:t>.”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2466" y="5893913"/>
            <a:ext cx="577623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"Information about </a:t>
            </a:r>
            <a:r>
              <a:rPr sz="1600" u="sng" dirty="0" smtClean="0">
                <a:solidFill>
                  <a:srgbClr val="1F497D"/>
                </a:solidFill>
              </a:rPr>
              <a:t>new technologies </a:t>
            </a:r>
            <a:r>
              <a:rPr sz="1600" dirty="0" smtClean="0">
                <a:solidFill>
                  <a:srgbClr val="1F497D"/>
                </a:solidFill>
              </a:rPr>
              <a:t>related to this topic"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6330857"/>
            <a:ext cx="73687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dirty="0" smtClean="0">
                <a:solidFill>
                  <a:srgbClr val="1F497D"/>
                </a:solidFill>
              </a:rPr>
              <a:t>"Knowledge about </a:t>
            </a:r>
            <a:r>
              <a:rPr sz="1600" u="sng" dirty="0" smtClean="0">
                <a:solidFill>
                  <a:srgbClr val="1F497D"/>
                </a:solidFill>
              </a:rPr>
              <a:t>health and safety concerns </a:t>
            </a:r>
            <a:r>
              <a:rPr sz="1600" dirty="0" smtClean="0">
                <a:solidFill>
                  <a:srgbClr val="1F497D"/>
                </a:solidFill>
              </a:rPr>
              <a:t>for </a:t>
            </a:r>
            <a:r>
              <a:rPr lang="nl-NL" sz="1600" dirty="0" err="1" smtClean="0">
                <a:solidFill>
                  <a:srgbClr val="1F497D"/>
                </a:solidFill>
              </a:rPr>
              <a:t>wastewater</a:t>
            </a:r>
            <a:r>
              <a:rPr lang="nl-NL" sz="1600" dirty="0" smtClean="0">
                <a:solidFill>
                  <a:srgbClr val="1F497D"/>
                </a:solidFill>
              </a:rPr>
              <a:t> </a:t>
            </a:r>
            <a:r>
              <a:rPr lang="nl-NL" sz="1600" dirty="0" err="1" smtClean="0">
                <a:solidFill>
                  <a:srgbClr val="1F497D"/>
                </a:solidFill>
              </a:rPr>
              <a:t>users</a:t>
            </a:r>
            <a:r>
              <a:rPr lang="nl-NL" sz="1600" dirty="0" smtClean="0">
                <a:solidFill>
                  <a:srgbClr val="1F497D"/>
                </a:solidFill>
              </a:rPr>
              <a:t>.”</a:t>
            </a:r>
            <a:r>
              <a:rPr sz="1600" dirty="0" smtClean="0">
                <a:solidFill>
                  <a:srgbClr val="1F497D"/>
                </a:solidFill>
              </a:rPr>
              <a:t>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3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Scope</a:t>
            </a:r>
            <a:r>
              <a:rPr lang="de-DE" dirty="0" smtClean="0"/>
              <a:t>: </a:t>
            </a:r>
            <a:r>
              <a:rPr lang="en-US" dirty="0" smtClean="0"/>
              <a:t>capacity building at the 		     individual/organization level</a:t>
            </a:r>
            <a:endParaRPr lang="de-DE" dirty="0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1545426" y="1454751"/>
            <a:ext cx="6662154" cy="536673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285665" y="2935230"/>
            <a:ext cx="5181676" cy="3886257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210965" y="4613339"/>
            <a:ext cx="3331077" cy="222071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933375" y="1639811"/>
            <a:ext cx="3886257" cy="148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 level: </a:t>
            </a: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Context in which organisations, individuals and groups involved in wastewater use for agriculture operate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Dimensions: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Policies, strategies, laws and regulations related to safe </a:t>
            </a: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wastewater use in agriculture. </a:t>
            </a:r>
            <a:endParaRPr kumimoji="0" lang="en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Relationships, interdependencies and interactions among concerned stakeholders </a:t>
            </a:r>
            <a:endParaRPr kumimoji="0" lang="en-C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933375" y="3305349"/>
            <a:ext cx="3886257" cy="129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Organization level: 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Government Agencies and Institutions such as Ministries of Agriculture, Water, Environment, Health or Irrigation; Water control laboratories, Research Centers, Consumer groups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Dimensions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Resources (human, financial, information) procedures, structures, culture, decision-making, infrastructure, etc.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396025" y="4865788"/>
            <a:ext cx="2960957" cy="1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Individual Level: </a:t>
            </a:r>
            <a:b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 health, agricultural and environmental scientists, agriculture professionals, educators, researchers,engineers,policy makers and those responsible for developing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standards and regulations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Dimensions: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Knowledge, skills, competences, work ethics, etc.</a:t>
            </a: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5187" y="6093818"/>
            <a:ext cx="1480479" cy="555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Governance</a:t>
            </a:r>
            <a:endParaRPr kumimoji="0" lang="de-D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467343" y="6093818"/>
            <a:ext cx="1480479" cy="555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Education</a:t>
            </a:r>
            <a:endParaRPr kumimoji="0" lang="de-DE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7467343" y="1709052"/>
            <a:ext cx="1813586" cy="9252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Socio-economic and political environemnt</a:t>
            </a:r>
            <a:endParaRPr kumimoji="0" lang="de-D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05187" y="1709052"/>
            <a:ext cx="2035658" cy="555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Trade and market environment</a:t>
            </a:r>
            <a:endParaRPr kumimoji="0" lang="de-D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06786" y="6579896"/>
            <a:ext cx="1674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(Source</a:t>
            </a:r>
            <a:r>
              <a:rPr lang="en-GB" sz="1200" dirty="0"/>
              <a:t>: </a:t>
            </a:r>
            <a:r>
              <a:rPr lang="en-GB" sz="1200" dirty="0" smtClean="0"/>
              <a:t>UNDP 1998</a:t>
            </a:r>
            <a:r>
              <a:rPr lang="en-GB" sz="1200" dirty="0"/>
              <a:t>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Phases </a:t>
            </a:r>
            <a:r>
              <a:rPr lang="en-US" sz="3200" dirty="0" smtClean="0"/>
              <a:t>of capacity </a:t>
            </a:r>
            <a:r>
              <a:rPr lang="en-US" sz="3200" dirty="0"/>
              <a:t>building at the individual/organization </a:t>
            </a:r>
            <a:r>
              <a:rPr lang="en-US" sz="3200" dirty="0" smtClean="0"/>
              <a:t>level</a:t>
            </a:r>
            <a:endParaRPr lang="en-US" sz="3200" dirty="0"/>
          </a:p>
        </p:txBody>
      </p:sp>
      <p:grpSp>
        <p:nvGrpSpPr>
          <p:cNvPr id="3" name="Group 75"/>
          <p:cNvGrpSpPr/>
          <p:nvPr/>
        </p:nvGrpSpPr>
        <p:grpSpPr>
          <a:xfrm>
            <a:off x="4686064" y="2021324"/>
            <a:ext cx="3402000" cy="734926"/>
            <a:chOff x="4669464" y="3372476"/>
            <a:chExt cx="3096112" cy="73492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>
              <a:off x="4669464" y="3372476"/>
              <a:ext cx="3096112" cy="460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National Reports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6015450" y="3833402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4686064" y="3128324"/>
            <a:ext cx="3402000" cy="734703"/>
            <a:chOff x="5412827" y="4097332"/>
            <a:chExt cx="3096000" cy="734703"/>
          </a:xfrm>
        </p:grpSpPr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5412827" y="4097332"/>
              <a:ext cx="3096000" cy="46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Gap </a:t>
              </a:r>
              <a:r>
                <a:rPr lang="de-DE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Assessment</a:t>
              </a:r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6758757" y="4558035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686064" y="4378981"/>
            <a:ext cx="3403243" cy="821999"/>
            <a:chOff x="4435522" y="5561649"/>
            <a:chExt cx="3403243" cy="821999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4435522" y="5561649"/>
              <a:ext cx="3403243" cy="548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Capacity building action plan at the individual/organization level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5935073" y="6109648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996646" y="1942312"/>
            <a:ext cx="2834864" cy="753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Individual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Capacity Needs Assessment (CNA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996646" y="3128324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workshop</a:t>
            </a:r>
          </a:p>
          <a:p>
            <a:r>
              <a:rPr lang="en-US" sz="1600" b="1" i="1" dirty="0" smtClean="0"/>
              <a:t>November 2011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96646" y="4378981"/>
            <a:ext cx="3034178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Regional workshops</a:t>
            </a:r>
          </a:p>
          <a:p>
            <a:r>
              <a:rPr lang="en-US" sz="1600" b="1" i="1" dirty="0" smtClean="0"/>
              <a:t>February to March 2013 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996646" y="5442456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IV: </a:t>
            </a:r>
          </a:p>
          <a:p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Wrap-up workshop</a:t>
            </a:r>
          </a:p>
          <a:p>
            <a:r>
              <a:rPr lang="en-US" sz="1600" b="1" i="1" dirty="0" smtClean="0"/>
              <a:t>May 2013 </a:t>
            </a:r>
            <a:endParaRPr lang="en-US" sz="2400" b="1" i="1" dirty="0" smtClean="0">
              <a:latin typeface="Times New Roman"/>
              <a:ea typeface="Times New Roman"/>
            </a:endParaRPr>
          </a:p>
          <a:p>
            <a:pPr lvl="0"/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82"/>
          <p:cNvGrpSpPr/>
          <p:nvPr/>
        </p:nvGrpSpPr>
        <p:grpSpPr>
          <a:xfrm>
            <a:off x="3814737" y="5442456"/>
            <a:ext cx="5119200" cy="1159200"/>
            <a:chOff x="3814737" y="5278680"/>
            <a:chExt cx="5119200" cy="1159200"/>
          </a:xfrm>
        </p:grpSpPr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3814737" y="5278680"/>
              <a:ext cx="5119200" cy="11592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3986863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Implementation of Recommended Actions</a:t>
              </a:r>
            </a:p>
          </p:txBody>
        </p:sp>
        <p:sp>
          <p:nvSpPr>
            <p:cNvPr id="82" name="AutoShape 24"/>
            <p:cNvSpPr>
              <a:spLocks noChangeArrowheads="1"/>
            </p:cNvSpPr>
            <p:nvPr/>
          </p:nvSpPr>
          <p:spPr bwMode="auto">
            <a:xfrm>
              <a:off x="6554959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DE" sz="14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New CNA at the intitution/system level</a:t>
              </a:r>
              <a:endPara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298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83" y="0"/>
            <a:ext cx="8340436" cy="47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7730" y="266534"/>
            <a:ext cx="2117640" cy="1080000"/>
          </a:xfrm>
          <a:prstGeom prst="rect">
            <a:avLst/>
          </a:prstGeom>
          <a:noFill/>
        </p:spPr>
      </p:pic>
      <p:pic>
        <p:nvPicPr>
          <p:cNvPr id="8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66534"/>
            <a:ext cx="1065562" cy="151227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 l="15665" t="866" r="12143" b="2099"/>
          <a:stretch>
            <a:fillRect/>
          </a:stretch>
        </p:blipFill>
        <p:spPr bwMode="auto">
          <a:xfrm>
            <a:off x="810883" y="4817706"/>
            <a:ext cx="8333117" cy="20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Bonn2011NexusConf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25043" y="2152650"/>
            <a:ext cx="3538204" cy="977218"/>
          </a:xfrm>
        </p:spPr>
      </p:pic>
      <p:pic>
        <p:nvPicPr>
          <p:cNvPr id="14" name="Picture 13" descr="UNEP_tran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8479" y="266534"/>
            <a:ext cx="1006937" cy="1080000"/>
          </a:xfrm>
          <a:prstGeom prst="rect">
            <a:avLst/>
          </a:prstGeom>
        </p:spPr>
      </p:pic>
      <p:pic>
        <p:nvPicPr>
          <p:cNvPr id="15" name="Picture 14" descr="FAO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6165" y="266534"/>
            <a:ext cx="1080000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3948" y="3591341"/>
            <a:ext cx="489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45B90"/>
                </a:solidFill>
                <a:latin typeface="+mn-lt"/>
              </a:rPr>
              <a:t>November 2011, Bonn,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G_9903"/>
          <p:cNvPicPr>
            <a:picLocks noChangeAspect="1" noChangeArrowheads="1"/>
          </p:cNvPicPr>
          <p:nvPr/>
        </p:nvPicPr>
        <p:blipFill>
          <a:blip r:embed="rId2" cstate="print"/>
          <a:srcRect l="6669" t="29370" r="30466" b="2190"/>
          <a:stretch>
            <a:fillRect/>
          </a:stretch>
        </p:blipFill>
        <p:spPr bwMode="auto">
          <a:xfrm>
            <a:off x="861395" y="4756748"/>
            <a:ext cx="2850085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9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317" y="4756748"/>
            <a:ext cx="3158231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Kick-off Workshop</a:t>
            </a:r>
            <a:endParaRPr lang="en-US" dirty="0"/>
          </a:p>
        </p:txBody>
      </p:sp>
      <p:pic>
        <p:nvPicPr>
          <p:cNvPr id="1026" name="Picture 2" descr="group-foto-nov15th-panor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392" y="1537253"/>
            <a:ext cx="8282608" cy="317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95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0585" y="4756748"/>
            <a:ext cx="3133415" cy="20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7"/>
          <p:cNvSpPr>
            <a:spLocks noGrp="1"/>
          </p:cNvSpPr>
          <p:nvPr>
            <p:ph idx="1"/>
          </p:nvPr>
        </p:nvSpPr>
        <p:spPr>
          <a:xfrm>
            <a:off x="1285851" y="1600200"/>
            <a:ext cx="7646113" cy="4525963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Knowledge &amp; capacity needs:</a:t>
            </a:r>
            <a:endParaRPr lang="de-DE" i="1" dirty="0"/>
          </a:p>
        </p:txBody>
      </p:sp>
      <p:pic>
        <p:nvPicPr>
          <p:cNvPr id="14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083" y="229463"/>
            <a:ext cx="1764700" cy="900000"/>
          </a:xfrm>
          <a:prstGeom prst="rect">
            <a:avLst/>
          </a:prstGeom>
          <a:noFill/>
        </p:spPr>
      </p:pic>
      <p:pic>
        <p:nvPicPr>
          <p:cNvPr id="15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29463"/>
            <a:ext cx="887810" cy="1260000"/>
          </a:xfrm>
          <a:prstGeom prst="rect">
            <a:avLst/>
          </a:prstGeom>
          <a:noFill/>
        </p:spPr>
      </p:pic>
      <p:pic>
        <p:nvPicPr>
          <p:cNvPr id="16" name="Picture 15" descr="UNEP_tran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2067" y="229463"/>
            <a:ext cx="839114" cy="900000"/>
          </a:xfrm>
          <a:prstGeom prst="rect">
            <a:avLst/>
          </a:prstGeom>
        </p:spPr>
      </p:pic>
      <p:pic>
        <p:nvPicPr>
          <p:cNvPr id="17" name="Picture 16" descr="FAO_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6165" y="229463"/>
            <a:ext cx="900000" cy="9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r="15964"/>
          <a:stretch>
            <a:fillRect/>
          </a:stretch>
        </p:blipFill>
        <p:spPr bwMode="auto">
          <a:xfrm>
            <a:off x="838854" y="2093845"/>
            <a:ext cx="6821594" cy="469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 l="81727" t="60099"/>
          <a:stretch>
            <a:fillRect/>
          </a:stretch>
        </p:blipFill>
        <p:spPr bwMode="auto">
          <a:xfrm>
            <a:off x="7558081" y="2694760"/>
            <a:ext cx="956441" cy="120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7357926" y="2190941"/>
            <a:ext cx="1786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336699"/>
                </a:solidFill>
                <a:latin typeface="+mj-lt"/>
              </a:rPr>
              <a:t>Asia Group</a:t>
            </a:r>
            <a:endParaRPr lang="de-DE" sz="2400" b="1" dirty="0">
              <a:solidFill>
                <a:srgbClr val="3366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8" name="Picture 17" descr="IWM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79" y="1412776"/>
            <a:ext cx="822911" cy="576248"/>
          </a:xfrm>
          <a:prstGeom prst="rect">
            <a:avLst/>
          </a:prstGeom>
        </p:spPr>
      </p:pic>
      <p:pic>
        <p:nvPicPr>
          <p:cNvPr id="19" name="Picture 18" descr="ici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6"/>
            <a:ext cx="528272" cy="609754"/>
          </a:xfrm>
          <a:prstGeom prst="rect">
            <a:avLst/>
          </a:prstGeom>
        </p:spPr>
      </p:pic>
      <p:pic>
        <p:nvPicPr>
          <p:cNvPr id="20" name="Picture 19" descr="fao_logo_we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76672"/>
            <a:ext cx="648072" cy="648072"/>
          </a:xfrm>
          <a:prstGeom prst="rect">
            <a:avLst/>
          </a:prstGeom>
        </p:spPr>
      </p:pic>
      <p:pic>
        <p:nvPicPr>
          <p:cNvPr id="21" name="Picture 20" descr="UNEP logo (Cyan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76672"/>
            <a:ext cx="552166" cy="652624"/>
          </a:xfrm>
          <a:prstGeom prst="rect">
            <a:avLst/>
          </a:prstGeom>
        </p:spPr>
      </p:pic>
      <p:pic>
        <p:nvPicPr>
          <p:cNvPr id="22" name="Picture 21" descr="UNU-INWEH Transpar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76672"/>
            <a:ext cx="1224136" cy="626301"/>
          </a:xfrm>
          <a:prstGeom prst="rect">
            <a:avLst/>
          </a:prstGeom>
        </p:spPr>
      </p:pic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65120" y="2945091"/>
            <a:ext cx="4441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</a:t>
            </a:r>
          </a:p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 Narrow" pitchFamily="34" charset="0"/>
              </a:rPr>
              <a:t>in Agriculture</a:t>
            </a:r>
            <a:endParaRPr lang="de-DE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6934" y="4265894"/>
            <a:ext cx="453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&gt;&gt; 1st Regional Workshop for Africa</a:t>
            </a:r>
            <a:endParaRPr lang="de-DE" sz="24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2268" y="4864396"/>
            <a:ext cx="48070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Algeria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Benin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Burkina Faso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Cameroun Central African Republic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Côte d’Ivoire Democratic Republic of Congo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Egypt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Gabon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Guinea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Guinea-Bissau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Mauritania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Morocco Niger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Nigeria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Senegal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Togo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Tunisia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6" name="Picture 25" descr="unw-dpc-logo-4c_trans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260648"/>
            <a:ext cx="710810" cy="1008112"/>
          </a:xfrm>
          <a:prstGeom prst="rect">
            <a:avLst/>
          </a:prstGeom>
        </p:spPr>
      </p:pic>
      <p:pic>
        <p:nvPicPr>
          <p:cNvPr id="27" name="Picture 26" descr="LOGO IEA Bleu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332656"/>
            <a:ext cx="810940" cy="6845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56176" y="188640"/>
            <a:ext cx="821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srgbClr val="336699"/>
                </a:solidFill>
                <a:latin typeface="Arial Narrow" pitchFamily="34" charset="0"/>
              </a:rPr>
              <a:t>Local Partner:</a:t>
            </a:r>
            <a:endParaRPr lang="de-DE" sz="9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616" y="116632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srgbClr val="336699"/>
                </a:solidFill>
                <a:latin typeface="Arial Narrow" pitchFamily="34" charset="0"/>
              </a:rPr>
              <a:t>Organized by:</a:t>
            </a:r>
            <a:endParaRPr lang="de-DE" sz="9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9814" y="1444489"/>
            <a:ext cx="258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February 2012, </a:t>
            </a:r>
            <a:br>
              <a:rPr lang="en-US" sz="2400" dirty="0" smtClean="0">
                <a:solidFill>
                  <a:srgbClr val="045B90"/>
                </a:solidFill>
                <a:latin typeface="+mj-lt"/>
              </a:rPr>
            </a:b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Marrakech, Morocco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Regional Workshop for Africa</a:t>
            </a:r>
            <a:br>
              <a:rPr lang="en-US" dirty="0" smtClean="0"/>
            </a:br>
            <a:r>
              <a:rPr lang="en-US" sz="2800" dirty="0" smtClean="0"/>
              <a:t>	</a:t>
            </a:r>
            <a:r>
              <a:rPr lang="en-US" sz="2800" i="1" dirty="0" smtClean="0"/>
              <a:t>February 2012, Marrakech, Morocco</a:t>
            </a:r>
            <a:endParaRPr lang="de-DE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 descr="DSC_6276"/>
          <p:cNvPicPr>
            <a:picLocks noChangeAspect="1"/>
          </p:cNvPicPr>
          <p:nvPr/>
        </p:nvPicPr>
        <p:blipFill>
          <a:blip r:embed="rId2" cstate="print"/>
          <a:srcRect t="28186" r="-813" b="14461"/>
          <a:stretch>
            <a:fillRect/>
          </a:stretch>
        </p:blipFill>
        <p:spPr bwMode="auto">
          <a:xfrm>
            <a:off x="863346" y="1549842"/>
            <a:ext cx="8339374" cy="314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863345" y="4730050"/>
            <a:ext cx="5095320" cy="2103120"/>
            <a:chOff x="863345" y="4730050"/>
            <a:chExt cx="5095320" cy="2127950"/>
          </a:xfrm>
        </p:grpSpPr>
        <p:pic>
          <p:nvPicPr>
            <p:cNvPr id="5" name="Picture 4" descr="DSC_6342"/>
            <p:cNvPicPr>
              <a:picLocks noChangeAspect="1"/>
            </p:cNvPicPr>
            <p:nvPr/>
          </p:nvPicPr>
          <p:blipFill>
            <a:blip r:embed="rId3" cstate="print"/>
            <a:srcRect b="16897"/>
            <a:stretch>
              <a:fillRect/>
            </a:stretch>
          </p:blipFill>
          <p:spPr bwMode="auto">
            <a:xfrm>
              <a:off x="863345" y="4730310"/>
              <a:ext cx="1701208" cy="2127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DSC_6353"/>
            <p:cNvPicPr>
              <a:picLocks noChangeAspect="1"/>
            </p:cNvPicPr>
            <p:nvPr/>
          </p:nvPicPr>
          <p:blipFill>
            <a:blip r:embed="rId4" cstate="print"/>
            <a:srcRect b="16897"/>
            <a:stretch>
              <a:fillRect/>
            </a:stretch>
          </p:blipFill>
          <p:spPr bwMode="auto">
            <a:xfrm>
              <a:off x="2560157" y="4730310"/>
              <a:ext cx="1701208" cy="2127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SC_6340"/>
            <p:cNvPicPr>
              <a:picLocks noChangeAspect="1"/>
            </p:cNvPicPr>
            <p:nvPr/>
          </p:nvPicPr>
          <p:blipFill>
            <a:blip r:embed="rId5" cstate="print"/>
            <a:srcRect b="16887"/>
            <a:stretch>
              <a:fillRect/>
            </a:stretch>
          </p:blipFill>
          <p:spPr bwMode="auto">
            <a:xfrm>
              <a:off x="4257457" y="4730050"/>
              <a:ext cx="1701208" cy="212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DSC_658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2526" y="4730050"/>
            <a:ext cx="315468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751</Words>
  <Application>Microsoft Office PowerPoint</Application>
  <PresentationFormat>On-screen Show (4:3)</PresentationFormat>
  <Paragraphs>155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Times New Roman</vt:lpstr>
      <vt:lpstr>Verdana</vt:lpstr>
      <vt:lpstr>Myriad Pro Cond</vt:lpstr>
      <vt:lpstr>Calibri</vt:lpstr>
      <vt:lpstr>UNW-DPC Design Master</vt:lpstr>
      <vt:lpstr>Slide 1</vt:lpstr>
      <vt:lpstr>Goal</vt:lpstr>
      <vt:lpstr>Scope: capacity building at the        individual/organization level</vt:lpstr>
      <vt:lpstr>Phases of capacity building at the individual/organization level</vt:lpstr>
      <vt:lpstr>Slide 5</vt:lpstr>
      <vt:lpstr>International Kick-off Workshop</vt:lpstr>
      <vt:lpstr>Slide 7</vt:lpstr>
      <vt:lpstr>Slide 8</vt:lpstr>
      <vt:lpstr>1st Regional Workshop for Africa  February 2012, Marrakech, Morocco</vt:lpstr>
      <vt:lpstr>Capacity Needs, 1st Regional Workshop</vt:lpstr>
      <vt:lpstr>Slide 11</vt:lpstr>
      <vt:lpstr>Survey results: Your capacity needs</vt:lpstr>
      <vt:lpstr>Background of the participants of this workshop</vt:lpstr>
      <vt:lpstr>Background of the participants of this workshop</vt:lpstr>
      <vt:lpstr>The situation in your countries</vt:lpstr>
      <vt:lpstr>What you want to learn</vt:lpstr>
      <vt:lpstr>What you want to share</vt:lpstr>
      <vt:lpstr>What you want to take home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Srikanth</cp:lastModifiedBy>
  <cp:revision>784</cp:revision>
  <dcterms:created xsi:type="dcterms:W3CDTF">2009-05-15T08:24:22Z</dcterms:created>
  <dcterms:modified xsi:type="dcterms:W3CDTF">2012-06-05T08:00:44Z</dcterms:modified>
</cp:coreProperties>
</file>