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2"/>
  </p:notesMasterIdLst>
  <p:handoutMasterIdLst>
    <p:handoutMasterId r:id="rId13"/>
  </p:handoutMasterIdLst>
  <p:sldIdLst>
    <p:sldId id="356" r:id="rId2"/>
    <p:sldId id="724" r:id="rId3"/>
    <p:sldId id="721" r:id="rId4"/>
    <p:sldId id="720" r:id="rId5"/>
    <p:sldId id="716" r:id="rId6"/>
    <p:sldId id="717" r:id="rId7"/>
    <p:sldId id="674" r:id="rId8"/>
    <p:sldId id="643" r:id="rId9"/>
    <p:sldId id="715" r:id="rId10"/>
    <p:sldId id="725" r:id="rId11"/>
  </p:sldIdLst>
  <p:sldSz cx="9144000" cy="6858000" type="screen4x3"/>
  <p:notesSz cx="6797675" cy="9926638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Narrow" pitchFamily="34" charset="0"/>
      <p:regular r:id="rId18"/>
      <p:bold r:id="rId19"/>
      <p:italic r:id="rId20"/>
      <p:boldItalic r:id="rId21"/>
    </p:embeddedFont>
    <p:embeddedFont>
      <p:font typeface="Trebuchet MS" pitchFamily="34" charset="0"/>
      <p:regular r:id="rId22"/>
      <p:bold r:id="rId23"/>
      <p:italic r:id="rId24"/>
      <p:boldItalic r:id="rId25"/>
    </p:embeddedFont>
    <p:embeddedFont>
      <p:font typeface="ＭＳ Ｐゴシック" pitchFamily="34" charset="-128"/>
      <p:regular r:id="rId26"/>
    </p:embeddedFont>
  </p:embeddedFontLst>
  <p:custDataLst>
    <p:tags r:id="rId2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9900"/>
    <a:srgbClr val="66FF33"/>
    <a:srgbClr val="FFFFFF"/>
    <a:srgbClr val="996633"/>
    <a:srgbClr val="FF33CC"/>
    <a:srgbClr val="9933FF"/>
    <a:srgbClr val="3366FF"/>
    <a:srgbClr val="018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08" autoAdjust="0"/>
    <p:restoredTop sz="82975" autoAdjust="0"/>
  </p:normalViewPr>
  <p:slideViewPr>
    <p:cSldViewPr snapToGrid="0">
      <p:cViewPr varScale="1">
        <p:scale>
          <a:sx n="69" d="100"/>
          <a:sy n="69" d="100"/>
        </p:scale>
        <p:origin x="-114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Overview_CapacityNeeds_SM_H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8219989372494091"/>
          <c:y val="9.8619329388560606E-2"/>
          <c:w val="0.68721861262741157"/>
          <c:h val="0.47873258631132626"/>
        </c:manualLayout>
      </c:layout>
      <c:barChart>
        <c:barDir val="col"/>
        <c:grouping val="stacked"/>
        <c:ser>
          <c:idx val="0"/>
          <c:order val="0"/>
          <c:tx>
            <c:strRef>
              <c:f>'Before-5th Reg WS'!$H$2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'Before-5th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'Before-5th Reg WS'!$H$3:$H$11</c:f>
              <c:numCache>
                <c:formatCode>0.00</c:formatCode>
                <c:ptCount val="9"/>
                <c:pt idx="0">
                  <c:v>0.88235294117647067</c:v>
                </c:pt>
                <c:pt idx="1">
                  <c:v>0.82352941176470584</c:v>
                </c:pt>
                <c:pt idx="2">
                  <c:v>0.76470588235294279</c:v>
                </c:pt>
                <c:pt idx="3">
                  <c:v>0.47058823529411875</c:v>
                </c:pt>
                <c:pt idx="4">
                  <c:v>0.64705882352941502</c:v>
                </c:pt>
                <c:pt idx="5">
                  <c:v>0.52941176470588236</c:v>
                </c:pt>
                <c:pt idx="6">
                  <c:v>0.41176470588235398</c:v>
                </c:pt>
                <c:pt idx="7">
                  <c:v>0.88235294117647067</c:v>
                </c:pt>
                <c:pt idx="8">
                  <c:v>0.58823529411764608</c:v>
                </c:pt>
              </c:numCache>
            </c:numRef>
          </c:val>
        </c:ser>
        <c:ser>
          <c:idx val="1"/>
          <c:order val="1"/>
          <c:tx>
            <c:strRef>
              <c:f>'Before-5th Reg WS'!$I$2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'Before-5th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'Before-5th Reg WS'!$I$3:$I$11</c:f>
              <c:numCache>
                <c:formatCode>0.00</c:formatCode>
                <c:ptCount val="9"/>
                <c:pt idx="0">
                  <c:v>5.8823529411764712E-2</c:v>
                </c:pt>
                <c:pt idx="1">
                  <c:v>0.11764705882352956</c:v>
                </c:pt>
                <c:pt idx="2">
                  <c:v>0.2352941176470589</c:v>
                </c:pt>
                <c:pt idx="3">
                  <c:v>0.41176470588235398</c:v>
                </c:pt>
                <c:pt idx="4">
                  <c:v>0.35294117647058826</c:v>
                </c:pt>
                <c:pt idx="5">
                  <c:v>0.41176470588235398</c:v>
                </c:pt>
                <c:pt idx="6">
                  <c:v>0.52941176470588236</c:v>
                </c:pt>
                <c:pt idx="7">
                  <c:v>5.8823529411764712E-2</c:v>
                </c:pt>
                <c:pt idx="8">
                  <c:v>0.35294117647058826</c:v>
                </c:pt>
              </c:numCache>
            </c:numRef>
          </c:val>
        </c:ser>
        <c:ser>
          <c:idx val="2"/>
          <c:order val="2"/>
          <c:tx>
            <c:strRef>
              <c:f>'Before-5th Reg WS'!$J$2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'Before-5th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'Before-5th Reg WS'!$J$3:$J$11</c:f>
              <c:numCache>
                <c:formatCode>0.00</c:formatCode>
                <c:ptCount val="9"/>
                <c:pt idx="0">
                  <c:v>5.8823529411764712E-2</c:v>
                </c:pt>
                <c:pt idx="1">
                  <c:v>5.8823529411764712E-2</c:v>
                </c:pt>
                <c:pt idx="2">
                  <c:v>0</c:v>
                </c:pt>
                <c:pt idx="3">
                  <c:v>0.11764705882352956</c:v>
                </c:pt>
                <c:pt idx="4">
                  <c:v>0</c:v>
                </c:pt>
                <c:pt idx="5">
                  <c:v>5.8823529411764712E-2</c:v>
                </c:pt>
                <c:pt idx="6">
                  <c:v>5.8823529411764712E-2</c:v>
                </c:pt>
                <c:pt idx="7">
                  <c:v>5.8823529411764712E-2</c:v>
                </c:pt>
                <c:pt idx="8">
                  <c:v>5.8823529411764712E-2</c:v>
                </c:pt>
              </c:numCache>
            </c:numRef>
          </c:val>
        </c:ser>
        <c:ser>
          <c:idx val="3"/>
          <c:order val="3"/>
          <c:tx>
            <c:strRef>
              <c:f>'Before-5th Reg WS'!$K$2</c:f>
              <c:strCache>
                <c:ptCount val="1"/>
                <c:pt idx="0">
                  <c:v>None</c:v>
                </c:pt>
              </c:strCache>
            </c:strRef>
          </c:tx>
          <c:cat>
            <c:strRef>
              <c:f>'Before-5th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'Before-5th Reg WS'!$K$3:$K$11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75"/>
        <c:overlap val="100"/>
        <c:axId val="83156992"/>
        <c:axId val="83158528"/>
      </c:barChart>
      <c:catAx>
        <c:axId val="83156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158528"/>
        <c:crosses val="autoZero"/>
        <c:auto val="1"/>
        <c:lblAlgn val="ctr"/>
        <c:lblOffset val="100"/>
      </c:catAx>
      <c:valAx>
        <c:axId val="83158528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Participants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516255253369446E-2"/>
              <c:y val="0.19864883753436227"/>
            </c:manualLayout>
          </c:layout>
        </c:title>
        <c:numFmt formatCode="0%" sourceLinked="0"/>
        <c:tickLblPos val="nextTo"/>
        <c:crossAx val="83156992"/>
        <c:crosses val="autoZero"/>
        <c:crossBetween val="between"/>
        <c:majorUnit val="0.2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883049128061463"/>
          <c:y val="0.46907216294708837"/>
          <c:w val="0.12116950871938553"/>
          <c:h val="0.1752679029026699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7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7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7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7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60" r:id="rId3"/>
    <p:sldLayoutId id="214748395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0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.unwater.org/wastewater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7" name="Picture 6" descr="wastewaterworksh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364" y="2451656"/>
            <a:ext cx="7003392" cy="4008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2512" y="1817741"/>
            <a:ext cx="667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Safe Use of Wastewater in Agriculture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0826" y="5644345"/>
            <a:ext cx="286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Jens Liebe, UNW-DPC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9373" y="3622390"/>
            <a:ext cx="422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Capacity needs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national strategies</a:t>
            </a:r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101725" y="223838"/>
            <a:ext cx="8042275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765800" y="3068638"/>
            <a:ext cx="319532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6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600" b="1" dirty="0">
                <a:solidFill>
                  <a:srgbClr val="336699"/>
                </a:solidFill>
              </a:rPr>
            </a:br>
            <a:r>
              <a:rPr lang="en-GB" sz="16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2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2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Fax:      + 49 (0) 228 815-0655</a:t>
            </a:r>
            <a:endParaRPr lang="de-DE" sz="1400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dirty="0">
                <a:solidFill>
                  <a:srgbClr val="336699"/>
                </a:solidFill>
              </a:rPr>
              <a:t>www.unwater.unu.edu</a:t>
            </a:r>
            <a:endParaRPr lang="en-US" sz="1400" dirty="0">
              <a:solidFill>
                <a:srgbClr val="336699"/>
              </a:solidFill>
            </a:endParaRPr>
          </a:p>
        </p:txBody>
      </p:sp>
      <p:pic>
        <p:nvPicPr>
          <p:cNvPr id="30724" name="Picture 5" descr="unw-dpc-logo-4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0" y="250825"/>
            <a:ext cx="1619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thank yo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2052638"/>
            <a:ext cx="441325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</a:t>
            </a:r>
            <a:br>
              <a:rPr lang="en-US" sz="3600" dirty="0" smtClean="0"/>
            </a:br>
            <a:r>
              <a:rPr lang="en-US" sz="3600" dirty="0" smtClean="0"/>
              <a:t> Southeast and Eastern Asia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10 countries, 17 participants</a:t>
            </a:r>
            <a:endParaRPr lang="en-US" sz="14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863600" y="1493520"/>
          <a:ext cx="8280400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/>
          <p:cNvSpPr/>
          <p:nvPr/>
        </p:nvSpPr>
        <p:spPr>
          <a:xfrm rot="2652988">
            <a:off x="1766319" y="4270707"/>
            <a:ext cx="446923" cy="212789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652988">
            <a:off x="2277673" y="4249197"/>
            <a:ext cx="454409" cy="2528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652988">
            <a:off x="6496458" y="4262950"/>
            <a:ext cx="364259" cy="162053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620" y="1567543"/>
            <a:ext cx="7062261" cy="52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Capacity Development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97634" y="6453051"/>
            <a:ext cx="194636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(Source: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Development Process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80" y="1658983"/>
            <a:ext cx="5689731" cy="5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97634" y="6453051"/>
            <a:ext cx="194636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(Source: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UNDP)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55" y="315460"/>
            <a:ext cx="7742613" cy="884690"/>
          </a:xfrm>
        </p:spPr>
        <p:txBody>
          <a:bodyPr/>
          <a:lstStyle/>
          <a:p>
            <a:r>
              <a:rPr lang="en-US" dirty="0" smtClean="0"/>
              <a:t>Needs to develop national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6376" y="1845474"/>
            <a:ext cx="62889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2"/>
                </a:solidFill>
                <a:latin typeface="+mn-lt"/>
                <a:cs typeface="+mn-cs"/>
              </a:rPr>
              <a:t>“Multi-</a:t>
            </a:r>
            <a:r>
              <a:rPr lang="en-US" sz="2800" b="1" dirty="0" err="1" smtClean="0">
                <a:solidFill>
                  <a:schemeClr val="accent2"/>
                </a:solidFill>
                <a:latin typeface="+mn-lt"/>
                <a:cs typeface="+mn-cs"/>
              </a:rPr>
              <a:t>sectoral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cs typeface="+mn-cs"/>
              </a:rPr>
              <a:t> action plan”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11" y="2653822"/>
            <a:ext cx="805157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sz="2400" b="1" noProof="0" dirty="0" smtClean="0">
                <a:solidFill>
                  <a:srgbClr val="E36C09"/>
                </a:solidFill>
              </a:rPr>
              <a:t>“</a:t>
            </a:r>
            <a:r>
              <a:rPr lang="en-US" sz="2400" b="1" dirty="0" smtClean="0">
                <a:solidFill>
                  <a:srgbClr val="E36C09"/>
                </a:solidFill>
              </a:rPr>
              <a:t>Prepare capacity to all level both of Government and non-government organization”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8" y="4762961"/>
            <a:ext cx="848184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1F497D"/>
                </a:solidFill>
                <a:latin typeface="+mn-lt"/>
                <a:cs typeface="+mn-cs"/>
              </a:rPr>
              <a:t>“Awareness, research and development, capacity building, policy”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346" y="5448199"/>
            <a:ext cx="79814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1F497D"/>
                </a:solidFill>
              </a:rPr>
              <a:t>“Implementing functional treatment systems and inexpensive management”</a:t>
            </a:r>
          </a:p>
          <a:p>
            <a:pPr eaLnBrk="0" hangingPunct="0"/>
            <a:endParaRPr lang="en-US" sz="2000" b="1" dirty="0" smtClean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5525" y="3769947"/>
            <a:ext cx="665801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1F497D"/>
                </a:solidFill>
                <a:latin typeface="+mn-lt"/>
                <a:cs typeface="+mn-cs"/>
              </a:rPr>
              <a:t>“To encourage local government units to develop and adopt their own regulations "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Hindrances and barriers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9514" y="1829709"/>
            <a:ext cx="739881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2"/>
                </a:solidFill>
                <a:latin typeface="+mn-lt"/>
                <a:cs typeface="+mn-cs"/>
              </a:rPr>
              <a:t>“Limited knowledge on the advantages or beneficial effects of wastewater reuse ”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836" y="3172097"/>
            <a:ext cx="805157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sz="2400" b="1" dirty="0" smtClean="0">
                <a:solidFill>
                  <a:srgbClr val="E36C09"/>
                </a:solidFill>
              </a:rPr>
              <a:t>“</a:t>
            </a:r>
            <a:r>
              <a:rPr lang="en-US" sz="2400" b="1" dirty="0" smtClean="0">
                <a:solidFill>
                  <a:srgbClr val="E36C09"/>
                </a:solidFill>
              </a:rPr>
              <a:t>The public awareness about water shortage is insufficient”</a:t>
            </a:r>
            <a:endParaRPr lang="es-ES_tradnl" sz="2400" b="1" dirty="0">
              <a:solidFill>
                <a:srgbClr val="E36C0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455" y="4391375"/>
            <a:ext cx="752354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+mn-lt"/>
                <a:cs typeface="+mn-cs"/>
              </a:rPr>
              <a:t>“Development of wastewater treatment technology and adequate knowledge and skill for wastewater”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088" y="5487541"/>
            <a:ext cx="803791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1F497D"/>
                </a:solidFill>
                <a:latin typeface="+mn-lt"/>
                <a:cs typeface="+mn-cs"/>
              </a:rPr>
              <a:t>“Lack of strict supervision measures”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3628" y="315460"/>
            <a:ext cx="7419798" cy="884690"/>
          </a:xfrm>
        </p:spPr>
        <p:txBody>
          <a:bodyPr/>
          <a:lstStyle/>
          <a:p>
            <a:r>
              <a:rPr lang="en-US" dirty="0" smtClean="0"/>
              <a:t>What is a dissemination strategy?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3"/>
            <a:ext cx="7242417" cy="456566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dirty="0" smtClean="0"/>
              <a:t>An intentionally-developed approach to dissemination includes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identification of targeted potential adopters,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an assessment of the climate of readiness for change,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planning how engagement will be built, 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enabling transfer of knowledge and materials. </a:t>
            </a:r>
          </a:p>
          <a:p>
            <a:pPr algn="r"/>
            <a:endParaRPr lang="en-US" sz="1800" b="0" dirty="0" smtClean="0"/>
          </a:p>
          <a:p>
            <a:r>
              <a:rPr lang="en-US" sz="2600" dirty="0" smtClean="0"/>
              <a:t>Goal: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</a:t>
            </a:r>
          </a:p>
          <a:p>
            <a:endParaRPr lang="en-US" sz="1800" b="0" dirty="0" smtClean="0"/>
          </a:p>
          <a:p>
            <a:r>
              <a:rPr lang="en-US" sz="1600" b="0" dirty="0" smtClean="0"/>
              <a:t>(Hinton, T., </a:t>
            </a:r>
            <a:r>
              <a:rPr lang="en-US" sz="1600" b="0" dirty="0" err="1" smtClean="0"/>
              <a:t>Gannaway</a:t>
            </a:r>
            <a:r>
              <a:rPr lang="en-US" sz="1600" b="0" dirty="0" smtClean="0"/>
              <a:t>, D., Berry, B., &amp; Moore, K. (2011). The D-Cubed Guide: Planning for Effective Dissemination. Sydney: Australian Teaching and Learning Council.)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materials?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159" y="2663684"/>
            <a:ext cx="155925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767" y="3603365"/>
            <a:ext cx="155869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506" y="3299789"/>
            <a:ext cx="1555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3190" y="2983007"/>
            <a:ext cx="155291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949" y="4698000"/>
            <a:ext cx="14591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657" y="4698000"/>
            <a:ext cx="14352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378226" y="4691269"/>
            <a:ext cx="4598505" cy="1391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your own material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Materials presented during the workshop, e.g.</a:t>
            </a:r>
          </a:p>
          <a:p>
            <a:endParaRPr lang="en-US" sz="1600" dirty="0" smtClean="0"/>
          </a:p>
          <a:p>
            <a:r>
              <a:rPr lang="en-US" dirty="0" smtClean="0"/>
              <a:t>WHO Guidelines</a:t>
            </a:r>
          </a:p>
          <a:p>
            <a:r>
              <a:rPr lang="en-US" dirty="0" smtClean="0"/>
              <a:t>Wealth of Waste and Posters (FAO)</a:t>
            </a:r>
          </a:p>
          <a:p>
            <a:r>
              <a:rPr lang="en-US" dirty="0" smtClean="0"/>
              <a:t>Sick water report (UNEP)</a:t>
            </a:r>
          </a:p>
          <a:p>
            <a:r>
              <a:rPr lang="en-US" dirty="0" smtClean="0"/>
              <a:t>Wastewater Irrigation and Health</a:t>
            </a:r>
          </a:p>
        </p:txBody>
      </p:sp>
      <p:pic>
        <p:nvPicPr>
          <p:cNvPr id="5" name="Picture 3" descr="E:\Safe use of Wastewater in Agriculture\4_1_Regional WS_AnglophoneAfrica\2_Workshop\Presentations\SUWW-cd-label-PRI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887" y="4601178"/>
            <a:ext cx="2292931" cy="225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dissemination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Trebuchet MS"/>
                <a:ea typeface="ＭＳ Ｐゴシック" pitchFamily="34" charset="-128"/>
              </a:rPr>
              <a:t>Possible steps:</a:t>
            </a:r>
          </a:p>
          <a:p>
            <a:pPr>
              <a:defRPr/>
            </a:pPr>
            <a:endParaRPr lang="en-US" dirty="0" smtClean="0"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arrangements/platform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wastewater reuse committee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meetings and workshops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web page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Linking to existing agriculture/health </a:t>
            </a:r>
            <a:r>
              <a:rPr lang="en-US" dirty="0" err="1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programmes</a:t>
            </a:r>
            <a:endParaRPr lang="en-US" dirty="0" smtClean="0">
              <a:solidFill>
                <a:srgbClr val="336699"/>
              </a:solidFill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Formulate a dissemination strategy at national level (identifying target audiences and materials/information)</a:t>
            </a:r>
          </a:p>
          <a:p>
            <a:endParaRPr lang="en-US" dirty="0"/>
          </a:p>
        </p:txBody>
      </p:sp>
      <p:pic>
        <p:nvPicPr>
          <p:cNvPr id="4" name="Picture 3" descr="ais-powerpoint-1024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386" y="0"/>
            <a:ext cx="9216632" cy="7200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09733" y="6100354"/>
            <a:ext cx="7400948" cy="103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www.ais.unwater.org/wastewater/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</Words>
  <Application>Microsoft Office PowerPoint</Application>
  <PresentationFormat>On-screen Show (4:3)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Arial Narrow</vt:lpstr>
      <vt:lpstr>Trebuchet MS</vt:lpstr>
      <vt:lpstr>ＭＳ Ｐゴシック</vt:lpstr>
      <vt:lpstr>Myriad Pro Cond</vt:lpstr>
      <vt:lpstr>UNW-DPC Design Master</vt:lpstr>
      <vt:lpstr>Slide 1</vt:lpstr>
      <vt:lpstr>Capacity needs  Southeast and Eastern Asia</vt:lpstr>
      <vt:lpstr>Levels of Capacity Development</vt:lpstr>
      <vt:lpstr>Capacity Development Process</vt:lpstr>
      <vt:lpstr>Needs to develop national strategy</vt:lpstr>
      <vt:lpstr>Hindrances and barriers</vt:lpstr>
      <vt:lpstr>What is a dissemination strategy?</vt:lpstr>
      <vt:lpstr>Which materials?</vt:lpstr>
      <vt:lpstr>Strategies for dissemination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Jens Liebe (UNW-DPC)</dc:creator>
  <cp:lastModifiedBy>Srikanth</cp:lastModifiedBy>
  <cp:revision>1168</cp:revision>
  <dcterms:created xsi:type="dcterms:W3CDTF">2009-05-15T08:24:22Z</dcterms:created>
  <dcterms:modified xsi:type="dcterms:W3CDTF">2013-03-28T13:31:03Z</dcterms:modified>
</cp:coreProperties>
</file>