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360" r:id="rId2"/>
    <p:sldId id="256" r:id="rId3"/>
    <p:sldId id="274" r:id="rId4"/>
    <p:sldId id="351" r:id="rId5"/>
    <p:sldId id="333" r:id="rId6"/>
    <p:sldId id="271" r:id="rId7"/>
    <p:sldId id="263" r:id="rId8"/>
    <p:sldId id="361" r:id="rId9"/>
    <p:sldId id="382" r:id="rId10"/>
    <p:sldId id="364" r:id="rId11"/>
    <p:sldId id="372" r:id="rId12"/>
    <p:sldId id="392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66"/>
    <a:srgbClr val="006600"/>
    <a:srgbClr val="009900"/>
    <a:srgbClr val="FF9933"/>
    <a:srgbClr val="FF5050"/>
    <a:srgbClr val="CC6600"/>
    <a:srgbClr val="000099"/>
    <a:srgbClr val="14A025"/>
    <a:srgbClr val="3333CC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044" autoAdjust="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0B61F-938C-4F6D-AD17-DC2810C1D63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F347459-A4DF-411B-A280-F23487E93807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sz="2400" b="1" cap="none" spc="0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rPr>
            <a:t>International Executive Council </a:t>
          </a:r>
          <a:endParaRPr lang="en-IN" sz="2400" b="1" cap="none" spc="0" dirty="0">
            <a:ln w="11430"/>
            <a:solidFill>
              <a:srgbClr val="0000CC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Cambria" pitchFamily="18" charset="0"/>
          </a:endParaRPr>
        </a:p>
      </dgm:t>
    </dgm:pt>
    <dgm:pt modelId="{811089C8-A9D2-4021-B7EE-167714757F7D}" type="parTrans" cxnId="{1F61DC96-268E-41E2-9798-5EEFF7DCC6EC}">
      <dgm:prSet/>
      <dgm:spPr/>
      <dgm:t>
        <a:bodyPr/>
        <a:lstStyle/>
        <a:p>
          <a:endParaRPr lang="en-IN"/>
        </a:p>
      </dgm:t>
    </dgm:pt>
    <dgm:pt modelId="{2D0FDE7C-8B6F-4717-82CC-E6DFC060935F}" type="sibTrans" cxnId="{1F61DC96-268E-41E2-9798-5EEFF7DCC6EC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n-IN">
            <a:ln>
              <a:solidFill>
                <a:sysClr val="windowText" lastClr="000000"/>
              </a:solidFill>
            </a:ln>
          </a:endParaRPr>
        </a:p>
      </dgm:t>
    </dgm:pt>
    <dgm:pt modelId="{E0965D5A-DA5A-4AF3-99C0-8BF3C8E3EC4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1288D0"/>
        </a:solidFill>
      </dgm:spPr>
      <dgm:t>
        <a:bodyPr/>
        <a:lstStyle/>
        <a:p>
          <a:r>
            <a:rPr lang="en-US" sz="1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Management Board </a:t>
          </a:r>
          <a:endParaRPr lang="en-IN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2201C969-818C-4A52-8965-5AC586406204}" type="parTrans" cxnId="{B1F6CF90-4E1E-42CD-963F-0967D8F18893}">
      <dgm:prSet/>
      <dgm:spPr/>
      <dgm:t>
        <a:bodyPr/>
        <a:lstStyle/>
        <a:p>
          <a:endParaRPr lang="en-IN"/>
        </a:p>
      </dgm:t>
    </dgm:pt>
    <dgm:pt modelId="{FD6CF4FB-B34E-47F8-8309-50B847AB8F7A}" type="sibTrans" cxnId="{B1F6CF90-4E1E-42CD-963F-0967D8F18893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IN"/>
        </a:p>
      </dgm:t>
    </dgm:pt>
    <dgm:pt modelId="{13629A53-2BBA-45D6-934D-C34439C84E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IN"/>
        </a:p>
      </dgm:t>
    </dgm:pt>
    <dgm:pt modelId="{5636EBB9-2B8D-4642-ACC9-AD4FA80356C3}" type="parTrans" cxnId="{A03195AF-9F8D-4F19-B3F7-42AB710A2682}">
      <dgm:prSet/>
      <dgm:spPr/>
      <dgm:t>
        <a:bodyPr/>
        <a:lstStyle/>
        <a:p>
          <a:endParaRPr lang="en-IN"/>
        </a:p>
      </dgm:t>
    </dgm:pt>
    <dgm:pt modelId="{1D170621-DF4E-4BD3-AFF4-53B433AB7B35}" type="sibTrans" cxnId="{A03195AF-9F8D-4F19-B3F7-42AB710A2682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IN"/>
        </a:p>
      </dgm:t>
    </dgm:pt>
    <dgm:pt modelId="{CEFEF06C-98E9-41B8-AD31-A8086F16A34D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14A025"/>
        </a:solidFill>
      </dgm:spPr>
      <dgm:t>
        <a:bodyPr/>
        <a:lstStyle/>
        <a:p>
          <a:endParaRPr lang="en-IN"/>
        </a:p>
      </dgm:t>
    </dgm:pt>
    <dgm:pt modelId="{AF6C12FE-81C4-42CC-821B-B956C32FCDFC}" type="parTrans" cxnId="{EF50FAAB-0D0F-4C12-AB66-D7A6D8781D74}">
      <dgm:prSet/>
      <dgm:spPr/>
      <dgm:t>
        <a:bodyPr/>
        <a:lstStyle/>
        <a:p>
          <a:endParaRPr lang="en-IN"/>
        </a:p>
      </dgm:t>
    </dgm:pt>
    <dgm:pt modelId="{CFD752B8-6F55-459B-BB27-46319ABE74DE}" type="sibTrans" cxnId="{EF50FAAB-0D0F-4C12-AB66-D7A6D8781D74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n-IN"/>
        </a:p>
      </dgm:t>
    </dgm:pt>
    <dgm:pt modelId="{09F36EA2-803B-4FF9-97E9-B82297B1BEFE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endParaRPr lang="en-IN"/>
        </a:p>
      </dgm:t>
    </dgm:pt>
    <dgm:pt modelId="{6985C788-DEB2-4B4E-B30E-C2CDF95FB0E3}" type="parTrans" cxnId="{D86A1DA5-DA64-4999-98D8-A4059CB0449D}">
      <dgm:prSet/>
      <dgm:spPr/>
      <dgm:t>
        <a:bodyPr/>
        <a:lstStyle/>
        <a:p>
          <a:endParaRPr lang="en-IN"/>
        </a:p>
      </dgm:t>
    </dgm:pt>
    <dgm:pt modelId="{66C09E44-0DB7-4B88-9315-CF6F617895B3}" type="sibTrans" cxnId="{D86A1DA5-DA64-4999-98D8-A4059CB0449D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n-IN"/>
        </a:p>
      </dgm:t>
    </dgm:pt>
    <dgm:pt modelId="{E59788FB-6F79-453B-83E7-23F567522C69}" type="pres">
      <dgm:prSet presAssocID="{BC10B61F-938C-4F6D-AD17-DC2810C1D6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4ECC6F45-BE9A-42CD-AEA4-391AEE61FFD5}" type="pres">
      <dgm:prSet presAssocID="{DF347459-A4DF-411B-A280-F23487E93807}" presName="node" presStyleLbl="node1" presStyleIdx="0" presStyleCnt="5" custScaleX="278413" custScaleY="78993" custRadScaleRad="91418" custRadScaleInc="-1699">
        <dgm:presLayoutVars>
          <dgm:bulletEnabled val="1"/>
        </dgm:presLayoutVars>
      </dgm:prSet>
      <dgm:spPr>
        <a:prstGeom prst="frame">
          <a:avLst/>
        </a:prstGeom>
      </dgm:spPr>
      <dgm:t>
        <a:bodyPr/>
        <a:lstStyle/>
        <a:p>
          <a:endParaRPr lang="en-IN"/>
        </a:p>
      </dgm:t>
    </dgm:pt>
    <dgm:pt modelId="{14EDF364-A0D2-439C-815D-4E892159FF94}" type="pres">
      <dgm:prSet presAssocID="{2D0FDE7C-8B6F-4717-82CC-E6DFC060935F}" presName="sibTrans" presStyleLbl="sibTrans2D1" presStyleIdx="0" presStyleCnt="5" custAng="189626" custScaleX="148352" custScaleY="104763" custLinFactY="-99582" custLinFactNeighborX="-6981" custLinFactNeighborY="-100000"/>
      <dgm:spPr/>
      <dgm:t>
        <a:bodyPr/>
        <a:lstStyle/>
        <a:p>
          <a:endParaRPr lang="en-IN"/>
        </a:p>
      </dgm:t>
    </dgm:pt>
    <dgm:pt modelId="{64AB8C3B-F56A-4A20-92DB-62F3596C9BCB}" type="pres">
      <dgm:prSet presAssocID="{2D0FDE7C-8B6F-4717-82CC-E6DFC060935F}" presName="connectorText" presStyleLbl="sibTrans2D1" presStyleIdx="0" presStyleCnt="5"/>
      <dgm:spPr/>
      <dgm:t>
        <a:bodyPr/>
        <a:lstStyle/>
        <a:p>
          <a:endParaRPr lang="en-IN"/>
        </a:p>
      </dgm:t>
    </dgm:pt>
    <dgm:pt modelId="{65A98125-78EF-4105-80C8-0C3A24B9764B}" type="pres">
      <dgm:prSet presAssocID="{09F36EA2-803B-4FF9-97E9-B82297B1BEFE}" presName="node" presStyleLbl="node1" presStyleIdx="1" presStyleCnt="5" custScaleX="124809" custScaleY="88079" custRadScaleRad="7602" custRadScaleInc="227462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n-IN"/>
        </a:p>
      </dgm:t>
    </dgm:pt>
    <dgm:pt modelId="{38A7D21E-17FA-4BC4-8D23-B1A078833D02}" type="pres">
      <dgm:prSet presAssocID="{66C09E44-0DB7-4B88-9315-CF6F617895B3}" presName="sibTrans" presStyleLbl="sibTrans2D1" presStyleIdx="1" presStyleCnt="5" custAng="863540" custScaleX="143414" custScaleY="102020" custLinFactNeighborX="-22660" custLinFactNeighborY="-7766"/>
      <dgm:spPr/>
      <dgm:t>
        <a:bodyPr/>
        <a:lstStyle/>
        <a:p>
          <a:endParaRPr lang="en-IN"/>
        </a:p>
      </dgm:t>
    </dgm:pt>
    <dgm:pt modelId="{191FE636-38C8-4F41-8DFD-73C576C4F759}" type="pres">
      <dgm:prSet presAssocID="{66C09E44-0DB7-4B88-9315-CF6F617895B3}" presName="connectorText" presStyleLbl="sibTrans2D1" presStyleIdx="1" presStyleCnt="5"/>
      <dgm:spPr/>
      <dgm:t>
        <a:bodyPr/>
        <a:lstStyle/>
        <a:p>
          <a:endParaRPr lang="en-IN"/>
        </a:p>
      </dgm:t>
    </dgm:pt>
    <dgm:pt modelId="{E50751E6-1E5E-4B11-9804-5B18615ABE83}" type="pres">
      <dgm:prSet presAssocID="{CEFEF06C-98E9-41B8-AD31-A8086F16A34D}" presName="node" presStyleLbl="node1" presStyleIdx="2" presStyleCnt="5" custScaleX="139758" custScaleY="123466" custRadScaleRad="107618" custRadScaleInc="-54958">
        <dgm:presLayoutVars>
          <dgm:bulletEnabled val="1"/>
        </dgm:presLayoutVars>
      </dgm:prSet>
      <dgm:spPr>
        <a:prstGeom prst="flowChartMultidocument">
          <a:avLst/>
        </a:prstGeom>
      </dgm:spPr>
      <dgm:t>
        <a:bodyPr/>
        <a:lstStyle/>
        <a:p>
          <a:endParaRPr lang="en-IN"/>
        </a:p>
      </dgm:t>
    </dgm:pt>
    <dgm:pt modelId="{E71C378A-2DE7-48F6-8F0C-A0BB615BDB77}" type="pres">
      <dgm:prSet presAssocID="{CFD752B8-6F55-459B-BB27-46319ABE74DE}" presName="sibTrans" presStyleLbl="sibTrans2D1" presStyleIdx="2" presStyleCnt="5" custAng="18647107" custScaleX="324168" custScaleY="108281" custLinFactX="-54439" custLinFactY="200000" custLinFactNeighborX="-100000" custLinFactNeighborY="268394"/>
      <dgm:spPr>
        <a:prstGeom prst="leftRightArrow">
          <a:avLst/>
        </a:prstGeom>
      </dgm:spPr>
      <dgm:t>
        <a:bodyPr/>
        <a:lstStyle/>
        <a:p>
          <a:endParaRPr lang="en-IN"/>
        </a:p>
      </dgm:t>
    </dgm:pt>
    <dgm:pt modelId="{951F6F47-E8EF-419B-B4E5-B8550E0A24A3}" type="pres">
      <dgm:prSet presAssocID="{CFD752B8-6F55-459B-BB27-46319ABE74DE}" presName="connectorText" presStyleLbl="sibTrans2D1" presStyleIdx="2" presStyleCnt="5"/>
      <dgm:spPr/>
      <dgm:t>
        <a:bodyPr/>
        <a:lstStyle/>
        <a:p>
          <a:endParaRPr lang="en-IN"/>
        </a:p>
      </dgm:t>
    </dgm:pt>
    <dgm:pt modelId="{3B97B971-C015-46E1-8250-9CB8BE70278D}" type="pres">
      <dgm:prSet presAssocID="{E0965D5A-DA5A-4AF3-99C0-8BF3C8E3EC4D}" presName="node" presStyleLbl="node1" presStyleIdx="3" presStyleCnt="5" custScaleX="149978" custScaleY="57974" custRadScaleRad="42390" custRadScaleInc="400810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IN"/>
        </a:p>
      </dgm:t>
    </dgm:pt>
    <dgm:pt modelId="{A2C194B5-DC04-4923-8E4D-7D67A7F3E9A9}" type="pres">
      <dgm:prSet presAssocID="{FD6CF4FB-B34E-47F8-8309-50B847AB8F7A}" presName="sibTrans" presStyleLbl="sibTrans2D1" presStyleIdx="3" presStyleCnt="5" custAng="179340" custScaleX="144437" custScaleY="108312" custLinFactY="100000" custLinFactNeighborX="3649" custLinFactNeighborY="104680"/>
      <dgm:spPr/>
      <dgm:t>
        <a:bodyPr/>
        <a:lstStyle/>
        <a:p>
          <a:endParaRPr lang="en-IN"/>
        </a:p>
      </dgm:t>
    </dgm:pt>
    <dgm:pt modelId="{DA2FE4A8-7D1F-4F42-AF6E-DDF9F4ACD642}" type="pres">
      <dgm:prSet presAssocID="{FD6CF4FB-B34E-47F8-8309-50B847AB8F7A}" presName="connectorText" presStyleLbl="sibTrans2D1" presStyleIdx="3" presStyleCnt="5"/>
      <dgm:spPr/>
      <dgm:t>
        <a:bodyPr/>
        <a:lstStyle/>
        <a:p>
          <a:endParaRPr lang="en-IN"/>
        </a:p>
      </dgm:t>
    </dgm:pt>
    <dgm:pt modelId="{E17C58D5-4ED8-41C4-BE9B-31931E04CAC1}" type="pres">
      <dgm:prSet presAssocID="{13629A53-2BBA-45D6-934D-C34439C84EB3}" presName="node" presStyleLbl="node1" presStyleIdx="4" presStyleCnt="5" custScaleX="135194" custScaleY="115045" custRadScaleRad="101658" custRadScaleInc="-147468">
        <dgm:presLayoutVars>
          <dgm:bulletEnabled val="1"/>
        </dgm:presLayoutVars>
      </dgm:prSet>
      <dgm:spPr>
        <a:prstGeom prst="flowChartMultidocument">
          <a:avLst/>
        </a:prstGeom>
      </dgm:spPr>
      <dgm:t>
        <a:bodyPr/>
        <a:lstStyle/>
        <a:p>
          <a:endParaRPr lang="en-IN"/>
        </a:p>
      </dgm:t>
    </dgm:pt>
    <dgm:pt modelId="{761312C7-C19E-4A2F-BC3A-592B591A291C}" type="pres">
      <dgm:prSet presAssocID="{1D170621-DF4E-4BD3-AFF4-53B433AB7B35}" presName="sibTrans" presStyleLbl="sibTrans2D1" presStyleIdx="4" presStyleCnt="5" custAng="19948494" custScaleX="130068" custScaleY="113803" custLinFactX="66252" custLinFactNeighborX="100000" custLinFactNeighborY="-1451"/>
      <dgm:spPr/>
      <dgm:t>
        <a:bodyPr/>
        <a:lstStyle/>
        <a:p>
          <a:endParaRPr lang="en-IN"/>
        </a:p>
      </dgm:t>
    </dgm:pt>
    <dgm:pt modelId="{1204EFD4-6B46-480E-8258-23786FD65B78}" type="pres">
      <dgm:prSet presAssocID="{1D170621-DF4E-4BD3-AFF4-53B433AB7B35}" presName="connectorText" presStyleLbl="sibTrans2D1" presStyleIdx="4" presStyleCnt="5"/>
      <dgm:spPr/>
      <dgm:t>
        <a:bodyPr/>
        <a:lstStyle/>
        <a:p>
          <a:endParaRPr lang="en-IN"/>
        </a:p>
      </dgm:t>
    </dgm:pt>
  </dgm:ptLst>
  <dgm:cxnLst>
    <dgm:cxn modelId="{1F61DC96-268E-41E2-9798-5EEFF7DCC6EC}" srcId="{BC10B61F-938C-4F6D-AD17-DC2810C1D633}" destId="{DF347459-A4DF-411B-A280-F23487E93807}" srcOrd="0" destOrd="0" parTransId="{811089C8-A9D2-4021-B7EE-167714757F7D}" sibTransId="{2D0FDE7C-8B6F-4717-82CC-E6DFC060935F}"/>
    <dgm:cxn modelId="{B1F6CF90-4E1E-42CD-963F-0967D8F18893}" srcId="{BC10B61F-938C-4F6D-AD17-DC2810C1D633}" destId="{E0965D5A-DA5A-4AF3-99C0-8BF3C8E3EC4D}" srcOrd="3" destOrd="0" parTransId="{2201C969-818C-4A52-8965-5AC586406204}" sibTransId="{FD6CF4FB-B34E-47F8-8309-50B847AB8F7A}"/>
    <dgm:cxn modelId="{4CCF3405-8E96-4C26-B88E-484DA781B79E}" type="presOf" srcId="{2D0FDE7C-8B6F-4717-82CC-E6DFC060935F}" destId="{64AB8C3B-F56A-4A20-92DB-62F3596C9BCB}" srcOrd="1" destOrd="0" presId="urn:microsoft.com/office/officeart/2005/8/layout/cycle7"/>
    <dgm:cxn modelId="{D0748DC8-6384-4135-A0D2-9EA98BC2A9FA}" type="presOf" srcId="{66C09E44-0DB7-4B88-9315-CF6F617895B3}" destId="{38A7D21E-17FA-4BC4-8D23-B1A078833D02}" srcOrd="0" destOrd="0" presId="urn:microsoft.com/office/officeart/2005/8/layout/cycle7"/>
    <dgm:cxn modelId="{48C1D56B-831E-451C-8E75-10BD21BD4FC0}" type="presOf" srcId="{66C09E44-0DB7-4B88-9315-CF6F617895B3}" destId="{191FE636-38C8-4F41-8DFD-73C576C4F759}" srcOrd="1" destOrd="0" presId="urn:microsoft.com/office/officeart/2005/8/layout/cycle7"/>
    <dgm:cxn modelId="{150865D2-46A0-4A03-A060-EFA378164615}" type="presOf" srcId="{FD6CF4FB-B34E-47F8-8309-50B847AB8F7A}" destId="{A2C194B5-DC04-4923-8E4D-7D67A7F3E9A9}" srcOrd="0" destOrd="0" presId="urn:microsoft.com/office/officeart/2005/8/layout/cycle7"/>
    <dgm:cxn modelId="{D34541A4-AA1F-4FA9-BDD2-0C391BBBEB27}" type="presOf" srcId="{CEFEF06C-98E9-41B8-AD31-A8086F16A34D}" destId="{E50751E6-1E5E-4B11-9804-5B18615ABE83}" srcOrd="0" destOrd="0" presId="urn:microsoft.com/office/officeart/2005/8/layout/cycle7"/>
    <dgm:cxn modelId="{EF50FAAB-0D0F-4C12-AB66-D7A6D8781D74}" srcId="{BC10B61F-938C-4F6D-AD17-DC2810C1D633}" destId="{CEFEF06C-98E9-41B8-AD31-A8086F16A34D}" srcOrd="2" destOrd="0" parTransId="{AF6C12FE-81C4-42CC-821B-B956C32FCDFC}" sibTransId="{CFD752B8-6F55-459B-BB27-46319ABE74DE}"/>
    <dgm:cxn modelId="{A03195AF-9F8D-4F19-B3F7-42AB710A2682}" srcId="{BC10B61F-938C-4F6D-AD17-DC2810C1D633}" destId="{13629A53-2BBA-45D6-934D-C34439C84EB3}" srcOrd="4" destOrd="0" parTransId="{5636EBB9-2B8D-4642-ACC9-AD4FA80356C3}" sibTransId="{1D170621-DF4E-4BD3-AFF4-53B433AB7B35}"/>
    <dgm:cxn modelId="{76B21E2B-BA4F-4EE4-8F1D-DC6452EF576E}" type="presOf" srcId="{CFD752B8-6F55-459B-BB27-46319ABE74DE}" destId="{951F6F47-E8EF-419B-B4E5-B8550E0A24A3}" srcOrd="1" destOrd="0" presId="urn:microsoft.com/office/officeart/2005/8/layout/cycle7"/>
    <dgm:cxn modelId="{6B35316B-8D9A-489D-886E-99A1DBECB48B}" type="presOf" srcId="{E0965D5A-DA5A-4AF3-99C0-8BF3C8E3EC4D}" destId="{3B97B971-C015-46E1-8250-9CB8BE70278D}" srcOrd="0" destOrd="0" presId="urn:microsoft.com/office/officeart/2005/8/layout/cycle7"/>
    <dgm:cxn modelId="{D15AE948-8005-4CD8-882D-3A2F026381CE}" type="presOf" srcId="{13629A53-2BBA-45D6-934D-C34439C84EB3}" destId="{E17C58D5-4ED8-41C4-BE9B-31931E04CAC1}" srcOrd="0" destOrd="0" presId="urn:microsoft.com/office/officeart/2005/8/layout/cycle7"/>
    <dgm:cxn modelId="{1D8C603F-F6B2-4D82-B4D4-DBC50DF99ADF}" type="presOf" srcId="{1D170621-DF4E-4BD3-AFF4-53B433AB7B35}" destId="{1204EFD4-6B46-480E-8258-23786FD65B78}" srcOrd="1" destOrd="0" presId="urn:microsoft.com/office/officeart/2005/8/layout/cycle7"/>
    <dgm:cxn modelId="{90570A4E-9E3C-442E-AC0A-E9549B6F130C}" type="presOf" srcId="{CFD752B8-6F55-459B-BB27-46319ABE74DE}" destId="{E71C378A-2DE7-48F6-8F0C-A0BB615BDB77}" srcOrd="0" destOrd="0" presId="urn:microsoft.com/office/officeart/2005/8/layout/cycle7"/>
    <dgm:cxn modelId="{FA29E98A-A123-47E7-B215-C051B4537FBD}" type="presOf" srcId="{FD6CF4FB-B34E-47F8-8309-50B847AB8F7A}" destId="{DA2FE4A8-7D1F-4F42-AF6E-DDF9F4ACD642}" srcOrd="1" destOrd="0" presId="urn:microsoft.com/office/officeart/2005/8/layout/cycle7"/>
    <dgm:cxn modelId="{CC87937D-58AA-4DC1-8857-76B917A506C7}" type="presOf" srcId="{DF347459-A4DF-411B-A280-F23487E93807}" destId="{4ECC6F45-BE9A-42CD-AEA4-391AEE61FFD5}" srcOrd="0" destOrd="0" presId="urn:microsoft.com/office/officeart/2005/8/layout/cycle7"/>
    <dgm:cxn modelId="{D254EF6F-CEF3-4E6A-9980-F1E407EFAF5F}" type="presOf" srcId="{1D170621-DF4E-4BD3-AFF4-53B433AB7B35}" destId="{761312C7-C19E-4A2F-BC3A-592B591A291C}" srcOrd="0" destOrd="0" presId="urn:microsoft.com/office/officeart/2005/8/layout/cycle7"/>
    <dgm:cxn modelId="{5FF859FE-BE3E-4117-B4AF-F8440C3C0B47}" type="presOf" srcId="{2D0FDE7C-8B6F-4717-82CC-E6DFC060935F}" destId="{14EDF364-A0D2-439C-815D-4E892159FF94}" srcOrd="0" destOrd="0" presId="urn:microsoft.com/office/officeart/2005/8/layout/cycle7"/>
    <dgm:cxn modelId="{4D249195-4FF4-4D9C-898C-DBD359B1E454}" type="presOf" srcId="{09F36EA2-803B-4FF9-97E9-B82297B1BEFE}" destId="{65A98125-78EF-4105-80C8-0C3A24B9764B}" srcOrd="0" destOrd="0" presId="urn:microsoft.com/office/officeart/2005/8/layout/cycle7"/>
    <dgm:cxn modelId="{F8D1CB74-5E4B-47AD-B73A-9AEBD302FF8E}" type="presOf" srcId="{BC10B61F-938C-4F6D-AD17-DC2810C1D633}" destId="{E59788FB-6F79-453B-83E7-23F567522C69}" srcOrd="0" destOrd="0" presId="urn:microsoft.com/office/officeart/2005/8/layout/cycle7"/>
    <dgm:cxn modelId="{D86A1DA5-DA64-4999-98D8-A4059CB0449D}" srcId="{BC10B61F-938C-4F6D-AD17-DC2810C1D633}" destId="{09F36EA2-803B-4FF9-97E9-B82297B1BEFE}" srcOrd="1" destOrd="0" parTransId="{6985C788-DEB2-4B4E-B30E-C2CDF95FB0E3}" sibTransId="{66C09E44-0DB7-4B88-9315-CF6F617895B3}"/>
    <dgm:cxn modelId="{B597CCD2-857C-4AFC-852C-6A88190B4330}" type="presParOf" srcId="{E59788FB-6F79-453B-83E7-23F567522C69}" destId="{4ECC6F45-BE9A-42CD-AEA4-391AEE61FFD5}" srcOrd="0" destOrd="0" presId="urn:microsoft.com/office/officeart/2005/8/layout/cycle7"/>
    <dgm:cxn modelId="{C6EDF3B8-81B6-4E4C-97F3-045FBD7382F7}" type="presParOf" srcId="{E59788FB-6F79-453B-83E7-23F567522C69}" destId="{14EDF364-A0D2-439C-815D-4E892159FF94}" srcOrd="1" destOrd="0" presId="urn:microsoft.com/office/officeart/2005/8/layout/cycle7"/>
    <dgm:cxn modelId="{877455BD-43A3-42D8-805A-7AE0216C8E78}" type="presParOf" srcId="{14EDF364-A0D2-439C-815D-4E892159FF94}" destId="{64AB8C3B-F56A-4A20-92DB-62F3596C9BCB}" srcOrd="0" destOrd="0" presId="urn:microsoft.com/office/officeart/2005/8/layout/cycle7"/>
    <dgm:cxn modelId="{E693CDC3-2477-4B8E-97E7-8BE3CD3A1CA5}" type="presParOf" srcId="{E59788FB-6F79-453B-83E7-23F567522C69}" destId="{65A98125-78EF-4105-80C8-0C3A24B9764B}" srcOrd="2" destOrd="0" presId="urn:microsoft.com/office/officeart/2005/8/layout/cycle7"/>
    <dgm:cxn modelId="{D80C805E-95E2-415E-9B8A-46B099E0A3A1}" type="presParOf" srcId="{E59788FB-6F79-453B-83E7-23F567522C69}" destId="{38A7D21E-17FA-4BC4-8D23-B1A078833D02}" srcOrd="3" destOrd="0" presId="urn:microsoft.com/office/officeart/2005/8/layout/cycle7"/>
    <dgm:cxn modelId="{1B52D73B-E65C-4940-96BC-4CC189514232}" type="presParOf" srcId="{38A7D21E-17FA-4BC4-8D23-B1A078833D02}" destId="{191FE636-38C8-4F41-8DFD-73C576C4F759}" srcOrd="0" destOrd="0" presId="urn:microsoft.com/office/officeart/2005/8/layout/cycle7"/>
    <dgm:cxn modelId="{571A718E-5DD3-4629-9D45-2FF4EAC80A2D}" type="presParOf" srcId="{E59788FB-6F79-453B-83E7-23F567522C69}" destId="{E50751E6-1E5E-4B11-9804-5B18615ABE83}" srcOrd="4" destOrd="0" presId="urn:microsoft.com/office/officeart/2005/8/layout/cycle7"/>
    <dgm:cxn modelId="{5BDF304F-620F-45BD-A59B-219BF71FC66E}" type="presParOf" srcId="{E59788FB-6F79-453B-83E7-23F567522C69}" destId="{E71C378A-2DE7-48F6-8F0C-A0BB615BDB77}" srcOrd="5" destOrd="0" presId="urn:microsoft.com/office/officeart/2005/8/layout/cycle7"/>
    <dgm:cxn modelId="{D1FFF1F6-FBFA-4ABD-B56A-5603BEF78EB6}" type="presParOf" srcId="{E71C378A-2DE7-48F6-8F0C-A0BB615BDB77}" destId="{951F6F47-E8EF-419B-B4E5-B8550E0A24A3}" srcOrd="0" destOrd="0" presId="urn:microsoft.com/office/officeart/2005/8/layout/cycle7"/>
    <dgm:cxn modelId="{09A01CEB-3774-43B3-9708-DEB8AA15B9AE}" type="presParOf" srcId="{E59788FB-6F79-453B-83E7-23F567522C69}" destId="{3B97B971-C015-46E1-8250-9CB8BE70278D}" srcOrd="6" destOrd="0" presId="urn:microsoft.com/office/officeart/2005/8/layout/cycle7"/>
    <dgm:cxn modelId="{39E898A3-9EA5-412C-AB14-AA0CA8FF3588}" type="presParOf" srcId="{E59788FB-6F79-453B-83E7-23F567522C69}" destId="{A2C194B5-DC04-4923-8E4D-7D67A7F3E9A9}" srcOrd="7" destOrd="0" presId="urn:microsoft.com/office/officeart/2005/8/layout/cycle7"/>
    <dgm:cxn modelId="{1AC1B1A8-BD56-47EC-A918-F7D2B63F60AE}" type="presParOf" srcId="{A2C194B5-DC04-4923-8E4D-7D67A7F3E9A9}" destId="{DA2FE4A8-7D1F-4F42-AF6E-DDF9F4ACD642}" srcOrd="0" destOrd="0" presId="urn:microsoft.com/office/officeart/2005/8/layout/cycle7"/>
    <dgm:cxn modelId="{CFD03AE2-7561-418D-9D90-C3A6855ECB77}" type="presParOf" srcId="{E59788FB-6F79-453B-83E7-23F567522C69}" destId="{E17C58D5-4ED8-41C4-BE9B-31931E04CAC1}" srcOrd="8" destOrd="0" presId="urn:microsoft.com/office/officeart/2005/8/layout/cycle7"/>
    <dgm:cxn modelId="{EDA447A2-B466-4750-8A40-6104CE3DE43E}" type="presParOf" srcId="{E59788FB-6F79-453B-83E7-23F567522C69}" destId="{761312C7-C19E-4A2F-BC3A-592B591A291C}" srcOrd="9" destOrd="0" presId="urn:microsoft.com/office/officeart/2005/8/layout/cycle7"/>
    <dgm:cxn modelId="{0625DB54-4EE9-4722-9EDF-3F3EE9150E74}" type="presParOf" srcId="{761312C7-C19E-4A2F-BC3A-592B591A291C}" destId="{1204EFD4-6B46-480E-8258-23786FD65B78}" srcOrd="0" destOrd="0" presId="urn:microsoft.com/office/officeart/2005/8/layout/cycle7"/>
  </dgm:cxnLst>
  <dgm:bg/>
  <dgm:whole>
    <a:ln>
      <a:solidFill>
        <a:schemeClr val="accent6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CC6F45-BE9A-42CD-AEA4-391AEE61FFD5}">
      <dsp:nvSpPr>
        <dsp:cNvPr id="0" name=""/>
        <dsp:cNvSpPr/>
      </dsp:nvSpPr>
      <dsp:spPr>
        <a:xfrm>
          <a:off x="1733345" y="289672"/>
          <a:ext cx="5573928" cy="790734"/>
        </a:xfrm>
        <a:prstGeom prst="frame">
          <a:avLst/>
        </a:prstGeom>
        <a:gradFill rotWithShape="1">
          <a:gsLst>
            <a:gs pos="0">
              <a:schemeClr val="accent5">
                <a:tint val="92000"/>
                <a:satMod val="170000"/>
              </a:schemeClr>
            </a:gs>
            <a:gs pos="15000">
              <a:schemeClr val="accent5">
                <a:tint val="92000"/>
                <a:shade val="99000"/>
                <a:satMod val="170000"/>
              </a:schemeClr>
            </a:gs>
            <a:gs pos="62000">
              <a:schemeClr val="accent5">
                <a:tint val="96000"/>
                <a:shade val="80000"/>
                <a:satMod val="170000"/>
              </a:schemeClr>
            </a:gs>
            <a:gs pos="97000">
              <a:schemeClr val="accent5">
                <a:tint val="98000"/>
                <a:shade val="63000"/>
                <a:satMod val="170000"/>
              </a:schemeClr>
            </a:gs>
            <a:gs pos="100000">
              <a:schemeClr val="accent5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none" spc="0" dirty="0" smtClean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rPr>
            <a:t>International Executive Council </a:t>
          </a:r>
          <a:endParaRPr lang="en-IN" sz="2400" b="1" kern="1200" cap="none" spc="0" dirty="0">
            <a:ln w="11430"/>
            <a:solidFill>
              <a:srgbClr val="0000CC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Cambria" pitchFamily="18" charset="0"/>
          </a:endParaRPr>
        </a:p>
      </dsp:txBody>
      <dsp:txXfrm>
        <a:off x="1733345" y="289672"/>
        <a:ext cx="5573928" cy="790734"/>
      </dsp:txXfrm>
    </dsp:sp>
    <dsp:sp modelId="{14EDF364-A0D2-439C-815D-4E892159FF94}">
      <dsp:nvSpPr>
        <dsp:cNvPr id="0" name=""/>
        <dsp:cNvSpPr/>
      </dsp:nvSpPr>
      <dsp:spPr>
        <a:xfrm rot="5438483">
          <a:off x="4027162" y="1162106"/>
          <a:ext cx="1010812" cy="3670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>
            <a:ln>
              <a:solidFill>
                <a:sysClr val="windowText" lastClr="000000"/>
              </a:solidFill>
            </a:ln>
          </a:endParaRPr>
        </a:p>
      </dsp:txBody>
      <dsp:txXfrm rot="5438483">
        <a:off x="4027162" y="1162106"/>
        <a:ext cx="1010812" cy="367043"/>
      </dsp:txXfrm>
    </dsp:sp>
    <dsp:sp modelId="{65A98125-78EF-4105-80C8-0C3A24B9764B}">
      <dsp:nvSpPr>
        <dsp:cNvPr id="0" name=""/>
        <dsp:cNvSpPr/>
      </dsp:nvSpPr>
      <dsp:spPr>
        <a:xfrm>
          <a:off x="3392599" y="3009347"/>
          <a:ext cx="2498721" cy="881686"/>
        </a:xfrm>
        <a:prstGeom prst="bevel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000" kern="1200"/>
        </a:p>
      </dsp:txBody>
      <dsp:txXfrm>
        <a:off x="3392599" y="3009347"/>
        <a:ext cx="2498721" cy="881686"/>
      </dsp:txXfrm>
    </dsp:sp>
    <dsp:sp modelId="{38A7D21E-17FA-4BC4-8D23-B1A078833D02}">
      <dsp:nvSpPr>
        <dsp:cNvPr id="0" name=""/>
        <dsp:cNvSpPr/>
      </dsp:nvSpPr>
      <dsp:spPr>
        <a:xfrm rot="2788436">
          <a:off x="5063066" y="3911289"/>
          <a:ext cx="977167" cy="35743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/>
        </a:p>
      </dsp:txBody>
      <dsp:txXfrm rot="2788436">
        <a:off x="5063066" y="3911289"/>
        <a:ext cx="977167" cy="357433"/>
      </dsp:txXfrm>
    </dsp:sp>
    <dsp:sp modelId="{E50751E6-1E5E-4B11-9804-5B18615ABE83}">
      <dsp:nvSpPr>
        <dsp:cNvPr id="0" name=""/>
        <dsp:cNvSpPr/>
      </dsp:nvSpPr>
      <dsp:spPr>
        <a:xfrm>
          <a:off x="5653677" y="4343395"/>
          <a:ext cx="2798005" cy="1235916"/>
        </a:xfrm>
        <a:prstGeom prst="flowChartMultidocument">
          <a:avLst/>
        </a:prstGeom>
        <a:solidFill>
          <a:srgbClr val="14A025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4400" kern="1200"/>
        </a:p>
      </dsp:txBody>
      <dsp:txXfrm>
        <a:off x="5653677" y="4343395"/>
        <a:ext cx="2798005" cy="1235916"/>
      </dsp:txXfrm>
    </dsp:sp>
    <dsp:sp modelId="{E71C378A-2DE7-48F6-8F0C-A0BB615BDB77}">
      <dsp:nvSpPr>
        <dsp:cNvPr id="0" name=""/>
        <dsp:cNvSpPr/>
      </dsp:nvSpPr>
      <dsp:spPr>
        <a:xfrm rot="10800000">
          <a:off x="3505202" y="4800599"/>
          <a:ext cx="2208754" cy="379369"/>
        </a:xfrm>
        <a:prstGeom prst="leftRightArrow">
          <a:avLst/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/>
        </a:p>
      </dsp:txBody>
      <dsp:txXfrm rot="10800000">
        <a:off x="3505202" y="4800599"/>
        <a:ext cx="2208754" cy="379369"/>
      </dsp:txXfrm>
    </dsp:sp>
    <dsp:sp modelId="{3B97B971-C015-46E1-8250-9CB8BE70278D}">
      <dsp:nvSpPr>
        <dsp:cNvPr id="0" name=""/>
        <dsp:cNvSpPr/>
      </dsp:nvSpPr>
      <dsp:spPr>
        <a:xfrm>
          <a:off x="3052543" y="1774746"/>
          <a:ext cx="3002613" cy="580330"/>
        </a:xfrm>
        <a:prstGeom prst="hexagon">
          <a:avLst/>
        </a:prstGeom>
        <a:solidFill>
          <a:srgbClr val="1288D0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Management Board </a:t>
          </a:r>
          <a:endParaRPr lang="en-IN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sp:txBody>
      <dsp:txXfrm>
        <a:off x="3052543" y="1774746"/>
        <a:ext cx="3002613" cy="580330"/>
      </dsp:txXfrm>
    </dsp:sp>
    <dsp:sp modelId="{A2C194B5-DC04-4923-8E4D-7D67A7F3E9A9}">
      <dsp:nvSpPr>
        <dsp:cNvPr id="0" name=""/>
        <dsp:cNvSpPr/>
      </dsp:nvSpPr>
      <dsp:spPr>
        <a:xfrm rot="7955096">
          <a:off x="3031055" y="3868454"/>
          <a:ext cx="984137" cy="37947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/>
        </a:p>
      </dsp:txBody>
      <dsp:txXfrm rot="7955096">
        <a:off x="3031055" y="3868454"/>
        <a:ext cx="984137" cy="379477"/>
      </dsp:txXfrm>
    </dsp:sp>
    <dsp:sp modelId="{E17C58D5-4ED8-41C4-BE9B-31931E04CAC1}">
      <dsp:nvSpPr>
        <dsp:cNvPr id="0" name=""/>
        <dsp:cNvSpPr/>
      </dsp:nvSpPr>
      <dsp:spPr>
        <a:xfrm>
          <a:off x="853083" y="4327092"/>
          <a:ext cx="2706632" cy="1151621"/>
        </a:xfrm>
        <a:prstGeom prst="flowChartMultidocument">
          <a:avLst/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4100" kern="1200"/>
        </a:p>
      </dsp:txBody>
      <dsp:txXfrm>
        <a:off x="853083" y="4327092"/>
        <a:ext cx="2706632" cy="1151621"/>
      </dsp:txXfrm>
    </dsp:sp>
    <dsp:sp modelId="{761312C7-C19E-4A2F-BC3A-592B591A291C}">
      <dsp:nvSpPr>
        <dsp:cNvPr id="0" name=""/>
        <dsp:cNvSpPr/>
      </dsp:nvSpPr>
      <dsp:spPr>
        <a:xfrm rot="16273438">
          <a:off x="4102510" y="2499307"/>
          <a:ext cx="886232" cy="39871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600" kern="1200"/>
        </a:p>
      </dsp:txBody>
      <dsp:txXfrm rot="16273438">
        <a:off x="4102510" y="2499307"/>
        <a:ext cx="886232" cy="398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C22E05B-3404-4799-92AA-FA144BCC5740}" type="datetimeFigureOut">
              <a:rPr lang="en-US"/>
              <a:pPr>
                <a:defRPr/>
              </a:pPr>
              <a:t>7/12/2012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B002C5-80F5-483B-B769-3085CE5028A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91593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2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620DAB-F741-4841-90C7-892EBFA8BCEA}" type="slidenum">
              <a:rPr lang="en-IN" smtClean="0"/>
              <a:pPr>
                <a:defRPr/>
              </a:pPr>
              <a:t>3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4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B002C5-80F5-483B-B769-3085CE5028AF}" type="slidenum">
              <a:rPr lang="en-IN" smtClean="0"/>
              <a:pPr>
                <a:defRPr/>
              </a:pPr>
              <a:t>9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9FAAA-78BC-47E3-86C2-6755559DAB48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020CD-96F5-43F1-AF17-502EF9BBCF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4C787-2736-4B00-B5C4-F7D22CE6438E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D4CC-9855-440D-84BC-5FB94458E2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ABDE-4658-403F-A0A0-6BE68049FE36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E9812-8CDF-4040-A9E6-D67AE0410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872A6-D6F2-47AD-8C00-C38B7A1D61B8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775D-10AD-49FB-8AAF-69DE82DDAD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AA217-D0E7-4B1B-B315-8C9E0048BCEE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CF6BF-57B6-4333-B846-95050724CE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63C5E-F78B-4600-B49C-889D46739900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511FD-7F1A-459A-B094-F6187BF86B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6B747-B1D9-4E2E-B1BF-05528BBDC260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DE65-7F78-4F95-84E4-0B489359E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B67BA-F9C9-41B9-A4E8-C8213378EDCE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28822-2E6D-4099-846F-DE0E253B0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77624-04B6-4393-BFE2-754D8663017D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1A2ED-2675-442A-93DD-0E156353BA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AA20C-A49E-4AEC-9F30-AC8E6B9767FB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82868-BB22-442D-B94A-32BEC49F1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4C3B-AC3E-4D2C-84A3-42B50B4D9EA3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7752-DB99-4C9D-973B-7F6C1251DC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85FD9D-6E9F-46BD-99AC-65E37D26DADA}" type="datetimeFigureOut">
              <a:rPr lang="en-US"/>
              <a:pPr>
                <a:defRPr/>
              </a:pPr>
              <a:t>7/12/2012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E52EB03-537E-4E49-A3CF-E190DC106D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9" name="Picture 7" descr="nl top for pp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icid_trans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96200" y="6130925"/>
            <a:ext cx="5762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8147248" cy="1470025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Wastewater use in Irrigation: </a:t>
            </a:r>
            <a:br>
              <a:rPr lang="en-IN" sz="36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</a:br>
            <a:r>
              <a:rPr lang="en-IN" sz="36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needs for policy integration</a:t>
            </a:r>
            <a:r>
              <a:rPr lang="en-IN" sz="32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IN" sz="32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</a:br>
            <a:r>
              <a:rPr lang="en-IN" sz="3200" dirty="0" smtClean="0">
                <a:solidFill>
                  <a:srgbClr val="009900"/>
                </a:solidFill>
              </a:rPr>
              <a:t/>
            </a:r>
            <a:br>
              <a:rPr lang="en-IN" sz="3200" dirty="0" smtClean="0">
                <a:solidFill>
                  <a:srgbClr val="009900"/>
                </a:solidFill>
              </a:rPr>
            </a:br>
            <a:r>
              <a:rPr lang="en-IN" sz="1800" b="1" dirty="0" err="1" smtClean="0"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>Avinash</a:t>
            </a:r>
            <a:r>
              <a:rPr lang="en-IN" sz="1800" b="1" dirty="0" smtClean="0"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> C </a:t>
            </a:r>
            <a:r>
              <a:rPr lang="en-IN" sz="1800" b="1" dirty="0" err="1" smtClean="0"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>Tyagi</a:t>
            </a:r>
            <a:r>
              <a:rPr lang="en-IN" sz="1800" b="1" dirty="0" smtClean="0"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IN" sz="1800" b="1" dirty="0" smtClean="0"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IN" sz="1800" b="1" dirty="0" smtClean="0"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>Secretary General, ICID</a:t>
            </a:r>
            <a:endParaRPr lang="en-IN" sz="1800" b="1" dirty="0"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  <a:solidFill>
            <a:srgbClr val="009900"/>
          </a:solidFill>
        </p:spPr>
        <p:txBody>
          <a:bodyPr>
            <a:normAutofit fontScale="70000" lnSpcReduction="20000"/>
          </a:bodyPr>
          <a:lstStyle/>
          <a:p>
            <a:r>
              <a:rPr lang="en-IN" sz="2600" dirty="0" smtClean="0">
                <a:latin typeface="Arial" pitchFamily="34" charset="0"/>
                <a:cs typeface="Arial" pitchFamily="34" charset="0"/>
              </a:rPr>
              <a:t>First Regional Workshop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Safe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use of Wastewater in Agriculture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r>
              <a:rPr lang="en-IN" sz="2300" b="1" dirty="0" smtClean="0"/>
              <a:t>18-19 February 2012, Marrakech, Morocco</a:t>
            </a:r>
          </a:p>
          <a:p>
            <a:r>
              <a:rPr lang="en-IN" sz="2300" b="1" dirty="0" smtClean="0"/>
              <a:t>Under the Auspices of UN-Water</a:t>
            </a:r>
          </a:p>
          <a:p>
            <a:r>
              <a:rPr lang="en-IN" sz="2000" b="1" dirty="0" smtClean="0">
                <a:solidFill>
                  <a:schemeClr val="bg1"/>
                </a:solidFill>
              </a:rPr>
              <a:t>Partners: UNW-DPC, FAO, UNEP, WHO, ICID and ONEP</a:t>
            </a:r>
            <a:endParaRPr lang="en-IN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18915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Benefits of wastewater use?</a:t>
            </a:r>
            <a:endParaRPr lang="en-IN" sz="360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08525"/>
          </a:xfrm>
        </p:spPr>
        <p:txBody>
          <a:bodyPr>
            <a:normAutofit/>
          </a:bodyPr>
          <a:lstStyle/>
          <a:p>
            <a:r>
              <a:rPr lang="en-IN" sz="2400" b="1" dirty="0" smtClean="0">
                <a:latin typeface="Arial" pitchFamily="34" charset="0"/>
                <a:cs typeface="Arial" pitchFamily="34" charset="0"/>
              </a:rPr>
              <a:t>Direct benefits</a:t>
            </a:r>
            <a:endParaRPr lang="en-IN" sz="24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IN" sz="2000" dirty="0" smtClean="0">
                <a:latin typeface="Arial" pitchFamily="34" charset="0"/>
                <a:cs typeface="Arial" pitchFamily="34" charset="0"/>
              </a:rPr>
              <a:t>Recycles and thereby conserve water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/>
            <a:r>
              <a:rPr lang="en-IN" sz="2000" dirty="0" smtClean="0">
                <a:latin typeface="Arial" pitchFamily="34" charset="0"/>
                <a:cs typeface="Arial" pitchFamily="34" charset="0"/>
              </a:rPr>
              <a:t>Recycles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nutrients, thereby reducing 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the need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for farmers to invest in 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chemical fertilizer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, and</a:t>
            </a:r>
          </a:p>
          <a:p>
            <a:pPr lvl="1"/>
            <a:r>
              <a:rPr lang="en-IN" sz="2000" dirty="0" smtClean="0">
                <a:latin typeface="Arial" pitchFamily="34" charset="0"/>
                <a:cs typeface="Arial" pitchFamily="34" charset="0"/>
              </a:rPr>
              <a:t>Provides 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a reliable water supply to 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farmers particularly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in low-income dry areas;</a:t>
            </a:r>
          </a:p>
          <a:p>
            <a:r>
              <a:rPr lang="en-IN" sz="2400" b="1" dirty="0" smtClean="0">
                <a:latin typeface="Arial" pitchFamily="34" charset="0"/>
                <a:cs typeface="Arial" pitchFamily="34" charset="0"/>
              </a:rPr>
              <a:t>Indirect benefits</a:t>
            </a:r>
            <a:endParaRPr lang="en-IN" sz="24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IN" sz="2000" dirty="0" smtClean="0">
                <a:latin typeface="Arial" pitchFamily="34" charset="0"/>
                <a:cs typeface="Arial" pitchFamily="34" charset="0"/>
              </a:rPr>
              <a:t>Prevents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of pollution of rivers, canals 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and other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surface water that would otherwise 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be used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for the disposal of the wastewater, and</a:t>
            </a:r>
          </a:p>
          <a:p>
            <a:pPr lvl="1"/>
            <a:r>
              <a:rPr lang="en-IN" sz="2000" dirty="0" smtClean="0">
                <a:latin typeface="Arial" pitchFamily="34" charset="0"/>
                <a:cs typeface="Arial" pitchFamily="34" charset="0"/>
              </a:rPr>
              <a:t>Disposes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municipal wastewater in a </a:t>
            </a:r>
            <a:r>
              <a:rPr lang="en-IN" sz="2000" dirty="0" smtClean="0">
                <a:latin typeface="Arial" pitchFamily="34" charset="0"/>
                <a:cs typeface="Arial" pitchFamily="34" charset="0"/>
              </a:rPr>
              <a:t>low cost and </a:t>
            </a:r>
            <a:r>
              <a:rPr lang="en-IN" sz="2000" dirty="0">
                <a:latin typeface="Arial" pitchFamily="34" charset="0"/>
                <a:cs typeface="Arial" pitchFamily="34" charset="0"/>
              </a:rPr>
              <a:t>hygienic way.</a:t>
            </a:r>
          </a:p>
        </p:txBody>
      </p:sp>
    </p:spTree>
    <p:extLst>
      <p:ext uri="{BB962C8B-B14F-4D97-AF65-F5344CB8AC3E}">
        <p14:creationId xmlns="" xmlns:p14="http://schemas.microsoft.com/office/powerpoint/2010/main" val="1389925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Is there need for a policy?</a:t>
            </a:r>
            <a:endParaRPr lang="en-IN" sz="360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708525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IN" sz="2400" dirty="0" smtClean="0">
                <a:latin typeface="Arial" pitchFamily="34" charset="0"/>
                <a:cs typeface="Arial" pitchFamily="34" charset="0"/>
              </a:rPr>
              <a:t>Wastewater as a new resource</a:t>
            </a:r>
          </a:p>
          <a:p>
            <a:pPr>
              <a:lnSpc>
                <a:spcPts val="3400"/>
              </a:lnSpc>
            </a:pPr>
            <a:r>
              <a:rPr lang="en-IN" sz="2400" dirty="0" smtClean="0">
                <a:latin typeface="Arial" pitchFamily="34" charset="0"/>
                <a:cs typeface="Arial" pitchFamily="34" charset="0"/>
              </a:rPr>
              <a:t>Treated, partially treated, diluted or raw wastewater uses</a:t>
            </a:r>
          </a:p>
          <a:p>
            <a:pPr>
              <a:lnSpc>
                <a:spcPts val="3400"/>
              </a:lnSpc>
            </a:pPr>
            <a:r>
              <a:rPr lang="en-IN" sz="2400" dirty="0" smtClean="0">
                <a:latin typeface="Arial" pitchFamily="34" charset="0"/>
                <a:cs typeface="Arial" pitchFamily="34" charset="0"/>
              </a:rPr>
              <a:t>Health risks management issues</a:t>
            </a:r>
          </a:p>
          <a:p>
            <a:pPr>
              <a:lnSpc>
                <a:spcPts val="3400"/>
              </a:lnSpc>
            </a:pPr>
            <a:r>
              <a:rPr lang="en-IN" sz="2400" dirty="0" smtClean="0">
                <a:latin typeface="Arial" pitchFamily="34" charset="0"/>
                <a:cs typeface="Arial" pitchFamily="34" charset="0"/>
              </a:rPr>
              <a:t>Nutrient and land management</a:t>
            </a:r>
          </a:p>
          <a:p>
            <a:pPr>
              <a:lnSpc>
                <a:spcPts val="3400"/>
              </a:lnSpc>
            </a:pPr>
            <a:r>
              <a:rPr lang="en-IN" sz="2400" dirty="0" smtClean="0">
                <a:latin typeface="Arial" pitchFamily="34" charset="0"/>
                <a:cs typeface="Arial" pitchFamily="34" charset="0"/>
              </a:rPr>
              <a:t>Economic considerations</a:t>
            </a:r>
          </a:p>
          <a:p>
            <a:pPr>
              <a:lnSpc>
                <a:spcPts val="3400"/>
              </a:lnSpc>
            </a:pPr>
            <a:r>
              <a:rPr lang="en-IN" sz="2400" dirty="0" smtClean="0">
                <a:latin typeface="Arial" pitchFamily="34" charset="0"/>
                <a:cs typeface="Arial" pitchFamily="34" charset="0"/>
              </a:rPr>
              <a:t>Socio-cultural acceptability</a:t>
            </a:r>
            <a:endParaRPr lang="en-IN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260350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57572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006600"/>
                </a:solidFill>
              </a:rPr>
              <a:t>THANKS</a:t>
            </a:r>
            <a:endParaRPr lang="en-IN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>
              <a:buNone/>
            </a:pPr>
            <a:endParaRPr lang="en-I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6525" indent="0">
              <a:buNone/>
            </a:pPr>
            <a:r>
              <a:rPr lang="en-IN" dirty="0" smtClean="0"/>
              <a:t>			</a:t>
            </a:r>
            <a:r>
              <a:rPr lang="en-IN" b="1" dirty="0" smtClean="0">
                <a:solidFill>
                  <a:srgbClr val="000066"/>
                </a:solidFill>
              </a:rPr>
              <a:t>For more visit </a:t>
            </a:r>
          </a:p>
          <a:p>
            <a:pPr marL="136525" indent="0">
              <a:buNone/>
            </a:pPr>
            <a:r>
              <a:rPr lang="en-IN" dirty="0"/>
              <a:t>	</a:t>
            </a:r>
            <a:r>
              <a:rPr lang="en-IN" dirty="0" smtClean="0"/>
              <a:t>		www.icid.org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332773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962400" y="0"/>
            <a:ext cx="3810000" cy="9144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Mission</a:t>
            </a:r>
          </a:p>
        </p:txBody>
      </p:sp>
      <p:sp>
        <p:nvSpPr>
          <p:cNvPr id="6" name="Text Box 6"/>
          <p:cNvSpPr txBox="1">
            <a:spLocks noGrp="1" noChangeArrowheads="1"/>
          </p:cNvSpPr>
          <p:nvPr>
            <p:ph type="subTitle" idx="1"/>
          </p:nvPr>
        </p:nvSpPr>
        <p:spPr>
          <a:xfrm>
            <a:off x="3657600" y="1961019"/>
            <a:ext cx="5105400" cy="2677656"/>
          </a:xfrm>
          <a:gradFill flip="none" rotWithShape="1">
            <a:gsLst>
              <a:gs pos="0">
                <a:srgbClr val="14A025">
                  <a:shade val="30000"/>
                  <a:satMod val="115000"/>
                </a:srgbClr>
              </a:gs>
              <a:gs pos="50000">
                <a:srgbClr val="14A025">
                  <a:shade val="67500"/>
                  <a:satMod val="115000"/>
                </a:srgbClr>
              </a:gs>
              <a:gs pos="100000">
                <a:srgbClr val="14A025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Batang" pitchFamily="18" charset="-127"/>
                <a:cs typeface="Calibri" pitchFamily="34" charset="0"/>
              </a:rPr>
              <a:t>Dedicated to enhancing the worldwide supply of food and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Batang" pitchFamily="18" charset="-127"/>
                <a:cs typeface="Calibri" pitchFamily="34" charset="0"/>
              </a:rPr>
              <a:t>fibre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Batang" pitchFamily="18" charset="-127"/>
                <a:cs typeface="Calibri" pitchFamily="34" charset="0"/>
              </a:rPr>
              <a:t> for all people by improving water and land management and the productivity of irrigated and drained lands through appropriate management of water,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Batang" pitchFamily="18" charset="-127"/>
                <a:cs typeface="Calibri" pitchFamily="34" charset="0"/>
              </a:rPr>
              <a:t>environment...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Batang" pitchFamily="18" charset="-127"/>
              <a:cs typeface="Calibri" pitchFamily="34" charset="0"/>
            </a:endParaRPr>
          </a:p>
        </p:txBody>
      </p:sp>
      <p:pic>
        <p:nvPicPr>
          <p:cNvPr id="5124" name="Picture 2" descr="Rotating_glob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76400"/>
            <a:ext cx="32670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F:\For ES presentaion\ICID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52400"/>
            <a:ext cx="10668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_25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685800"/>
            <a:ext cx="4343400" cy="302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0" y="2819400"/>
            <a:ext cx="4343400" cy="830263"/>
          </a:xfrm>
          <a:prstGeom prst="rect">
            <a:avLst/>
          </a:prstGeom>
          <a:solidFill>
            <a:srgbClr val="0099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>
                <a:latin typeface="Candara" pitchFamily="34" charset="0"/>
              </a:rPr>
              <a:t>Prime Minister </a:t>
            </a:r>
            <a:r>
              <a:rPr lang="en-US" sz="1600" b="1" dirty="0" err="1">
                <a:latin typeface="Candara" pitchFamily="34" charset="0"/>
              </a:rPr>
              <a:t>Shri</a:t>
            </a:r>
            <a:r>
              <a:rPr lang="en-US" sz="1600" b="1" dirty="0">
                <a:latin typeface="Candara" pitchFamily="34" charset="0"/>
              </a:rPr>
              <a:t>  </a:t>
            </a:r>
            <a:r>
              <a:rPr lang="en-US" sz="1600" b="1" dirty="0" err="1">
                <a:latin typeface="Candara" pitchFamily="34" charset="0"/>
              </a:rPr>
              <a:t>Jawahar</a:t>
            </a:r>
            <a:r>
              <a:rPr lang="en-US" sz="1600" b="1" dirty="0">
                <a:latin typeface="Candara" pitchFamily="34" charset="0"/>
              </a:rPr>
              <a:t> </a:t>
            </a:r>
            <a:r>
              <a:rPr lang="en-US" sz="1600" b="1" dirty="0" err="1">
                <a:latin typeface="Candara" pitchFamily="34" charset="0"/>
              </a:rPr>
              <a:t>Lal</a:t>
            </a:r>
            <a:r>
              <a:rPr lang="en-US" sz="1600" b="1" dirty="0">
                <a:latin typeface="Candara" pitchFamily="34" charset="0"/>
              </a:rPr>
              <a:t> Nehru and the then President   Dr. A.N. </a:t>
            </a:r>
            <a:r>
              <a:rPr lang="en-US" sz="1600" b="1" dirty="0" err="1">
                <a:latin typeface="Candara" pitchFamily="34" charset="0"/>
              </a:rPr>
              <a:t>Khosla</a:t>
            </a:r>
            <a:r>
              <a:rPr lang="en-US" sz="1600" b="1" dirty="0">
                <a:latin typeface="Candara" pitchFamily="34" charset="0"/>
              </a:rPr>
              <a:t> at the French National Committee Pavilion</a:t>
            </a:r>
            <a:r>
              <a:rPr lang="en-US" sz="1600" dirty="0">
                <a:latin typeface="Candara" pitchFamily="34" charset="0"/>
              </a:rPr>
              <a:t> (1951)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99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ICID  was  established  on  24 June 1950 </a:t>
            </a:r>
            <a:endParaRPr lang="en-IN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entral office_4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0" y="3646488"/>
            <a:ext cx="4343400" cy="3211512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6273800"/>
            <a:ext cx="4419600" cy="584200"/>
          </a:xfrm>
          <a:prstGeom prst="rect">
            <a:avLst/>
          </a:prstGeom>
          <a:solidFill>
            <a:srgbClr val="14A025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ndara" pitchFamily="34" charset="0"/>
              </a:rPr>
              <a:t>Dr. </a:t>
            </a:r>
            <a:r>
              <a:rPr lang="en-US" sz="1600" b="1" dirty="0" err="1">
                <a:latin typeface="Candara" pitchFamily="34" charset="0"/>
              </a:rPr>
              <a:t>Framji</a:t>
            </a:r>
            <a:r>
              <a:rPr lang="en-US" sz="1600" b="1" dirty="0">
                <a:latin typeface="Candara" pitchFamily="34" charset="0"/>
              </a:rPr>
              <a:t> introducing </a:t>
            </a:r>
            <a:r>
              <a:rPr lang="en-US" sz="1600" b="1" dirty="0" err="1">
                <a:latin typeface="Candara" pitchFamily="34" charset="0"/>
              </a:rPr>
              <a:t>Pres.Hon</a:t>
            </a:r>
            <a:r>
              <a:rPr lang="en-US" sz="1600" b="1" dirty="0">
                <a:latin typeface="Candara" pitchFamily="34" charset="0"/>
              </a:rPr>
              <a:t>. Tipton to </a:t>
            </a:r>
          </a:p>
          <a:p>
            <a:pPr algn="ctr">
              <a:defRPr/>
            </a:pPr>
            <a:r>
              <a:rPr lang="en-US" sz="1600" b="1" dirty="0" err="1">
                <a:latin typeface="Candara" pitchFamily="34" charset="0"/>
              </a:rPr>
              <a:t>Hon’ble</a:t>
            </a:r>
            <a:r>
              <a:rPr lang="en-US" sz="1600" b="1" dirty="0">
                <a:latin typeface="Candara" pitchFamily="34" charset="0"/>
              </a:rPr>
              <a:t> Vice President  of India Dr. </a:t>
            </a:r>
            <a:r>
              <a:rPr lang="en-US" sz="1600" b="1" dirty="0" err="1">
                <a:latin typeface="Candara" pitchFamily="34" charset="0"/>
              </a:rPr>
              <a:t>Zakir</a:t>
            </a:r>
            <a:r>
              <a:rPr lang="en-US" sz="1600" b="1" dirty="0">
                <a:latin typeface="Candara" pitchFamily="34" charset="0"/>
              </a:rPr>
              <a:t> </a:t>
            </a:r>
            <a:r>
              <a:rPr lang="en-US" sz="1600" b="1" dirty="0" err="1">
                <a:latin typeface="Candara" pitchFamily="34" charset="0"/>
              </a:rPr>
              <a:t>Hussain</a:t>
            </a:r>
            <a:r>
              <a:rPr lang="en-US" sz="1600" dirty="0">
                <a:latin typeface="Candara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685800"/>
            <a:ext cx="4724400" cy="1200329"/>
          </a:xfrm>
          <a:prstGeom prst="rect">
            <a:avLst/>
          </a:prstGeom>
          <a:solidFill>
            <a:srgbClr val="0000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Central  Office building was inaugurated by the then</a:t>
            </a:r>
          </a:p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Vice President Dr.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Zakir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Hussain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10 January 1966</a:t>
            </a:r>
            <a:endParaRPr lang="en-IN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2" name="Picture 8" descr="F:\old_pic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027436"/>
            <a:ext cx="48006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416188" y="5486400"/>
            <a:ext cx="4724400" cy="584775"/>
          </a:xfrm>
          <a:prstGeom prst="rect">
            <a:avLst/>
          </a:prstGeom>
          <a:solidFill>
            <a:srgbClr val="14A025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600" dirty="0" smtClean="0">
              <a:latin typeface="Candara" pitchFamily="34" charset="0"/>
            </a:endParaRPr>
          </a:p>
          <a:p>
            <a:pPr algn="ctr">
              <a:defRPr/>
            </a:pPr>
            <a:endParaRPr lang="en-US" sz="1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Desktop\For Annual Report collection 2010-11\ICID Map\World map New_with coloring_2011.tif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-68395" y="0"/>
            <a:ext cx="9212395" cy="651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99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ICID Membership network spreads over 100 countries</a:t>
            </a:r>
          </a:p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covering about 96% of  the world’s irrigated area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0" y="609600"/>
          <a:ext cx="8991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3800" y="3733800"/>
            <a:ext cx="178157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Central Office,</a:t>
            </a:r>
          </a:p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New Delhi</a:t>
            </a:r>
            <a:endParaRPr lang="en-IN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334000"/>
            <a:ext cx="21242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  Member Countries</a:t>
            </a:r>
            <a:endParaRPr lang="en-IN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5105400"/>
            <a:ext cx="229223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Technical</a:t>
            </a:r>
          </a:p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Working Groups/ </a:t>
            </a:r>
          </a:p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Task Forces</a:t>
            </a:r>
            <a:endParaRPr lang="en-IN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99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ICID Structure and Governance</a:t>
            </a:r>
            <a:endParaRPr lang="en-IN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3733800"/>
            <a:ext cx="1905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mbria" pitchFamily="18" charset="0"/>
              </a:rPr>
              <a:t>International </a:t>
            </a:r>
          </a:p>
          <a:p>
            <a:pPr algn="ctr">
              <a:defRPr/>
            </a:pPr>
            <a:r>
              <a:rPr lang="en-US" dirty="0">
                <a:latin typeface="Cambria" pitchFamily="18" charset="0"/>
              </a:rPr>
              <a:t>Organizations</a:t>
            </a:r>
            <a:endParaRPr lang="en-IN" dirty="0">
              <a:latin typeface="Cambria" pitchFamily="18" charset="0"/>
            </a:endParaRPr>
          </a:p>
        </p:txBody>
      </p:sp>
      <p:sp>
        <p:nvSpPr>
          <p:cNvPr id="10" name="Up-Down Arrow 9"/>
          <p:cNvSpPr/>
          <p:nvPr/>
        </p:nvSpPr>
        <p:spPr>
          <a:xfrm rot="16200000">
            <a:off x="2882106" y="3594894"/>
            <a:ext cx="255588" cy="990600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6629400" y="3733800"/>
            <a:ext cx="1905000" cy="533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UN Organizations</a:t>
            </a:r>
            <a:endParaRPr lang="en-IN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Up-Down Arrow 11"/>
          <p:cNvSpPr/>
          <p:nvPr/>
        </p:nvSpPr>
        <p:spPr>
          <a:xfrm rot="16200000">
            <a:off x="6082506" y="3594894"/>
            <a:ext cx="255588" cy="990600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rgbClr val="14A025"/>
          </a:solidFill>
        </p:spPr>
        <p:txBody>
          <a:bodyPr/>
          <a:lstStyle/>
          <a:p>
            <a:pPr eaLnBrk="1" hangingPunct="1">
              <a:defRPr/>
            </a:pPr>
            <a:r>
              <a:rPr lang="en-IN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ICID Technical Working Groups</a:t>
            </a:r>
            <a:endParaRPr lang="en-IN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8001000" cy="5715000"/>
          </a:xfrm>
        </p:spPr>
        <p:txBody>
          <a:bodyPr wrap="none" lIns="144000"/>
          <a:lstStyle/>
          <a:p>
            <a:pPr algn="l" eaLnBrk="1" hangingPunct="1">
              <a:buClr>
                <a:schemeClr val="accent2"/>
              </a:buClr>
              <a:buSzPct val="90000"/>
              <a:buFont typeface="Courier New" pitchFamily="49" charset="0"/>
              <a:buChar char="o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Modernization of irrigation services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Water saving in agriculture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On-farm irrigation systems,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14A025"/>
                </a:solidFill>
                <a:latin typeface="Arial" pitchFamily="34" charset="0"/>
                <a:cs typeface="Arial" pitchFamily="34" charset="0"/>
              </a:rPr>
              <a:t> Use of poor quality water for irrigation.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b="1" dirty="0" smtClean="0">
                <a:solidFill>
                  <a:srgbClr val="14A025"/>
                </a:solidFill>
                <a:latin typeface="Arial" pitchFamily="34" charset="0"/>
                <a:cs typeface="Arial" pitchFamily="34" charset="0"/>
              </a:rPr>
              <a:t> Environmental impacts of irrigation &amp; drainage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14A0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GCC and agriculture water management,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Agricultural drainage,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Water and crop, 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Floods and drought mitigation,</a:t>
            </a:r>
          </a:p>
          <a:p>
            <a:pPr algn="l" eaLnBrk="1" hangingPunct="1">
              <a:buClr>
                <a:schemeClr val="accent2"/>
              </a:buClr>
              <a:buSzPct val="9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Sustainable development of tidal areas,</a:t>
            </a:r>
          </a:p>
          <a:p>
            <a:pPr algn="l" eaLnBrk="1" hangingPunct="1">
              <a:buClr>
                <a:schemeClr val="accent2"/>
              </a:buClr>
              <a:buSzPct val="9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Technology and research uptake,</a:t>
            </a:r>
          </a:p>
          <a:p>
            <a:pPr algn="l" eaLnBrk="1" hangingPunct="1">
              <a:buClr>
                <a:schemeClr val="accent2"/>
              </a:buClr>
              <a:buSzPct val="9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Role of irrigation in poverty alleviation,</a:t>
            </a:r>
          </a:p>
          <a:p>
            <a:pPr algn="l" eaLnBrk="1" hangingPunct="1">
              <a:buClr>
                <a:schemeClr val="accent2"/>
              </a:buClr>
              <a:buSzPct val="9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Financing water for agriculture,</a:t>
            </a:r>
          </a:p>
          <a:p>
            <a:pPr algn="l" eaLnBrk="1" hangingPunct="1">
              <a:buClr>
                <a:schemeClr val="accent2"/>
              </a:buClr>
              <a:buSzPct val="90000"/>
              <a:buFont typeface="Courier New" pitchFamily="49" charset="0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Bio-energy and food</a:t>
            </a:r>
          </a:p>
          <a:p>
            <a:pPr algn="l" eaLnBrk="1" hangingPunct="1">
              <a:buClr>
                <a:schemeClr val="accent2"/>
              </a:buClr>
              <a:buSzPct val="100000"/>
              <a:buFont typeface="Courier New" pitchFamily="49" charset="0"/>
              <a:buChar char="o"/>
            </a:pPr>
            <a:endParaRPr lang="en-US" dirty="0" smtClean="0">
              <a:solidFill>
                <a:srgbClr val="14A025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IN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Click="0">
        <p14:reveal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rice_food"/>
          <p:cNvPicPr>
            <a:picLocks noChangeAspect="1" noChangeArrowheads="1"/>
          </p:cNvPicPr>
          <p:nvPr/>
        </p:nvPicPr>
        <p:blipFill>
          <a:blip r:embed="rId3" cstate="print"/>
          <a:srcRect l="5407"/>
          <a:stretch>
            <a:fillRect/>
          </a:stretch>
        </p:blipFill>
        <p:spPr bwMode="auto">
          <a:xfrm>
            <a:off x="0" y="1295400"/>
            <a:ext cx="3998913" cy="279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0099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World agriculture faces an enormous challenge  over the next</a:t>
            </a:r>
          </a:p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 40 years  to produce almost 50% more food up to 2030 and </a:t>
            </a:r>
          </a:p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itchFamily="34" charset="0"/>
              </a:rPr>
              <a:t>double the food production by 2050</a:t>
            </a:r>
            <a:endParaRPr lang="en-I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41899"/>
            <a:ext cx="9144000" cy="26161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Key drivers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Increasing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population and  urbanization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Changing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diets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Rapidly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growing water demand from industrial/ energy and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domestic 	sectors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Increasing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area under bio-energy crops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Climate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change impacts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Increasing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fresh water scarcity</a:t>
            </a:r>
            <a:endParaRPr lang="en-I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897" r="39640"/>
          <a:stretch>
            <a:fillRect/>
          </a:stretch>
        </p:blipFill>
        <p:spPr bwMode="auto">
          <a:xfrm>
            <a:off x="4038600" y="1295400"/>
            <a:ext cx="2895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 descr="India flood children"/>
          <p:cNvPicPr>
            <a:picLocks noChangeAspect="1" noChangeArrowheads="1"/>
          </p:cNvPicPr>
          <p:nvPr/>
        </p:nvPicPr>
        <p:blipFill>
          <a:blip r:embed="rId5" cstate="print"/>
          <a:srcRect r="2174"/>
          <a:stretch>
            <a:fillRect/>
          </a:stretch>
        </p:blipFill>
        <p:spPr bwMode="auto">
          <a:xfrm>
            <a:off x="7094538" y="1295400"/>
            <a:ext cx="20494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Why bother about wastewater?</a:t>
            </a:r>
            <a:endParaRPr lang="en-IN" sz="360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Arial" pitchFamily="34" charset="0"/>
                <a:cs typeface="Arial" pitchFamily="34" charset="0"/>
              </a:rPr>
              <a:t>Wastewater (raw, diluted or treated) is a resource of increasing global importance, particularly in urban and </a:t>
            </a:r>
            <a:r>
              <a:rPr lang="en-IN" sz="2400" dirty="0" err="1">
                <a:latin typeface="Arial" pitchFamily="34" charset="0"/>
                <a:cs typeface="Arial" pitchFamily="34" charset="0"/>
              </a:rPr>
              <a:t>peri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-urban 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areas due to growing 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wastewater volumes</a:t>
            </a:r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Without proper management, wastewater use poses serious risks to human health and the environment</a:t>
            </a:r>
          </a:p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proper management, wastewater use 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can contribute 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significantly to sustaining livelihoods, food security and the quality of the 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environment</a:t>
            </a:r>
          </a:p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Wastewater already irrigates approximately 49 million acres of cropland, and </a:t>
            </a:r>
          </a:p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IN" sz="2400" dirty="0" err="1" smtClean="0">
                <a:latin typeface="Arial" pitchFamily="34" charset="0"/>
                <a:cs typeface="Arial" pitchFamily="34" charset="0"/>
              </a:rPr>
              <a:t>percent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 of the world's population would starve if they didn't have access to food grown that way </a:t>
            </a:r>
          </a:p>
          <a:p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1290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Why bother about wastewater?</a:t>
            </a:r>
            <a:endParaRPr lang="en-IN" sz="360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412776"/>
            <a:ext cx="8534400" cy="5112568"/>
          </a:xfrm>
        </p:spPr>
        <p:txBody>
          <a:bodyPr>
            <a:normAutofit/>
          </a:bodyPr>
          <a:lstStyle/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majority of the urban areas, the activities in the wastewater sector are focused mostly on wastewater disposal than recycle and 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reuse recycle</a:t>
            </a:r>
          </a:p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benefits of wastewater farming far outweigh the drawbacks </a:t>
            </a:r>
          </a:p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reuse 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of wastewater has not received much attention by the policy-decision makers perhaps because of the lack of viable models with necessary research and technology support, </a:t>
            </a:r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IN" sz="2400" dirty="0" smtClean="0">
                <a:latin typeface="Arial" pitchFamily="34" charset="0"/>
                <a:cs typeface="Arial" pitchFamily="34" charset="0"/>
              </a:rPr>
              <a:t>strong 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policies and legal framework at the national and state levels and 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sufficient 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trained manpower in the urban local </a:t>
            </a:r>
            <a:r>
              <a:rPr lang="en-IN" sz="2400" dirty="0" smtClean="0">
                <a:latin typeface="Arial" pitchFamily="34" charset="0"/>
                <a:cs typeface="Arial" pitchFamily="34" charset="0"/>
              </a:rPr>
              <a:t>bodies are required.</a:t>
            </a:r>
            <a:r>
              <a:rPr lang="en-IN" sz="2400" dirty="0">
                <a:latin typeface="Arial" pitchFamily="34" charset="0"/>
                <a:cs typeface="Arial" pitchFamily="34" charset="0"/>
              </a:rPr>
              <a:t> </a:t>
            </a:r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837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4116</TotalTime>
  <Words>635</Words>
  <Application>Microsoft Office PowerPoint</Application>
  <PresentationFormat>On-screen Show (4:3)</PresentationFormat>
  <Paragraphs>101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Apex</vt:lpstr>
      <vt:lpstr>Wastewater use in Irrigation:  needs for policy integration  Avinash C Tyagi Secretary General, ICID</vt:lpstr>
      <vt:lpstr>Mission</vt:lpstr>
      <vt:lpstr>Slide 3</vt:lpstr>
      <vt:lpstr>Slide 4</vt:lpstr>
      <vt:lpstr>Slide 5</vt:lpstr>
      <vt:lpstr>ICID Technical Working Groups</vt:lpstr>
      <vt:lpstr>Slide 7</vt:lpstr>
      <vt:lpstr>Why bother about wastewater?</vt:lpstr>
      <vt:lpstr>Why bother about wastewater?</vt:lpstr>
      <vt:lpstr>Benefits of wastewater use?</vt:lpstr>
      <vt:lpstr>Is there need for a policy?</vt:lpstr>
      <vt:lpstr>THANKS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xyz</dc:creator>
  <cp:lastModifiedBy>Srikanth</cp:lastModifiedBy>
  <cp:revision>470</cp:revision>
  <dcterms:created xsi:type="dcterms:W3CDTF">2010-06-18T07:03:13Z</dcterms:created>
  <dcterms:modified xsi:type="dcterms:W3CDTF">2012-07-12T10:07:41Z</dcterms:modified>
</cp:coreProperties>
</file>