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49" r:id="rId1"/>
  </p:sldMasterIdLst>
  <p:notesMasterIdLst>
    <p:notesMasterId r:id="rId14"/>
  </p:notesMasterIdLst>
  <p:handoutMasterIdLst>
    <p:handoutMasterId r:id="rId15"/>
  </p:handoutMasterIdLst>
  <p:sldIdLst>
    <p:sldId id="356" r:id="rId2"/>
    <p:sldId id="559" r:id="rId3"/>
    <p:sldId id="531" r:id="rId4"/>
    <p:sldId id="578" r:id="rId5"/>
    <p:sldId id="560" r:id="rId6"/>
    <p:sldId id="546" r:id="rId7"/>
    <p:sldId id="536" r:id="rId8"/>
    <p:sldId id="576" r:id="rId9"/>
    <p:sldId id="537" r:id="rId10"/>
    <p:sldId id="538" r:id="rId11"/>
    <p:sldId id="577" r:id="rId12"/>
    <p:sldId id="574" r:id="rId13"/>
  </p:sldIdLst>
  <p:sldSz cx="9144000" cy="6858000" type="screen4x3"/>
  <p:notesSz cx="10234613" cy="7099300"/>
  <p:embeddedFontLst>
    <p:embeddedFont>
      <p:font typeface="Arial Narrow" pitchFamily="34" charset="0"/>
      <p:regular r:id="rId16"/>
      <p:bold r:id="rId17"/>
      <p:italic r:id="rId18"/>
      <p:boldItalic r:id="rId19"/>
    </p:embeddedFont>
    <p:embeddedFont>
      <p:font typeface="Arial Unicode MS" pitchFamily="34" charset="-128"/>
      <p:regular r:id="rId20"/>
    </p:embeddedFont>
    <p:embeddedFont>
      <p:font typeface="Lucida Sans" pitchFamily="34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9BC9"/>
    <a:srgbClr val="CDDFF3"/>
    <a:srgbClr val="89B4E3"/>
    <a:srgbClr val="84B6D8"/>
    <a:srgbClr val="336699"/>
    <a:srgbClr val="66FF33"/>
    <a:srgbClr val="FFFFFF"/>
    <a:srgbClr val="996633"/>
    <a:srgbClr val="FF33CC"/>
    <a:srgbClr val="99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1" autoAdjust="0"/>
    <p:restoredTop sz="99072" autoAdjust="0"/>
  </p:normalViewPr>
  <p:slideViewPr>
    <p:cSldViewPr snapToGrid="0">
      <p:cViewPr varScale="1">
        <p:scale>
          <a:sx n="72" d="100"/>
          <a:sy n="72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-1458" y="-114"/>
      </p:cViewPr>
      <p:guideLst>
        <p:guide orient="horz" pos="2236"/>
        <p:guide pos="32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pPr>
              <a:defRPr/>
            </a:pPr>
            <a:fld id="{3A5F278F-28DE-44DC-BDD5-6F35CC4236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1706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3400"/>
            <a:ext cx="3548063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2350" y="3371850"/>
            <a:ext cx="8189913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pPr>
              <a:defRPr/>
            </a:pPr>
            <a:fld id="{18C75185-9F23-4004-87A7-AE23C3D697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95543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over fly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500298" y="1857364"/>
            <a:ext cx="6072230" cy="17430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de-DE" sz="4400" b="1" kern="1200" dirty="0">
                <a:solidFill>
                  <a:srgbClr val="336699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500298" y="3857628"/>
            <a:ext cx="6072230" cy="1752600"/>
          </a:xfrm>
          <a:prstGeom prst="rect">
            <a:avLst/>
          </a:prstGeom>
          <a:ln>
            <a:solidFill>
              <a:srgbClr val="336699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lang="de-DE" sz="2400" b="1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289050" y="1836738"/>
            <a:ext cx="7372350" cy="42814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4400" b="1" kern="1200" dirty="0">
          <a:solidFill>
            <a:srgbClr val="336699"/>
          </a:solidFill>
          <a:latin typeface="+mj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800" kern="1200" dirty="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366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66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66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oliennummernplatzhalter 2"/>
          <p:cNvSpPr txBox="1">
            <a:spLocks noGrp="1"/>
          </p:cNvSpPr>
          <p:nvPr/>
        </p:nvSpPr>
        <p:spPr bwMode="auto">
          <a:xfrm>
            <a:off x="8459788" y="6500813"/>
            <a:ext cx="5508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ACB0CE8C-CB28-4699-BC4A-96C49BA190B5}" type="slidenum">
              <a:rPr lang="de-DE" sz="1200">
                <a:solidFill>
                  <a:schemeClr val="bg1"/>
                </a:solidFill>
              </a:rPr>
              <a:pPr/>
              <a:t>1</a:t>
            </a:fld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4100" name="Title 6"/>
          <p:cNvSpPr>
            <a:spLocks noGrp="1"/>
          </p:cNvSpPr>
          <p:nvPr>
            <p:ph type="ctrTitle"/>
          </p:nvPr>
        </p:nvSpPr>
        <p:spPr>
          <a:xfrm>
            <a:off x="2617788" y="2242944"/>
            <a:ext cx="5954712" cy="174307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Introduction to UNW-DPC</a:t>
            </a:r>
            <a:r>
              <a:rPr lang="en-US" sz="4000" dirty="0" smtClean="0">
                <a:latin typeface="+mn-lt"/>
              </a:rPr>
              <a:t/>
            </a:r>
            <a:br>
              <a:rPr lang="en-US" sz="4000" dirty="0" smtClean="0">
                <a:latin typeface="+mn-lt"/>
              </a:rPr>
            </a:br>
            <a:r>
              <a:rPr lang="en-US" sz="1600" b="0" dirty="0" smtClean="0">
                <a:latin typeface="+mn-lt"/>
              </a:rPr>
              <a:t/>
            </a:r>
            <a:br>
              <a:rPr lang="en-US" sz="1600" b="0" dirty="0" smtClean="0">
                <a:latin typeface="+mn-lt"/>
              </a:rPr>
            </a:br>
            <a:endParaRPr sz="2000" i="1" dirty="0" smtClean="0">
              <a:latin typeface="+mn-lt"/>
            </a:endParaRPr>
          </a:p>
        </p:txBody>
      </p:sp>
      <p:sp>
        <p:nvSpPr>
          <p:cNvPr id="4101" name="Subtitle 7"/>
          <p:cNvSpPr>
            <a:spLocks noGrp="1"/>
          </p:cNvSpPr>
          <p:nvPr>
            <p:ph type="subTitle" idx="4294967295"/>
          </p:nvPr>
        </p:nvSpPr>
        <p:spPr>
          <a:xfrm>
            <a:off x="2617788" y="4926056"/>
            <a:ext cx="6138862" cy="17526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buNone/>
              <a:defRPr/>
            </a:pPr>
            <a:r>
              <a:rPr lang="en-US" sz="2400" dirty="0" smtClean="0">
                <a:solidFill>
                  <a:srgbClr val="336699"/>
                </a:solidFill>
                <a:cs typeface="Arial" pitchFamily="34" charset="0"/>
              </a:rPr>
              <a:t>Dr. Jens </a:t>
            </a:r>
            <a:r>
              <a:rPr lang="en-US" sz="2400" dirty="0" err="1" smtClean="0">
                <a:solidFill>
                  <a:srgbClr val="336699"/>
                </a:solidFill>
                <a:cs typeface="Arial" pitchFamily="34" charset="0"/>
              </a:rPr>
              <a:t>Liebe</a:t>
            </a:r>
            <a:r>
              <a:rPr lang="en-US" sz="2400" dirty="0" smtClean="0">
                <a:solidFill>
                  <a:srgbClr val="336699"/>
                </a:solidFill>
                <a:cs typeface="Arial" pitchFamily="34" charset="0"/>
              </a:rPr>
              <a:t>	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sz="1800" dirty="0" smtClean="0">
                <a:solidFill>
                  <a:srgbClr val="336699"/>
                </a:solidFill>
                <a:cs typeface="Arial" pitchFamily="34" charset="0"/>
              </a:rPr>
              <a:t>1</a:t>
            </a:r>
            <a:r>
              <a:rPr sz="1800" baseline="30000" dirty="0" smtClean="0">
                <a:solidFill>
                  <a:srgbClr val="336699"/>
                </a:solidFill>
                <a:cs typeface="Arial" pitchFamily="34" charset="0"/>
              </a:rPr>
              <a:t>st</a:t>
            </a:r>
            <a:r>
              <a:rPr sz="1800" dirty="0" smtClean="0">
                <a:solidFill>
                  <a:srgbClr val="336699"/>
                </a:solidFill>
                <a:cs typeface="Arial" pitchFamily="34" charset="0"/>
              </a:rPr>
              <a:t> Regional </a:t>
            </a:r>
            <a:r>
              <a:rPr sz="1800" dirty="0" smtClean="0">
                <a:cs typeface="Arial" pitchFamily="34" charset="0"/>
              </a:rPr>
              <a:t>workshop for Africa on </a:t>
            </a:r>
            <a:r>
              <a:rPr sz="1800" dirty="0" smtClean="0">
                <a:solidFill>
                  <a:srgbClr val="336699"/>
                </a:solidFill>
                <a:cs typeface="Arial" pitchFamily="34" charset="0"/>
              </a:rPr>
              <a:t>Safe use of Wastewater in Agriculture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sz="1800" dirty="0" smtClean="0">
                <a:solidFill>
                  <a:srgbClr val="336699"/>
                </a:solidFill>
                <a:cs typeface="Arial" pitchFamily="34" charset="0"/>
              </a:rPr>
              <a:t>18 February 2012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sz="1800" dirty="0" smtClean="0">
                <a:solidFill>
                  <a:srgbClr val="336699"/>
                </a:solidFill>
                <a:cs typeface="Arial" pitchFamily="34" charset="0"/>
              </a:rPr>
              <a:t>Marrakech, Morocco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336699"/>
              </a:solidFill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sz="2600" dirty="0" smtClean="0">
              <a:solidFill>
                <a:srgbClr val="336699"/>
              </a:solidFill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sz="2600" dirty="0" smtClean="0">
              <a:solidFill>
                <a:srgbClr val="33669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9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  <a:prstGeom prst="rect">
            <a:avLst/>
          </a:prstGeom>
        </p:spPr>
        <p:txBody>
          <a:bodyPr/>
          <a:lstStyle/>
          <a:p>
            <a:r>
              <a:rPr lang="en-US" sz="2800" smtClean="0"/>
              <a:t>Book and Video launch</a:t>
            </a:r>
            <a:endParaRPr lang="en-US" sz="2800" i="1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6348" y="1928593"/>
            <a:ext cx="2866537" cy="414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0876" y="1916723"/>
            <a:ext cx="2891251" cy="407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26944" y="6127628"/>
            <a:ext cx="646271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Launched at the World Water Day 2011 in Cape Town</a:t>
            </a:r>
            <a:endParaRPr lang="de-DE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9" name="Picture 6" descr="Untitle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4275" y="115888"/>
            <a:ext cx="15748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b="0" dirty="0" smtClean="0"/>
              <a:t>UNW</a:t>
            </a:r>
            <a:r>
              <a:rPr lang="de-DE" sz="5400" b="0" dirty="0" smtClean="0">
                <a:solidFill>
                  <a:srgbClr val="FF9900"/>
                </a:solidFill>
              </a:rPr>
              <a:t>AIS+</a:t>
            </a:r>
            <a:r>
              <a:rPr lang="de-DE" sz="5400" dirty="0" smtClean="0">
                <a:solidFill>
                  <a:srgbClr val="FF9900"/>
                </a:solidFill>
              </a:rPr>
              <a:t>  </a:t>
            </a:r>
            <a:endParaRPr lang="de-DE" sz="5400" dirty="0">
              <a:solidFill>
                <a:srgbClr val="FF9900"/>
              </a:solidFill>
            </a:endParaRPr>
          </a:p>
        </p:txBody>
      </p:sp>
      <p:pic>
        <p:nvPicPr>
          <p:cNvPr id="4" name="Content Placeholder 3" descr="IMG_957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8815" t="117" r="10803" b="22593"/>
          <a:stretch>
            <a:fillRect/>
          </a:stretch>
        </p:blipFill>
        <p:spPr>
          <a:xfrm>
            <a:off x="850603" y="1541720"/>
            <a:ext cx="8293397" cy="5316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0854" y="741407"/>
            <a:ext cx="4053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Discover, learn, and share!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5824" y="1623770"/>
            <a:ext cx="4743451" cy="20090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99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Launched by </a:t>
            </a:r>
          </a:p>
          <a:p>
            <a:r>
              <a:rPr lang="de-DE" sz="2800" b="1" dirty="0" smtClean="0">
                <a:solidFill>
                  <a:srgbClr val="FF99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Dr. Zafar Adeel</a:t>
            </a:r>
          </a:p>
          <a:p>
            <a:r>
              <a:rPr lang="de-DE" sz="2800" b="1" dirty="0" smtClean="0">
                <a:solidFill>
                  <a:srgbClr val="FF99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Chair of UN-Water, </a:t>
            </a:r>
          </a:p>
          <a:p>
            <a:r>
              <a:rPr lang="de-DE" sz="2800" b="1" dirty="0" smtClean="0">
                <a:solidFill>
                  <a:srgbClr val="FF99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Director of UNU-INWEH</a:t>
            </a:r>
            <a:endParaRPr lang="de-DE" sz="2400" b="1" dirty="0">
              <a:solidFill>
                <a:srgbClr val="FF99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7336" y="5990983"/>
            <a:ext cx="3576639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99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November 14, 2011</a:t>
            </a:r>
            <a:endParaRPr lang="de-DE" sz="2400" b="1" dirty="0">
              <a:solidFill>
                <a:srgbClr val="FF99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smtClean="0"/>
              <a:t>Thank you!</a:t>
            </a: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367088" y="2505075"/>
            <a:ext cx="2919412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UN-Water Decade Programme on Capacity Development</a:t>
            </a:r>
            <a:br>
              <a:rPr lang="en-GB" sz="1400" b="1" dirty="0">
                <a:solidFill>
                  <a:srgbClr val="336699"/>
                </a:solidFill>
              </a:rPr>
            </a:br>
            <a:r>
              <a:rPr lang="en-GB" sz="1400" b="1" dirty="0">
                <a:solidFill>
                  <a:srgbClr val="336699"/>
                </a:solidFill>
              </a:rPr>
              <a:t>(UNW-DPC)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UNITED NATIONS UNIVERSITY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 Campus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Hermann-Ehlers-Str. 10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D-53113 Bonn, Germany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Phone:  + 49 (0) 228 815-0652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Fax:      + 49 (0) 228 815-0655</a:t>
            </a:r>
            <a:endParaRPr lang="de-DE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400" b="1" dirty="0">
                <a:solidFill>
                  <a:srgbClr val="336699"/>
                </a:solidFill>
              </a:rPr>
              <a:t>E-Mail: info@unwater.unu.edu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400" b="1" dirty="0">
                <a:solidFill>
                  <a:srgbClr val="336699"/>
                </a:solidFill>
              </a:rPr>
              <a:t>www.unwater.unu.edu</a:t>
            </a:r>
            <a:endParaRPr lang="en-US" sz="1400" b="1" dirty="0">
              <a:solidFill>
                <a:srgbClr val="336699"/>
              </a:solidFill>
            </a:endParaRPr>
          </a:p>
        </p:txBody>
      </p:sp>
      <p:pic>
        <p:nvPicPr>
          <p:cNvPr id="35843" name="Picture 14" descr="UN Building Bonn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2505075"/>
            <a:ext cx="1814513" cy="33115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5844" name="Picture 5" descr="unw-dpc-logo-4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2505075"/>
            <a:ext cx="23336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8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smtClean="0"/>
              <a:t>UNW-DPC’s Mission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b="8501"/>
          <a:stretch>
            <a:fillRect/>
          </a:stretch>
        </p:blipFill>
        <p:spPr bwMode="auto">
          <a:xfrm>
            <a:off x="2792413" y="4243388"/>
            <a:ext cx="3810000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hteck 10"/>
          <p:cNvSpPr>
            <a:spLocks noChangeArrowheads="1"/>
          </p:cNvSpPr>
          <p:nvPr/>
        </p:nvSpPr>
        <p:spPr bwMode="auto">
          <a:xfrm>
            <a:off x="1042988" y="1773238"/>
            <a:ext cx="77057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 dirty="0">
                <a:solidFill>
                  <a:srgbClr val="336699"/>
                </a:solidFill>
                <a:latin typeface="+mj-lt"/>
              </a:rPr>
              <a:t>“to </a:t>
            </a:r>
            <a:r>
              <a:rPr lang="en-US" sz="2800" b="1" i="1" dirty="0">
                <a:solidFill>
                  <a:srgbClr val="336699"/>
                </a:solidFill>
                <a:latin typeface="+mj-lt"/>
              </a:rPr>
              <a:t>enhance the coherence, </a:t>
            </a:r>
            <a:br>
              <a:rPr lang="en-US" sz="2800" b="1" i="1" dirty="0">
                <a:solidFill>
                  <a:srgbClr val="336699"/>
                </a:solidFill>
                <a:latin typeface="+mj-lt"/>
              </a:rPr>
            </a:br>
            <a:r>
              <a:rPr lang="en-US" sz="2800" b="1" i="1" dirty="0">
                <a:solidFill>
                  <a:srgbClr val="336699"/>
                </a:solidFill>
                <a:latin typeface="+mj-lt"/>
              </a:rPr>
              <a:t>	credibility and </a:t>
            </a:r>
            <a:br>
              <a:rPr lang="en-US" sz="2800" b="1" i="1" dirty="0">
                <a:solidFill>
                  <a:srgbClr val="336699"/>
                </a:solidFill>
                <a:latin typeface="+mj-lt"/>
              </a:rPr>
            </a:br>
            <a:r>
              <a:rPr lang="en-US" sz="2800" b="1" i="1" dirty="0">
                <a:solidFill>
                  <a:srgbClr val="336699"/>
                </a:solidFill>
                <a:latin typeface="+mj-lt"/>
              </a:rPr>
              <a:t>		integrated effectiveness </a:t>
            </a:r>
          </a:p>
          <a:p>
            <a:r>
              <a:rPr lang="en-US" sz="2800" b="1" i="1" dirty="0">
                <a:solidFill>
                  <a:srgbClr val="336699"/>
                </a:solidFill>
                <a:latin typeface="+mj-lt"/>
              </a:rPr>
              <a:t>			of UN-Water </a:t>
            </a:r>
          </a:p>
          <a:p>
            <a:endParaRPr lang="en-US" sz="2000" i="1" dirty="0">
              <a:solidFill>
                <a:srgbClr val="336699"/>
              </a:solidFill>
            </a:endParaRPr>
          </a:p>
          <a:p>
            <a:r>
              <a:rPr lang="en-US" sz="2000" i="1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by strengthening its capacity development </a:t>
            </a:r>
            <a:r>
              <a:rPr lang="en-US" sz="2000" i="1" dirty="0" err="1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programmes</a:t>
            </a:r>
            <a:r>
              <a:rPr lang="en-US" sz="2000" i="1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, particularly in developing countries and economies in transition.”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48139" y="0"/>
            <a:ext cx="8613913" cy="337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89" name="Picture 74" descr="umbrella-for powerpoint_cropped_J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838" y="346075"/>
            <a:ext cx="8248650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1606550" y="6107113"/>
            <a:ext cx="2741613" cy="38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UN-Water Members</a:t>
            </a: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5689600" y="6107113"/>
            <a:ext cx="2527300" cy="38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UN-Water Partners</a:t>
            </a:r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3738563" y="2111375"/>
            <a:ext cx="22844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Arial Unicode MS" pitchFamily="34" charset="-128"/>
                <a:cs typeface="Arial Unicode MS" pitchFamily="34" charset="-128"/>
              </a:rPr>
              <a:t>UNW-DPC</a:t>
            </a:r>
          </a:p>
        </p:txBody>
      </p: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1227138" y="2111375"/>
            <a:ext cx="1803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Arial Unicode MS" pitchFamily="34" charset="-128"/>
                <a:cs typeface="Arial Unicode MS" pitchFamily="34" charset="-128"/>
              </a:rPr>
              <a:t>WWAP</a:t>
            </a:r>
          </a:p>
        </p:txBody>
      </p: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6619875" y="2111375"/>
            <a:ext cx="25241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Arial Unicode MS" pitchFamily="34" charset="-128"/>
                <a:cs typeface="Arial Unicode MS" pitchFamily="34" charset="-128"/>
              </a:rPr>
              <a:t>UNW-DPAC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2751138" y="1176338"/>
            <a:ext cx="1428750" cy="10048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sz="3600" dirty="0" smtClean="0"/>
              <a:t>UNW-DPC work plan</a:t>
            </a:r>
          </a:p>
        </p:txBody>
      </p:sp>
      <p:sp>
        <p:nvSpPr>
          <p:cNvPr id="15362" name="Content Placeholder 3"/>
          <p:cNvSpPr>
            <a:spLocks noGrp="1"/>
          </p:cNvSpPr>
          <p:nvPr>
            <p:ph idx="4294967295"/>
          </p:nvPr>
        </p:nvSpPr>
        <p:spPr>
          <a:xfrm>
            <a:off x="1231284" y="1938024"/>
            <a:ext cx="7400925" cy="4525963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Improve synergy, and strategic and operational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coherence</a:t>
            </a:r>
            <a:r>
              <a:rPr lang="en-US" sz="2400" dirty="0" smtClean="0"/>
              <a:t> of UN-Water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Strengthen technical and policy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guidance</a:t>
            </a:r>
            <a:r>
              <a:rPr lang="en-US" sz="2400" dirty="0" smtClean="0"/>
              <a:t> of UN-Water and contribute to the “professionalization” of water governance and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Cooperate</a:t>
            </a:r>
            <a:r>
              <a:rPr lang="en-US" sz="2400" dirty="0" smtClean="0"/>
              <a:t> with other UN-Water </a:t>
            </a:r>
            <a:r>
              <a:rPr lang="en-US" sz="2400" dirty="0" err="1" smtClean="0"/>
              <a:t>programmes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</a:t>
            </a:r>
            <a:r>
              <a:rPr lang="en-US" sz="2400" dirty="0" smtClean="0"/>
              <a:t> UN-Water and its member in general, in particular its Task Forces, Thematic Priority Areas (TPAs) and other coordinated activities of UN-Water members</a:t>
            </a:r>
            <a:endParaRPr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9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  <a:prstGeom prst="rect">
            <a:avLst/>
          </a:prstGeom>
        </p:spPr>
        <p:txBody>
          <a:bodyPr/>
          <a:lstStyle/>
          <a:p>
            <a:r>
              <a:rPr sz="2800" smtClean="0"/>
              <a:t>UNW-DPC Capacity Development Effort</a:t>
            </a:r>
            <a:endParaRPr lang="en-US" sz="2800" smtClean="0"/>
          </a:p>
        </p:txBody>
      </p:sp>
      <p:grpSp>
        <p:nvGrpSpPr>
          <p:cNvPr id="17410" name="Group 6"/>
          <p:cNvGrpSpPr>
            <a:grpSpLocks noChangeAspect="1"/>
          </p:cNvGrpSpPr>
          <p:nvPr/>
        </p:nvGrpSpPr>
        <p:grpSpPr bwMode="auto">
          <a:xfrm>
            <a:off x="971550" y="1557338"/>
            <a:ext cx="7921625" cy="5259387"/>
            <a:chOff x="1195548" y="2530028"/>
            <a:chExt cx="5562588" cy="3694510"/>
          </a:xfrm>
        </p:grpSpPr>
        <p:pic>
          <p:nvPicPr>
            <p:cNvPr id="17412" name="Picture 2" descr="S:\Admin\Collections\Publications\01-Reporting\3 years\Photos\6-X - Participant Information.jpg"/>
            <p:cNvPicPr>
              <a:picLocks noChangeAspect="1" noChangeArrowheads="1"/>
            </p:cNvPicPr>
            <p:nvPr/>
          </p:nvPicPr>
          <p:blipFill>
            <a:blip r:embed="rId2" cstate="print"/>
            <a:srcRect l="3616" t="19672" b="4498"/>
            <a:stretch>
              <a:fillRect/>
            </a:stretch>
          </p:blipFill>
          <p:spPr bwMode="auto">
            <a:xfrm>
              <a:off x="1195548" y="2530028"/>
              <a:ext cx="3305015" cy="3694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3" name="Picture 3" descr="S:\Admin\Collections\Publications\01-Reporting\3 years\Photos\6-X - Participant Information2.jpg"/>
            <p:cNvPicPr>
              <a:picLocks noChangeAspect="1" noChangeArrowheads="1"/>
            </p:cNvPicPr>
            <p:nvPr/>
          </p:nvPicPr>
          <p:blipFill>
            <a:blip r:embed="rId3" cstate="print"/>
            <a:srcRect t="19730" r="33978" b="4218"/>
            <a:stretch>
              <a:fillRect/>
            </a:stretch>
          </p:blipFill>
          <p:spPr bwMode="auto">
            <a:xfrm>
              <a:off x="4500563" y="2530028"/>
              <a:ext cx="2257573" cy="3694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ounded Rectangle 9"/>
          <p:cNvSpPr/>
          <p:nvPr/>
        </p:nvSpPr>
        <p:spPr>
          <a:xfrm>
            <a:off x="3059113" y="5661025"/>
            <a:ext cx="2449512" cy="1081088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675" y="2406650"/>
            <a:ext cx="7818438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  <a:prstGeom prst="rect">
            <a:avLst/>
          </a:prstGeom>
        </p:spPr>
        <p:txBody>
          <a:bodyPr/>
          <a:lstStyle/>
          <a:p>
            <a:r>
              <a:rPr sz="3200" smtClean="0"/>
              <a:t>UNW-DPC Areas of Activity</a:t>
            </a:r>
          </a:p>
        </p:txBody>
      </p:sp>
      <p:sp>
        <p:nvSpPr>
          <p:cNvPr id="16387" name="Rechteck 4"/>
          <p:cNvSpPr>
            <a:spLocks noChangeArrowheads="1"/>
          </p:cNvSpPr>
          <p:nvPr/>
        </p:nvSpPr>
        <p:spPr bwMode="auto">
          <a:xfrm>
            <a:off x="971550" y="1773238"/>
            <a:ext cx="7770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336699"/>
                </a:solidFill>
                <a:latin typeface="+mj-lt"/>
              </a:rPr>
              <a:t>all areas of priority to UN-Water: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34655" y="3248463"/>
            <a:ext cx="3865562" cy="114935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Rounded Rectangle 6"/>
          <p:cNvSpPr/>
          <p:nvPr/>
        </p:nvSpPr>
        <p:spPr>
          <a:xfrm>
            <a:off x="4908551" y="2406650"/>
            <a:ext cx="3865562" cy="4171950"/>
          </a:xfrm>
          <a:prstGeom prst="roundRect">
            <a:avLst>
              <a:gd name="adj" fmla="val 7694"/>
            </a:avLst>
          </a:prstGeom>
          <a:noFill/>
          <a:ln w="412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9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  <a:prstGeom prst="rect">
            <a:avLst/>
          </a:prstGeom>
        </p:spPr>
        <p:txBody>
          <a:bodyPr/>
          <a:lstStyle/>
          <a:p>
            <a:r>
              <a:rPr lang="en-US" sz="2800" smtClean="0"/>
              <a:t>Example: UNW-DPC support sequence on Drinking Water Loss Reduction</a:t>
            </a:r>
            <a:endParaRPr lang="en-US" sz="2800" i="1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3649" t="16286" r="32278" b="6450"/>
          <a:stretch>
            <a:fillRect/>
          </a:stretch>
        </p:blipFill>
        <p:spPr bwMode="auto">
          <a:xfrm>
            <a:off x="5305425" y="1600200"/>
            <a:ext cx="3533775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Content Placeholder 3" descr="Poster_new.pn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l="323" t="191"/>
          <a:stretch>
            <a:fillRect/>
          </a:stretch>
        </p:blipFill>
        <p:spPr>
          <a:xfrm>
            <a:off x="5305425" y="1600200"/>
            <a:ext cx="3535363" cy="50085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367204" y="1877402"/>
            <a:ext cx="36883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1. International workshop </a:t>
            </a:r>
          </a:p>
          <a:p>
            <a:pPr>
              <a:defRPr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 Raise awareness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 Determine level of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  stakeholder interest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 Identify stakeholders’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  experience, assess key 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  issues and action-oriented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  tasks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 Publish report as baseline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  for regional meetings</a:t>
            </a:r>
            <a:endParaRPr lang="de-DE" sz="2400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9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593082" cy="1143000"/>
          </a:xfrm>
        </p:spPr>
        <p:txBody>
          <a:bodyPr/>
          <a:lstStyle/>
          <a:p>
            <a:r>
              <a:rPr lang="en-US" sz="2800" dirty="0" smtClean="0"/>
              <a:t>2. Series of Regional Drinking Water Loss Reduction Workshops (with UN-Habitat, local partners)</a:t>
            </a:r>
            <a:endParaRPr lang="en-US" sz="2800" i="1" dirty="0" smtClean="0"/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557338"/>
            <a:ext cx="558800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1270000" y="1557338"/>
            <a:ext cx="7405688" cy="7316787"/>
            <a:chOff x="-445981" y="-171450"/>
            <a:chExt cx="10177826" cy="10053638"/>
          </a:xfrm>
        </p:grpSpPr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31271" t="7646" r="29579" b="3075"/>
            <a:stretch>
              <a:fillRect/>
            </a:stretch>
          </p:blipFill>
          <p:spPr bwMode="auto">
            <a:xfrm>
              <a:off x="-445981" y="-171450"/>
              <a:ext cx="5111750" cy="728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31100" t="7521" r="29750" b="3201"/>
            <a:stretch>
              <a:fillRect/>
            </a:stretch>
          </p:blipFill>
          <p:spPr bwMode="auto">
            <a:xfrm>
              <a:off x="4620095" y="-171450"/>
              <a:ext cx="5111750" cy="728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7888" y="2770189"/>
              <a:ext cx="5111750" cy="7111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9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  <a:prstGeom prst="rect">
            <a:avLst/>
          </a:prstGeom>
        </p:spPr>
        <p:txBody>
          <a:bodyPr/>
          <a:lstStyle/>
          <a:p>
            <a:r>
              <a:rPr lang="en-US" sz="2800" smtClean="0"/>
              <a:t>3. Further awareness raising</a:t>
            </a:r>
            <a:endParaRPr lang="en-US" sz="2800" i="1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b="17523"/>
          <a:stretch>
            <a:fillRect/>
          </a:stretch>
        </p:blipFill>
        <p:spPr bwMode="auto">
          <a:xfrm>
            <a:off x="5313240" y="1871908"/>
            <a:ext cx="2681657" cy="16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43501" y="1889020"/>
            <a:ext cx="34709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indent="-163513">
              <a:defRPr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Workshop in Burkina Faso</a:t>
            </a:r>
            <a:endParaRPr lang="de-DE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5" descr="S:\Admin\Collections\Publications\Covers\proceedings-_No.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9563" y="1928080"/>
            <a:ext cx="2877622" cy="406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t="9142" b="6255"/>
          <a:stretch>
            <a:fillRect/>
          </a:stretch>
        </p:blipFill>
        <p:spPr bwMode="auto">
          <a:xfrm>
            <a:off x="5372611" y="3894993"/>
            <a:ext cx="2641434" cy="167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390905" y="5710451"/>
            <a:ext cx="3753095" cy="95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76092"/>
                </a:solidFill>
                <a:latin typeface="Arial Narrow" pitchFamily="34" charset="0"/>
              </a:rPr>
              <a:t>Seminar </a:t>
            </a:r>
            <a:r>
              <a:rPr lang="en-US" dirty="0">
                <a:solidFill>
                  <a:srgbClr val="376092"/>
                </a:solidFill>
                <a:latin typeface="Arial Narrow" pitchFamily="34" charset="0"/>
              </a:rPr>
              <a:t>on "Capacity Building for Non Revenue Water Loss Reduction: an Africa Perspective</a:t>
            </a:r>
            <a:r>
              <a:rPr lang="en-US" dirty="0" smtClean="0">
                <a:solidFill>
                  <a:srgbClr val="376092"/>
                </a:solidFill>
                <a:latin typeface="Arial Narrow" pitchFamily="34" charset="0"/>
              </a:rPr>
              <a:t>"</a:t>
            </a:r>
            <a:endParaRPr lang="de-DE" dirty="0">
              <a:solidFill>
                <a:srgbClr val="376092"/>
              </a:solidFill>
              <a:latin typeface="Arial Narrow" pitchFamily="34" charset="0"/>
            </a:endParaRPr>
          </a:p>
        </p:txBody>
      </p:sp>
      <p:pic>
        <p:nvPicPr>
          <p:cNvPr id="6" name="Picture 6" descr="Untitle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5758" y="3496469"/>
            <a:ext cx="15748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294045" y="3847862"/>
            <a:ext cx="205267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indent="-163513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Seminar</a:t>
            </a:r>
          </a:p>
          <a:p>
            <a:pPr marL="341313" indent="-163513">
              <a:defRPr/>
            </a:pP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1313" indent="-163513">
              <a:defRPr/>
            </a:pPr>
            <a:endParaRPr lang="de-D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1313" indent="-163513">
              <a:defRPr/>
            </a:pP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1313" indent="-163513">
              <a:defRPr/>
            </a:pPr>
            <a:endParaRPr lang="de-D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1313" indent="-163513">
              <a:defRPr/>
            </a:pP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South Africa</a:t>
            </a: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650&quot;&gt;&lt;/object&gt;&lt;object type=&quot;2&quot; unique_id=&quot;10651&quot;&gt;&lt;object type=&quot;3&quot; unique_id=&quot;10652&quot;&gt;&lt;property id=&quot;20148&quot; value=&quot;5&quot;/&gt;&lt;property id=&quot;20300&quot; value=&quot;Folie 1 - &amp;quot;The history and future of &amp;#x0D;&amp;#x0A;UNW-AIS+&amp;quot;&quot;/&gt;&lt;property id=&quot;20307&quot; value=&quot;356&quot;/&gt;&lt;/object&gt;&lt;object type=&quot;3&quot; unique_id=&quot;10653&quot;&gt;&lt;property id=&quot;20148&quot; value=&quot;5&quot;/&gt;&lt;property id=&quot;20300&quot; value=&quot;Folie 2 - &amp;quot;UN-Water: Strengthening the UN System&amp;quot;&quot;/&gt;&lt;property id=&quot;20307&quot; value=&quot;506&quot;/&gt;&lt;/object&gt;&lt;object type=&quot;3&quot; unique_id=&quot;10654&quot;&gt;&lt;property id=&quot;20148&quot; value=&quot;5&quot;/&gt;&lt;property id=&quot;20300&quot; value=&quot;Folie 3&quot;/&gt;&lt;property id=&quot;20307&quot; value=&quot;498&quot;/&gt;&lt;/object&gt;&lt;object type=&quot;3&quot; unique_id=&quot;10655&quot;&gt;&lt;property id=&quot;20148&quot; value=&quot;5&quot;/&gt;&lt;property id=&quot;20300&quot; value=&quot;Folie 4 - &amp;quot;Developing Information Systems&amp;quot;&quot;/&gt;&lt;property id=&quot;20307&quot; value=&quot;507&quot;/&gt;&lt;/object&gt;&lt;object type=&quot;3&quot; unique_id=&quot;10656&quot;&gt;&lt;property id=&quot;20148&quot; value=&quot;5&quot;/&gt;&lt;property id=&quot;20300&quot; value=&quot;Folie 5 - &amp;quot;UNW-DPC First Work-Plan&amp;quot;&quot;/&gt;&lt;property id=&quot;20307&quot; value=&quot;509&quot;/&gt;&lt;/object&gt;&lt;object type=&quot;3&quot; unique_id=&quot;10657&quot;&gt;&lt;property id=&quot;20148&quot; value=&quot;5&quot;/&gt;&lt;property id=&quot;20300&quot; value=&quot;Folie 6 - &amp;quot;UNW-DPC First Work-Plan&amp;quot;&quot;/&gt;&lt;property id=&quot;20307&quot; value=&quot;516&quot;/&gt;&lt;/object&gt;&lt;object type=&quot;3&quot; unique_id=&quot;10659&quot;&gt;&lt;property id=&quot;20148&quot; value=&quot;5&quot;/&gt;&lt;property id=&quot;20300&quot; value=&quot;Folie 8 - &amp;quot;UNW-DPC First Work-Plan&amp;quot;&quot;/&gt;&lt;property id=&quot;20307&quot; value=&quot;511&quot;/&gt;&lt;/object&gt;&lt;object type=&quot;3&quot; unique_id=&quot;10660&quot;&gt;&lt;property id=&quot;20148&quot; value=&quot;5&quot;/&gt;&lt;property id=&quot;20300&quot; value=&quot;Folie 9 - &amp;quot;Presenting the CDIS&amp;quot;&quot;/&gt;&lt;property id=&quot;20307&quot; value=&quot;518&quot;/&gt;&lt;/object&gt;&lt;object type=&quot;3&quot; unique_id=&quot;10661&quot;&gt;&lt;property id=&quot;20148&quot; value=&quot;5&quot;/&gt;&lt;property id=&quot;20300&quot; value=&quot;Folie 10 - &amp;quot;CDIS: The SQL Database&amp;quot;&quot;/&gt;&lt;property id=&quot;20307&quot; value=&quot;517&quot;/&gt;&lt;/object&gt;&lt;object type=&quot;3&quot; unique_id=&quot;10663&quot;&gt;&lt;property id=&quot;20148&quot; value=&quot;5&quot;/&gt;&lt;property id=&quot;20300&quot; value=&quot;Folie 11 - &amp;quot;CDIS: Online Geo-based, searching by navigating a map&amp;quot;&quot;/&gt;&lt;property id=&quot;20307&quot; value=&quot;519&quot;/&gt;&lt;/object&gt;&lt;object type=&quot;3&quot; unique_id=&quot;10664&quot;&gt;&lt;property id=&quot;20148&quot; value=&quot;5&quot;/&gt;&lt;property id=&quot;20300&quot; value=&quot;Folie 13 - &amp;quot;Launching the New Version of UNW-AIS&amp;quot;&quot;/&gt;&lt;property id=&quot;20307&quot; value=&quot;524&quot;/&gt;&lt;/object&gt;&lt;object type=&quot;3&quot; unique_id=&quot;10665&quot;&gt;&lt;property id=&quot;20148&quot; value=&quot;5&quot;/&gt;&lt;property id=&quot;20300&quot; value=&quot;Folie 12&quot;/&gt;&lt;property id=&quot;20307&quot; value=&quot;525&quot;/&gt;&lt;/object&gt;&lt;object type=&quot;3&quot; unique_id=&quot;10666&quot;&gt;&lt;property id=&quot;20148&quot; value=&quot;5&quot;/&gt;&lt;property id=&quot;20300&quot; value=&quot;Folie 14 - &amp;quot;UNW-DPC‘s second work plan&amp;quot;&quot;/&gt;&lt;property id=&quot;20307&quot; value=&quot;520&quot;/&gt;&lt;/object&gt;&lt;object type=&quot;3&quot; unique_id=&quot;10667&quot;&gt;&lt;property id=&quot;20148&quot; value=&quot;5&quot;/&gt;&lt;property id=&quot;20300&quot; value=&quot;Folie 15 - &amp;quot;Second UNW-DPC Work-Plan (2010-2013)&amp;quot;&quot;/&gt;&lt;property id=&quot;20307&quot; value=&quot;521&quot;/&gt;&lt;/object&gt;&lt;object type=&quot;3&quot; unique_id=&quot;10668&quot;&gt;&lt;property id=&quot;20148&quot; value=&quot;5&quot;/&gt;&lt;property id=&quot;20300&quot; value=&quot;Folie 17&quot;/&gt;&lt;property id=&quot;20307&quot; value=&quot;512&quot;/&gt;&lt;/object&gt;&lt;object type=&quot;3&quot; unique_id=&quot;10669&quot;&gt;&lt;property id=&quot;20148&quot; value=&quot;5&quot;/&gt;&lt;property id=&quot;20300&quot; value=&quot;Folie 19 - &amp;quot;Why eTraining/eLearning?&amp;quot;&quot;/&gt;&lt;property id=&quot;20307&quot; value=&quot;513&quot;/&gt;&lt;/object&gt;&lt;object type=&quot;3&quot; unique_id=&quot;10670&quot;&gt;&lt;property id=&quot;20148&quot; value=&quot;5&quot;/&gt;&lt;property id=&quot;20300&quot; value=&quot;Folie 23 - &amp;quot;UNW-AIS&amp;quot;&quot;/&gt;&lt;property id=&quot;20307&quot; value=&quot;514&quot;/&gt;&lt;/object&gt;&lt;object type=&quot;3&quot; unique_id=&quot;10671&quot;&gt;&lt;property id=&quot;20148&quot; value=&quot;5&quot;/&gt;&lt;property id=&quot;20300&quot; value=&quot;Folie 22 - &amp;quot;Next Steps of AIS Development&amp;quot;&quot;/&gt;&lt;property id=&quot;20307&quot; value=&quot;515&quot;/&gt;&lt;/object&gt;&lt;object type=&quot;3&quot; unique_id=&quot;10673&quot;&gt;&lt;property id=&quot;20148&quot; value=&quot;5&quot;/&gt;&lt;property id=&quot;20300&quot; value=&quot;Folie 24 - &amp;quot;Thank you!&amp;quot;&quot;/&gt;&lt;property id=&quot;20307&quot; value=&quot;490&quot;/&gt;&lt;/object&gt;&lt;object type=&quot;3&quot; unique_id=&quot;10842&quot;&gt;&lt;property id=&quot;20148&quot; value=&quot;5&quot;/&gt;&lt;property id=&quot;20300&quot; value=&quot;Folie 16 - &amp;quot;IW-Science&amp;quot;&quot;/&gt;&lt;property id=&quot;20307&quot; value=&quot;526&quot;/&gt;&lt;/object&gt;&lt;object type=&quot;3&quot; unique_id=&quot;10952&quot;&gt;&lt;property id=&quot;20148&quot; value=&quot;5&quot;/&gt;&lt;property id=&quot;20300&quot; value=&quot;Folie 7 - &amp;quot;Anlysis of UN-Water Members‘ and Partners‘ Activities&amp;quot;&quot;/&gt;&lt;property id=&quot;20307&quot; value=&quot;527&quot;/&gt;&lt;/object&gt;&lt;object type=&quot;3&quot; unique_id=&quot;11003&quot;&gt;&lt;property id=&quot;20148&quot; value=&quot;5&quot;/&gt;&lt;property id=&quot;20300&quot; value=&quot;Folie 20 - &amp;quot;UNW-AIS contains:&amp;quot;&quot;/&gt;&lt;property id=&quot;20307&quot; value=&quot;528&quot;/&gt;&lt;/object&gt;&lt;object type=&quot;3&quot; unique_id=&quot;11229&quot;&gt;&lt;property id=&quot;20148&quot; value=&quot;5&quot;/&gt;&lt;property id=&quot;20300&quot; value=&quot;Folie 21&quot;/&gt;&lt;property id=&quot;20307&quot; value=&quot;529&quot;/&gt;&lt;/object&gt;&lt;object type=&quot;3&quot; unique_id=&quot;11355&quot;&gt;&lt;property id=&quot;20148&quot; value=&quot;5&quot;/&gt;&lt;property id=&quot;20300&quot; value=&quot;Folie 18 - &amp;quot;+&amp;quot;&quot;/&gt;&lt;property id=&quot;20307&quot; value=&quot;5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UNW-DPC Design Master">
  <a:themeElements>
    <a:clrScheme name="UNW-DPC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E36C09"/>
      </a:accent2>
      <a:accent3>
        <a:srgbClr val="9BBB59"/>
      </a:accent3>
      <a:accent4>
        <a:srgbClr val="4BACC6"/>
      </a:accent4>
      <a:accent5>
        <a:srgbClr val="4BACC6"/>
      </a:accent5>
      <a:accent6>
        <a:srgbClr val="E36C09"/>
      </a:accent6>
      <a:hlink>
        <a:srgbClr val="E36C09"/>
      </a:hlink>
      <a:folHlink>
        <a:srgbClr val="800080"/>
      </a:folHlink>
    </a:clrScheme>
    <a:fontScheme name="Custom 2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217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Arial Unicode MS</vt:lpstr>
      <vt:lpstr>Times New Roman</vt:lpstr>
      <vt:lpstr>Lucida Sans</vt:lpstr>
      <vt:lpstr>Myriad Pro Cond</vt:lpstr>
      <vt:lpstr>Calibri</vt:lpstr>
      <vt:lpstr>UNW-DPC Design Master</vt:lpstr>
      <vt:lpstr>Introduction to UNW-DPC  </vt:lpstr>
      <vt:lpstr>UNW-DPC’s Mission</vt:lpstr>
      <vt:lpstr>Slide 3</vt:lpstr>
      <vt:lpstr>UNW-DPC work plan</vt:lpstr>
      <vt:lpstr>UNW-DPC Capacity Development Effort</vt:lpstr>
      <vt:lpstr>UNW-DPC Areas of Activity</vt:lpstr>
      <vt:lpstr>Example: UNW-DPC support sequence on Drinking Water Loss Reduction</vt:lpstr>
      <vt:lpstr>2. Series of Regional Drinking Water Loss Reduction Workshops (with UN-Habitat, local partners)</vt:lpstr>
      <vt:lpstr>3. Further awareness raising</vt:lpstr>
      <vt:lpstr>Book and Video launch</vt:lpstr>
      <vt:lpstr>UNWAIS+  </vt:lpstr>
      <vt:lpstr>Thank you!</vt:lpstr>
    </vt:vector>
  </TitlesOfParts>
  <Company>UNW-DPC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leentvaar</dc:creator>
  <cp:lastModifiedBy>liebe</cp:lastModifiedBy>
  <cp:revision>676</cp:revision>
  <dcterms:created xsi:type="dcterms:W3CDTF">2009-05-15T08:24:22Z</dcterms:created>
  <dcterms:modified xsi:type="dcterms:W3CDTF">2012-02-18T07:25:58Z</dcterms:modified>
</cp:coreProperties>
</file>