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60" r:id="rId5"/>
    <p:sldId id="257" r:id="rId6"/>
    <p:sldId id="275" r:id="rId7"/>
    <p:sldId id="278" r:id="rId8"/>
    <p:sldId id="262" r:id="rId9"/>
    <p:sldId id="271" r:id="rId10"/>
    <p:sldId id="277" r:id="rId11"/>
    <p:sldId id="280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A612-1768-4926-A61F-A9005360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123A-B51D-4583-B26C-236850AC3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2AD2-CC37-4F17-B130-E173B4EF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8389-DE17-4CA2-A534-16B819E8D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2C63-6D4B-478D-A894-1E1C4724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0413-D125-42C6-AD6A-1E682F25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0026-006C-42BE-83E7-59C4F835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4250-3F55-4447-AA72-295BD4889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7EE1-F2A5-4615-A35C-B4AEA9B3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3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AA14-9A21-44FF-809E-65FAD487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D57-9488-48D2-8972-A00D0AFD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EED6EB-3BA0-46CF-AF1A-56BDF4044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farm3.static.flickr.com/2701/4250364985_3b23deb539_z.jpg?zz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5288" y="2105025"/>
            <a:ext cx="8353425" cy="18272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CA" sz="3200" b="1" smtClean="0">
                <a:latin typeface="Calibri" pitchFamily="34" charset="0"/>
              </a:rPr>
              <a:t>Maximizing Productivity from Wastewater: </a:t>
            </a:r>
            <a:r>
              <a:rPr lang="en-CA" sz="3100" b="1" smtClean="0">
                <a:latin typeface="Calibri" pitchFamily="34" charset="0"/>
              </a:rPr>
              <a:t>Irrigation, Soil, and Crop Management Strategies</a:t>
            </a:r>
            <a:endParaRPr lang="en-CA" sz="3100" b="1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50"/>
            <a:ext cx="25574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http://farm3.static.flickr.com/2701/4250364985_3b23deb539_z.jpg?zz=1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87313"/>
            <a:ext cx="1177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450013"/>
            <a:ext cx="9144000" cy="42386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Fourth Regional Workshop ‘Safe and Productive Use of Wastewater in Agriculture’, 11-13 December 2012, Lima, Peru</a:t>
            </a: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</p:txBody>
      </p:sp>
      <p:sp>
        <p:nvSpPr>
          <p:cNvPr id="2054" name="Subtitle 7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936625"/>
          </a:xfrm>
        </p:spPr>
        <p:txBody>
          <a:bodyPr/>
          <a:lstStyle/>
          <a:p>
            <a:pPr eaLnBrk="1" hangingPunct="1"/>
            <a:r>
              <a:rPr lang="en-CA" sz="2200" smtClean="0">
                <a:latin typeface="Calibri" pitchFamily="34" charset="0"/>
              </a:rPr>
              <a:t>Manzoor Qadir (UNU-INWEH)</a:t>
            </a:r>
          </a:p>
          <a:p>
            <a:pPr eaLnBrk="1" hangingPunct="1"/>
            <a:r>
              <a:rPr lang="en-CA" sz="2200" smtClean="0">
                <a:latin typeface="Calibri" pitchFamily="34" charset="0"/>
              </a:rPr>
              <a:t>Javier Mateo-Sagasta (FAO)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Soil management based on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520920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  <a:cs typeface="Arial" charset="0"/>
              </a:rPr>
              <a:t>Soil characteristics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such as texture and structure    </a:t>
            </a:r>
            <a:endParaRPr lang="en-US" sz="2600" dirty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CA" sz="2600" dirty="0">
                <a:latin typeface="Calibri" pitchFamily="34" charset="0"/>
                <a:cs typeface="Arial" charset="0"/>
              </a:rPr>
              <a:t>Soil contamination/pollution </a:t>
            </a:r>
            <a:r>
              <a:rPr lang="en-CA" sz="2600" dirty="0" smtClean="0">
                <a:latin typeface="Calibri" pitchFamily="34" charset="0"/>
                <a:cs typeface="Arial" charset="0"/>
              </a:rPr>
              <a:t>level and its control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 </a:t>
            </a:r>
            <a:endParaRPr lang="en-US" sz="2600" dirty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  <a:cs typeface="Arial" charset="0"/>
              </a:rPr>
              <a:t>Soil amendment needs, such as use of gypsum in case of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using highly </a:t>
            </a:r>
            <a:r>
              <a:rPr lang="en-US" sz="2600" dirty="0">
                <a:latin typeface="Calibri" pitchFamily="34" charset="0"/>
                <a:cs typeface="Arial" charset="0"/>
              </a:rPr>
              <a:t>sodic wastewater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  <a:cs typeface="Arial" charset="0"/>
              </a:rPr>
              <a:t>Fertilizer management considering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nutrient content of wastewater and soil </a:t>
            </a:r>
            <a:r>
              <a:rPr lang="en-US" sz="2600" dirty="0">
                <a:latin typeface="Calibri" pitchFamily="34" charset="0"/>
                <a:cs typeface="Arial" charset="0"/>
              </a:rPr>
              <a:t>nutrient availability status  </a:t>
            </a:r>
          </a:p>
        </p:txBody>
      </p:sp>
      <p:pic>
        <p:nvPicPr>
          <p:cNvPr id="7" name="Picture 2" descr="3b Central Asia May 2004 057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36073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54475"/>
            <a:ext cx="334803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01786"/>
            <a:ext cx="3275855" cy="448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3" y="2401786"/>
            <a:ext cx="3069835" cy="44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63" y="2516010"/>
            <a:ext cx="2837781" cy="421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5525" y="90872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Some Selected Publications on the Subject 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549275"/>
            <a:ext cx="821372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Conclusions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438" y="1412875"/>
            <a:ext cx="71596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Recovery of water and nutrients from wastewater offers multiple opportunities for crop production.</a:t>
            </a:r>
          </a:p>
          <a:p>
            <a:pPr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These opportunities can translate into increased  productivity and income for farmers if appropriate irrigation, crop, and soil management strategies are implemented.</a:t>
            </a:r>
          </a:p>
          <a:p>
            <a:pPr>
              <a:defRPr/>
            </a:pPr>
            <a:r>
              <a:rPr lang="en-CA" sz="28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Wastewater: Opportunities for Crop Production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416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 dirty="0">
                <a:latin typeface="Calibri" pitchFamily="34" charset="0"/>
                <a:cs typeface="Arial" charset="0"/>
              </a:rPr>
              <a:t>Stable source of water </a:t>
            </a:r>
            <a:r>
              <a:rPr lang="en-US" sz="2800" dirty="0">
                <a:latin typeface="Calibri" pitchFamily="34" charset="0"/>
                <a:cs typeface="Arial" charset="0"/>
              </a:rPr>
              <a:t>with reliable availability of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water for irrigation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amid </a:t>
            </a:r>
            <a:r>
              <a:rPr lang="en-US" sz="2800" dirty="0">
                <a:latin typeface="Calibri" pitchFamily="34" charset="0"/>
                <a:cs typeface="Arial" charset="0"/>
              </a:rPr>
              <a:t>water scarcity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 dirty="0">
                <a:latin typeface="Calibri" pitchFamily="34" charset="0"/>
                <a:cs typeface="Arial" charset="0"/>
              </a:rPr>
              <a:t>Savings on fertilizer use </a:t>
            </a:r>
            <a:r>
              <a:rPr lang="en-US" sz="2800" dirty="0">
                <a:latin typeface="Calibri" pitchFamily="34" charset="0"/>
                <a:cs typeface="Arial" charset="0"/>
              </a:rPr>
              <a:t>(wastewater contains nutrients), i.e. cheap source of nutrients with no or little amount of fertilizer needed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62075"/>
            <a:ext cx="3495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5613"/>
            <a:ext cx="1752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78738" y="4265613"/>
            <a:ext cx="0" cy="2089150"/>
          </a:xfrm>
          <a:prstGeom prst="straightConnector1">
            <a:avLst/>
          </a:prstGeom>
          <a:ln w="1016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Wastewater: Risks for Crop Production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4164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 dirty="0">
                <a:latin typeface="Calibri" pitchFamily="34" charset="0"/>
                <a:cs typeface="Arial" charset="0"/>
              </a:rPr>
              <a:t>Salinity/sodicity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Specific-ion </a:t>
            </a:r>
            <a:r>
              <a:rPr lang="en-US" sz="2800" b="1" dirty="0">
                <a:latin typeface="Calibri" pitchFamily="34" charset="0"/>
                <a:cs typeface="Arial" charset="0"/>
              </a:rPr>
              <a:t>toxicity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800" b="1" dirty="0">
                <a:latin typeface="Calibri" pitchFamily="34" charset="0"/>
                <a:cs typeface="Arial" charset="0"/>
              </a:rPr>
              <a:t>Suspend solids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428750"/>
            <a:ext cx="32400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079875"/>
            <a:ext cx="32400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6750050" y="6161088"/>
            <a:ext cx="153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 Boron toxicity</a:t>
            </a:r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92575"/>
            <a:ext cx="39798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2349500" y="618807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 Clogged drippers </a:t>
            </a:r>
            <a:endParaRPr lang="en-US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6684963" y="3627438"/>
            <a:ext cx="166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Salinity/sodicity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00063" y="1052513"/>
            <a:ext cx="8135937" cy="21161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CA" sz="3200" b="1" smtClean="0">
                <a:latin typeface="Calibri" pitchFamily="34" charset="0"/>
              </a:rPr>
              <a:t>How can we maximize agricultural productivity and benefits from wastewater? </a:t>
            </a:r>
            <a:endParaRPr lang="en-CA" sz="3100" b="1" smtClean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63550" y="4005263"/>
            <a:ext cx="8208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CA" sz="3200">
                <a:solidFill>
                  <a:srgbClr val="0000FF"/>
                </a:solidFill>
                <a:latin typeface="Calibri" pitchFamily="34" charset="0"/>
              </a:rPr>
              <a:t>Some on-farm wastewater management strategies  to maximize productivity and minimize risks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35375" y="2492375"/>
            <a:ext cx="2089150" cy="1731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Irrigation, soil, and crop management strategies for wastewater use in agriculture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63938" y="817563"/>
            <a:ext cx="2232025" cy="11699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ja-JP" sz="1400" b="1">
                <a:latin typeface="Calibri" pitchFamily="34" charset="0"/>
                <a:ea typeface="ＭＳ Ｐゴシック" pitchFamily="34" charset="-128"/>
              </a:rPr>
              <a:t>Crop selection</a:t>
            </a: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based on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Market value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Irrigation requirement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Diversification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Stress tolerance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227763" y="2708275"/>
            <a:ext cx="2303462" cy="11699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ja-JP" sz="1400" b="1">
                <a:latin typeface="Calibri" pitchFamily="34" charset="0"/>
                <a:ea typeface="ＭＳ Ｐゴシック" pitchFamily="34" charset="-128"/>
              </a:rPr>
              <a:t>Soil management </a:t>
            </a: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based on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Soil characteristics 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Pollutant control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Amendment needs, if any 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Nutrient management</a:t>
            </a:r>
            <a:r>
              <a:rPr lang="en-GB" altLang="ja-JP" sz="1400">
                <a:latin typeface="Calibri" pitchFamily="34" charset="0"/>
                <a:ea typeface="ＭＳ Ｐゴシック" pitchFamily="34" charset="-128"/>
              </a:rPr>
              <a:t>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708275"/>
            <a:ext cx="2303462" cy="1165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ja-JP" sz="1400" b="1">
                <a:latin typeface="Calibri" pitchFamily="34" charset="0"/>
                <a:ea typeface="ＭＳ Ｐゴシック" pitchFamily="34" charset="-128"/>
              </a:rPr>
              <a:t>Irrigation management </a:t>
            </a: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for 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Water quality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Irrigation method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Irrigation scheduling</a:t>
            </a:r>
          </a:p>
          <a:p>
            <a:pPr eaLnBrk="1" hangingPunct="1">
              <a:buFontTx/>
              <a:buChar char="•"/>
            </a:pPr>
            <a:r>
              <a:rPr lang="en-US" altLang="ja-JP" sz="1400">
                <a:latin typeface="Calibri" pitchFamily="34" charset="0"/>
                <a:ea typeface="ＭＳ Ｐゴシック" pitchFamily="34" charset="-128"/>
              </a:rPr>
              <a:t>  Irrigation rate</a:t>
            </a:r>
            <a:r>
              <a:rPr lang="en-GB" altLang="ja-JP" sz="1400">
                <a:latin typeface="Calibri" pitchFamily="34" charset="0"/>
                <a:ea typeface="ＭＳ Ｐゴシック" pitchFamily="34" charset="-128"/>
              </a:rPr>
              <a:t>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63938" y="4729163"/>
            <a:ext cx="2232025" cy="11699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b="1" dirty="0">
                <a:latin typeface="Calibri" pitchFamily="34" charset="0"/>
                <a:ea typeface="ＭＳ Ｐゴシック" charset="-128"/>
              </a:rPr>
              <a:t>Other related aspects</a:t>
            </a:r>
            <a:endParaRPr lang="en-US" altLang="ja-JP" sz="1400" dirty="0">
              <a:latin typeface="Calibri" pitchFamily="34" charset="0"/>
              <a:ea typeface="ＭＳ Ｐゴシック" charset="-128"/>
            </a:endParaRPr>
          </a:p>
          <a:p>
            <a:pPr>
              <a:buFontTx/>
              <a:buChar char="•"/>
              <a:defRPr/>
            </a:pPr>
            <a:r>
              <a:rPr lang="en-US" altLang="ja-JP" sz="1400" dirty="0">
                <a:latin typeface="Calibri" pitchFamily="34" charset="0"/>
                <a:ea typeface="ＭＳ Ｐゴシック" charset="-128"/>
              </a:rPr>
              <a:t>  Harvesting measures</a:t>
            </a:r>
          </a:p>
          <a:p>
            <a:pPr>
              <a:buFontTx/>
              <a:buChar char="•"/>
              <a:defRPr/>
            </a:pPr>
            <a:r>
              <a:rPr lang="en-US" altLang="ja-JP" sz="1400" dirty="0">
                <a:latin typeface="Calibri" pitchFamily="34" charset="0"/>
                <a:ea typeface="ＭＳ Ｐゴシック" charset="-128"/>
              </a:rPr>
              <a:t>  Human health protection</a:t>
            </a:r>
          </a:p>
          <a:p>
            <a:pPr marL="182563" indent="-182563">
              <a:buFontTx/>
              <a:buChar char="•"/>
              <a:defRPr/>
            </a:pPr>
            <a:r>
              <a:rPr lang="en-US" altLang="ja-JP" sz="1400" dirty="0">
                <a:latin typeface="Calibri" pitchFamily="34" charset="0"/>
                <a:ea typeface="ＭＳ Ｐゴシック" charset="-128"/>
              </a:rPr>
              <a:t>Farmers’ awareness about best practices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132138" y="3141663"/>
            <a:ext cx="503237" cy="341312"/>
          </a:xfrm>
          <a:prstGeom prst="rightArrow">
            <a:avLst>
              <a:gd name="adj1" fmla="val 50000"/>
              <a:gd name="adj2" fmla="val 3686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724525" y="3141663"/>
            <a:ext cx="503238" cy="341312"/>
          </a:xfrm>
          <a:prstGeom prst="leftArrow">
            <a:avLst>
              <a:gd name="adj1" fmla="val 50000"/>
              <a:gd name="adj2" fmla="val 3686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00563" y="4224338"/>
            <a:ext cx="360362" cy="504825"/>
          </a:xfrm>
          <a:prstGeom prst="upArrow">
            <a:avLst>
              <a:gd name="adj1" fmla="val 50000"/>
              <a:gd name="adj2" fmla="val 3003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500563" y="1989138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0" y="6308725"/>
            <a:ext cx="9144000" cy="28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250" dirty="0">
                <a:latin typeface="Calibri" pitchFamily="34" charset="0"/>
              </a:rPr>
              <a:t>Qadir, Drechsel, Raschid-Sally (2008) Wastewater use in agriculture: Agronomic considerations. Encyclopedia of Water Science: 1296-1299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73838"/>
            <a:ext cx="9144000" cy="28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250" dirty="0">
                <a:latin typeface="Calibri" pitchFamily="34" charset="0"/>
              </a:rPr>
              <a:t>FAO (2003) Users manual for irrigation with treated wastewater</a:t>
            </a:r>
            <a:r>
              <a:rPr lang="en-CA" sz="1250" dirty="0" smtClean="0">
                <a:latin typeface="Calibri" pitchFamily="34" charset="0"/>
              </a:rPr>
              <a:t>. FAO Regional Office for the Near East, Cairo, Egypt. </a:t>
            </a:r>
            <a:endParaRPr lang="en-CA" sz="125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Crop Selection based 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4705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Market value/demand 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 smtClean="0">
                <a:latin typeface="Calibri" pitchFamily="34" charset="0"/>
                <a:cs typeface="Arial" charset="0"/>
              </a:rPr>
              <a:t>Crop/crop rotation </a:t>
            </a:r>
            <a:r>
              <a:rPr lang="en-US" sz="2600" b="1" dirty="0">
                <a:latin typeface="Calibri" pitchFamily="34" charset="0"/>
                <a:cs typeface="Arial" charset="0"/>
              </a:rPr>
              <a:t>irrigation requirement </a:t>
            </a:r>
            <a:r>
              <a:rPr lang="en-US" sz="2600" dirty="0">
                <a:latin typeface="Calibri" pitchFamily="34" charset="0"/>
                <a:cs typeface="Arial" charset="0"/>
              </a:rPr>
              <a:t>inline with water availability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Crop diversification/restriction</a:t>
            </a:r>
            <a:r>
              <a:rPr lang="en-US" sz="2600" dirty="0">
                <a:latin typeface="Calibri" pitchFamily="34" charset="0"/>
                <a:cs typeface="Arial" charset="0"/>
              </a:rPr>
              <a:t> where untreated wastewater is used for irrigation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Stress tolerance </a:t>
            </a:r>
            <a:r>
              <a:rPr lang="en-US" sz="2600" dirty="0">
                <a:latin typeface="Calibri" pitchFamily="34" charset="0"/>
                <a:cs typeface="Arial" charset="0"/>
              </a:rPr>
              <a:t>for salts, heavy metals, boron, etc.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3448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3448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333375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Crop Selection based on Stress Tolerance </a:t>
            </a:r>
          </a:p>
        </p:txBody>
      </p:sp>
      <p:grpSp>
        <p:nvGrpSpPr>
          <p:cNvPr id="8195" name="Group 12"/>
          <p:cNvGrpSpPr>
            <a:grpSpLocks/>
          </p:cNvGrpSpPr>
          <p:nvPr/>
        </p:nvGrpSpPr>
        <p:grpSpPr bwMode="auto">
          <a:xfrm>
            <a:off x="1241425" y="1162050"/>
            <a:ext cx="6919913" cy="2951163"/>
            <a:chOff x="827584" y="1628800"/>
            <a:chExt cx="6919389" cy="2952328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" t="22836" r="6683" b="26091"/>
            <a:stretch>
              <a:fillRect/>
            </a:stretch>
          </p:blipFill>
          <p:spPr bwMode="auto">
            <a:xfrm>
              <a:off x="827584" y="1628800"/>
              <a:ext cx="6919389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59351" y="1665327"/>
              <a:ext cx="504787" cy="144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1636713" y="4292600"/>
            <a:ext cx="6129337" cy="2420938"/>
            <a:chOff x="1115616" y="4293096"/>
            <a:chExt cx="6130212" cy="2420888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28838" r="8754" b="27850"/>
            <a:stretch>
              <a:fillRect/>
            </a:stretch>
          </p:blipFill>
          <p:spPr bwMode="auto">
            <a:xfrm>
              <a:off x="1115616" y="4293096"/>
              <a:ext cx="6130212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15616" y="4340720"/>
              <a:ext cx="576344" cy="14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 rot="1924227">
            <a:off x="5578907" y="935389"/>
            <a:ext cx="2138536" cy="3172326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7" y="4372893"/>
            <a:ext cx="1995406" cy="23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Irrigation Management for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1268413"/>
            <a:ext cx="5137199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Water quality</a:t>
            </a:r>
            <a:r>
              <a:rPr lang="en-US" sz="2600" dirty="0">
                <a:latin typeface="Calibri" pitchFamily="34" charset="0"/>
                <a:cs typeface="Arial" charset="0"/>
              </a:rPr>
              <a:t>: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Level of wastewater treatment – no treatment to tertiary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treatment</a:t>
            </a:r>
            <a:endParaRPr lang="en-US" sz="2600" dirty="0">
              <a:latin typeface="Calibri" pitchFamily="34" charset="0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Irrigation method</a:t>
            </a:r>
            <a:r>
              <a:rPr lang="en-US" sz="2600" dirty="0">
                <a:latin typeface="Calibri" pitchFamily="34" charset="0"/>
                <a:cs typeface="Arial" charset="0"/>
              </a:rPr>
              <a:t>: </a:t>
            </a:r>
            <a:r>
              <a:rPr lang="en-CA" sz="2600" dirty="0">
                <a:latin typeface="Calibri" pitchFamily="34" charset="0"/>
                <a:cs typeface="Arial" charset="0"/>
              </a:rPr>
              <a:t>flood irrigation (low cost and low WUE), manual irrigation with watering cans, furrow irrigation, sprinkler irrigation, and drip irrigation (high cost and high WUE)</a:t>
            </a:r>
            <a:r>
              <a:rPr lang="en-US" sz="2600" dirty="0">
                <a:latin typeface="Calibri" pitchFamily="34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b="1" dirty="0">
                <a:latin typeface="Calibri" pitchFamily="34" charset="0"/>
                <a:cs typeface="Arial" charset="0"/>
              </a:rPr>
              <a:t>Leaching and drainage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3512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anzoor\Desktop\israel-irrigated-flowers-before-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3496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3" y="476250"/>
            <a:ext cx="8283575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Irrigation Management for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289" y="1609725"/>
            <a:ext cx="4680768" cy="31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  <a:cs typeface="Arial" charset="0"/>
              </a:rPr>
              <a:t>Irrigation scheduling/frequency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  <a:cs typeface="Arial" charset="0"/>
              </a:rPr>
              <a:t>Irrigation rate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600" dirty="0">
                <a:latin typeface="Calibri" pitchFamily="34" charset="0"/>
                <a:cs typeface="Arial" charset="0"/>
              </a:rPr>
              <a:t>Conjunctive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use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such </a:t>
            </a:r>
            <a:r>
              <a:rPr lang="en-US" sz="2600" dirty="0">
                <a:latin typeface="Calibri" pitchFamily="34" charset="0"/>
                <a:cs typeface="Arial" charset="0"/>
              </a:rPr>
              <a:t>as cyclic or blended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application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with </a:t>
            </a:r>
            <a:r>
              <a:rPr lang="en-US" sz="2600" dirty="0">
                <a:latin typeface="Calibri" pitchFamily="34" charset="0"/>
                <a:cs typeface="Arial" charset="0"/>
              </a:rPr>
              <a:t>good-quality </a:t>
            </a:r>
            <a:r>
              <a:rPr lang="en-US" sz="2600" dirty="0" smtClean="0">
                <a:latin typeface="Calibri" pitchFamily="34" charset="0"/>
                <a:cs typeface="Arial" charset="0"/>
              </a:rPr>
              <a:t>water</a:t>
            </a:r>
            <a:endParaRPr lang="en-US" sz="2600" dirty="0"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40" y="1268760"/>
            <a:ext cx="3499160" cy="496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453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Maximizing Productivity from Wastewater: Irrigation, Soil, and Crop Management Strategies</vt:lpstr>
      <vt:lpstr>PowerPoint Presentation</vt:lpstr>
      <vt:lpstr>PowerPoint Presentation</vt:lpstr>
      <vt:lpstr>How can we maximize agricultural productivity and benefits from wastewater?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ICARDA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Qadir</dc:creator>
  <cp:lastModifiedBy>Manzoor Qadir</cp:lastModifiedBy>
  <cp:revision>47</cp:revision>
  <dcterms:created xsi:type="dcterms:W3CDTF">2007-02-13T10:40:19Z</dcterms:created>
  <dcterms:modified xsi:type="dcterms:W3CDTF">2012-12-12T01:31:24Z</dcterms:modified>
</cp:coreProperties>
</file>