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340" r:id="rId2"/>
    <p:sldId id="421" r:id="rId3"/>
    <p:sldId id="405" r:id="rId4"/>
    <p:sldId id="406" r:id="rId5"/>
    <p:sldId id="355" r:id="rId6"/>
    <p:sldId id="408" r:id="rId7"/>
    <p:sldId id="383" r:id="rId8"/>
    <p:sldId id="410" r:id="rId9"/>
    <p:sldId id="411" r:id="rId10"/>
    <p:sldId id="384" r:id="rId11"/>
    <p:sldId id="402" r:id="rId12"/>
    <p:sldId id="400" r:id="rId13"/>
    <p:sldId id="425" r:id="rId14"/>
    <p:sldId id="430" r:id="rId15"/>
    <p:sldId id="431" r:id="rId16"/>
    <p:sldId id="426" r:id="rId17"/>
    <p:sldId id="427" r:id="rId18"/>
    <p:sldId id="397" r:id="rId19"/>
    <p:sldId id="420" r:id="rId20"/>
    <p:sldId id="338" r:id="rId21"/>
    <p:sldId id="422" r:id="rId22"/>
    <p:sldId id="432" r:id="rId23"/>
    <p:sldId id="429" r:id="rId24"/>
    <p:sldId id="418" r:id="rId25"/>
  </p:sldIdLst>
  <p:sldSz cx="10693400" cy="756126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DLICOTT, Kate Olive" initials="MKO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E83D4"/>
    <a:srgbClr val="44A5E0"/>
    <a:srgbClr val="2189C9"/>
    <a:srgbClr val="96CCEE"/>
    <a:srgbClr val="E2C782"/>
    <a:srgbClr val="553E25"/>
    <a:srgbClr val="CC6600"/>
    <a:srgbClr val="CC9900"/>
    <a:srgbClr val="996633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335" autoAdjust="0"/>
    <p:restoredTop sz="93250" autoAdjust="0"/>
  </p:normalViewPr>
  <p:slideViewPr>
    <p:cSldViewPr snapToGrid="0">
      <p:cViewPr>
        <p:scale>
          <a:sx n="110" d="100"/>
          <a:sy n="110" d="100"/>
        </p:scale>
        <p:origin x="-318" y="-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4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16:18:50.355" idx="1">
    <p:pos x="3694" y="3655"/>
    <p:text>vol 2 pg 72.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16:18:50.355" idx="7">
    <p:pos x="3694" y="3655"/>
    <p:text>vol 2 pg 72.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16:18:50.355" idx="8">
    <p:pos x="3694" y="3655"/>
    <p:text>vol 2 pg 72.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1T16:14:52.106" idx="2">
    <p:pos x="6465" y="2701"/>
    <p:text>vol 1pg 26 para 4</p:text>
  </p:cm>
  <p:cm authorId="0" dt="2012-11-21T16:17:05.085" idx="3">
    <p:pos x="5442" y="3158"/>
    <p:text>vol 1 table 2.4 (exception is no recommendation for high growing crops)  Also Vol 2 table 4.4 indicates 10 when produce is washed </p:text>
  </p:cm>
  <p:cm authorId="0" dt="2012-11-21T16:14:15.464" idx="4">
    <p:pos x="6207" y="1778"/>
    <p:text>Vol 1 table table 2.5 footnote a</p:text>
  </p:cm>
  <p:cm authorId="0" dt="2012-12-10T19:09:59.375" idx="5">
    <p:pos x="6247" y="3635"/>
    <p:text>Vol 2 Annex 1</p:text>
  </p:cm>
  <p:cm authorId="0" dt="2012-12-10T19:10:56.174" idx="6">
    <p:pos x="5313" y="3247"/>
    <p:text>Vol 2 Table 4.7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30DCFA-6F25-4B81-A667-AE92F789BC55}" type="datetime3">
              <a:rPr lang="en-US"/>
              <a:pPr>
                <a:defRPr/>
              </a:pPr>
              <a:t>20 December 2012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CD0FA1-E0A1-4E97-AF91-A633CF4EC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56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F35699-6395-4A24-9FCD-F60881BBE342}" type="datetime3">
              <a:rPr lang="en-US"/>
              <a:pPr>
                <a:defRPr/>
              </a:pPr>
              <a:t>20 December 2012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38188"/>
            <a:ext cx="5211762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16FDA0-0AE5-4D54-98AF-695BB03C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8010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World Health Organization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59837B-9ED8-476D-BFCC-EEF474904AFB}" type="datetime3">
              <a:rPr lang="en-US" smtClean="0"/>
              <a:pPr/>
              <a:t>20 December 2012</a:t>
            </a:fld>
            <a:endParaRPr lang="en-US" smtClean="0"/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9E8EDE-C302-463F-A415-542E7492849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D377307-8028-4245-AB18-10A1F6C41AB1}" type="datetime3">
              <a:rPr lang="en-US"/>
              <a:pPr/>
              <a:t>20 December 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E9245-D8D0-4B45-8708-1FAD37709E34}" type="slidenum">
              <a:rPr lang="en-US"/>
              <a:pPr/>
              <a:t>3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0" tIns="0" rIns="0" bIns="0"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526846-AE6C-44CC-964E-838AEE5322F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dirty="0" smtClean="0"/>
              <a:t>The </a:t>
            </a:r>
            <a:r>
              <a:rPr lang="fr-CH" dirty="0" err="1" smtClean="0"/>
              <a:t>third</a:t>
            </a:r>
            <a:r>
              <a:rPr lang="fr-CH" dirty="0" smtClean="0"/>
              <a:t> </a:t>
            </a:r>
            <a:r>
              <a:rPr lang="fr-CH" dirty="0" err="1" smtClean="0"/>
              <a:t>edition</a:t>
            </a:r>
            <a:r>
              <a:rPr lang="fr-CH" dirty="0" smtClean="0"/>
              <a:t> of </a:t>
            </a:r>
            <a:r>
              <a:rPr lang="fr-CH" dirty="0" err="1" smtClean="0"/>
              <a:t>WHO’s</a:t>
            </a:r>
            <a:r>
              <a:rPr lang="fr-CH" dirty="0" smtClean="0"/>
              <a:t> Guidelines for the </a:t>
            </a:r>
            <a:r>
              <a:rPr lang="fr-CH" dirty="0" err="1" smtClean="0"/>
              <a:t>Safe</a:t>
            </a:r>
            <a:r>
              <a:rPr lang="fr-CH" dirty="0" smtClean="0"/>
              <a:t> Use of </a:t>
            </a:r>
            <a:r>
              <a:rPr lang="fr-CH" dirty="0" err="1" smtClean="0"/>
              <a:t>Wastewater</a:t>
            </a:r>
            <a:r>
              <a:rPr lang="fr-CH" dirty="0" smtClean="0"/>
              <a:t>, </a:t>
            </a:r>
            <a:r>
              <a:rPr lang="fr-CH" dirty="0" err="1" smtClean="0"/>
              <a:t>Excreta</a:t>
            </a:r>
            <a:r>
              <a:rPr lang="fr-CH" dirty="0" smtClean="0"/>
              <a:t> and </a:t>
            </a:r>
            <a:r>
              <a:rPr lang="fr-CH" dirty="0" err="1" smtClean="0"/>
              <a:t>Greywater</a:t>
            </a:r>
            <a:r>
              <a:rPr lang="fr-CH" dirty="0" smtClean="0"/>
              <a:t> in Agriculture and Aquaculture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launched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the IWA World Water </a:t>
            </a:r>
            <a:r>
              <a:rPr lang="fr-CH" dirty="0" err="1" smtClean="0"/>
              <a:t>Congress</a:t>
            </a:r>
            <a:r>
              <a:rPr lang="fr-CH" dirty="0" smtClean="0"/>
              <a:t> in Beijing </a:t>
            </a:r>
            <a:r>
              <a:rPr lang="fr-CH" dirty="0" err="1" smtClean="0"/>
              <a:t>September</a:t>
            </a:r>
            <a:r>
              <a:rPr lang="fr-CH" dirty="0" smtClean="0"/>
              <a:t> 2006. The four volumes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ordered</a:t>
            </a:r>
            <a:r>
              <a:rPr lang="fr-CH" dirty="0" smtClean="0"/>
              <a:t> as of </a:t>
            </a: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the WHO.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F35699-6395-4A24-9FCD-F60881BBE342}" type="datetime3">
              <a:rPr lang="en-US" smtClean="0"/>
              <a:pPr>
                <a:defRPr/>
              </a:pPr>
              <a:t>20 December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6FDA0-0AE5-4D54-98AF-695BB03CEB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853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Hazard analysis and critical control points  Single barrier as risk management tool </a:t>
            </a:r>
            <a:r>
              <a:rPr lang="en-US" dirty="0">
                <a:sym typeface="Wingdings" pitchFamily="2" charset="2"/>
              </a:rPr>
              <a:t> multi barriers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38188"/>
            <a:ext cx="5210175" cy="36861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World Health Organization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E32516-60A5-4DBF-B66F-D49D90F2CB7E}" type="datetime3">
              <a:rPr lang="en-US" smtClean="0"/>
              <a:pPr/>
              <a:t>20 December 2012</a:t>
            </a:fld>
            <a:endParaRPr lang="en-US" smtClean="0"/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2046CE-3EE4-4531-989C-F82A4FE1A85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0" tIns="0" rIns="0" bIns="0"/>
          <a:lstStyle/>
          <a:p>
            <a:pPr algn="l" rtl="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051BE7-D760-4339-BF0E-F0D8784CA829}" type="datetime3">
              <a:rPr lang="en-US"/>
              <a:pPr/>
              <a:t>20 December 2012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07A66-2435-4DF3-B1B7-332717F4B08D}" type="slidenum">
              <a:rPr lang="en-US"/>
              <a:pPr/>
              <a:t>23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0" tIns="0" rIns="0" bIns="0"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60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60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rtl="1">
              <a:defRPr/>
            </a:pPr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/>
        </p:spPr>
        <p:txBody>
          <a:bodyPr wrap="none" anchor="ctr"/>
          <a:lstStyle/>
          <a:p>
            <a:pPr rtl="1">
              <a:defRPr/>
            </a:pPr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84263" y="7085013"/>
            <a:ext cx="49672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defTabSz="1042988">
              <a:defRPr/>
            </a:pPr>
            <a:r>
              <a:rPr lang="en-US" sz="1400" dirty="0" smtClean="0">
                <a:solidFill>
                  <a:srgbClr val="96CCEE"/>
                </a:solidFill>
                <a:latin typeface="Arial Narrow" pitchFamily="34" charset="0"/>
              </a:rPr>
              <a:t>Safe Use of Wastewater, </a:t>
            </a:r>
            <a:r>
              <a:rPr lang="en-US" sz="1400" dirty="0" err="1" smtClean="0">
                <a:solidFill>
                  <a:srgbClr val="96CCEE"/>
                </a:solidFill>
                <a:latin typeface="Arial Narrow" pitchFamily="34" charset="0"/>
              </a:rPr>
              <a:t>Greywater</a:t>
            </a:r>
            <a:r>
              <a:rPr lang="en-US" sz="1400" dirty="0" smtClean="0">
                <a:solidFill>
                  <a:srgbClr val="96CCEE"/>
                </a:solidFill>
                <a:latin typeface="Arial Narrow" pitchFamily="34" charset="0"/>
              </a:rPr>
              <a:t>  and excreta</a:t>
            </a:r>
            <a:r>
              <a:rPr lang="en-US" sz="1400" dirty="0" smtClean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baseline="12000" dirty="0">
                <a:solidFill>
                  <a:schemeClr val="bg1"/>
                </a:solidFill>
                <a:latin typeface="Arial Narrow" pitchFamily="34" charset="0"/>
              </a:rPr>
              <a:t>|</a:t>
            </a:r>
            <a:r>
              <a:rPr lang="en-US" sz="1400" dirty="0">
                <a:solidFill>
                  <a:srgbClr val="96CCEE"/>
                </a:solidFill>
                <a:latin typeface="Arial Narrow" pitchFamily="34" charset="0"/>
              </a:rPr>
              <a:t>  </a:t>
            </a:r>
            <a:fld id="{D469D9C8-4562-4BCD-B61D-0B98B7A8C423}" type="datetime4">
              <a:rPr lang="en-US" sz="1400" b="0">
                <a:solidFill>
                  <a:srgbClr val="96CCEE"/>
                </a:solidFill>
                <a:latin typeface="Arial Narrow" pitchFamily="34" charset="0"/>
              </a:rPr>
              <a:pPr defTabSz="1042988">
                <a:defRPr/>
              </a:pPr>
              <a:t>December 20, 2012</a:t>
            </a:fld>
            <a:endParaRPr lang="en-US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algn="r" defTabSz="1042988">
              <a:defRPr/>
            </a:pPr>
            <a:fld id="{197B9C10-F58C-4725-9D1F-94430949AF55}" type="slidenum">
              <a:rPr lang="ar-SA" sz="1700">
                <a:solidFill>
                  <a:srgbClr val="72BBE8"/>
                </a:solidFill>
                <a:latin typeface="Arial Narrow" pitchFamily="34" charset="0"/>
              </a:rPr>
              <a:pPr algn="r" defTabSz="1042988">
                <a:defRPr/>
              </a:pPr>
              <a:t>‹#›</a:t>
            </a:fld>
            <a:r>
              <a:rPr lang="en-US" sz="17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400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1575" y="6659563"/>
            <a:ext cx="25812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9163" indent="-322263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513" indent="-307975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650" indent="-258763" algn="l" defTabSz="104298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5100" algn="r" defTabSz="1042988" rtl="1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0" y="5310188"/>
            <a:ext cx="10693400" cy="2251075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1"/>
            <a:endParaRPr lang="en-US"/>
          </a:p>
        </p:txBody>
      </p:sp>
      <p:pic>
        <p:nvPicPr>
          <p:cNvPr id="15363" name="Picture 5" descr="WHO-EN-white-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550" y="5578475"/>
            <a:ext cx="443071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779463" y="3309938"/>
            <a:ext cx="9134475" cy="11541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/>
        </p:spPr>
        <p:txBody>
          <a:bodyPr lIns="0" tIns="0" rIns="0" bIns="0" anchor="ctr"/>
          <a:lstStyle/>
          <a:p>
            <a:pPr algn="ctr" defTabSz="1042988">
              <a:defRPr/>
            </a:pPr>
            <a:r>
              <a:rPr lang="en-US" sz="5000" dirty="0" err="1" smtClean="0">
                <a:solidFill>
                  <a:schemeClr val="bg1"/>
                </a:solidFill>
              </a:rPr>
              <a:t>Guías</a:t>
            </a:r>
            <a:r>
              <a:rPr lang="en-US" sz="5000" dirty="0" smtClean="0">
                <a:solidFill>
                  <a:schemeClr val="bg1"/>
                </a:solidFill>
              </a:rPr>
              <a:t> de OMS</a:t>
            </a:r>
            <a:endParaRPr lang="en-US" sz="5000" dirty="0">
              <a:solidFill>
                <a:schemeClr val="bg1"/>
              </a:solidFill>
            </a:endParaRPr>
          </a:p>
          <a:p>
            <a:pPr algn="ctr" defTabSz="1042988">
              <a:defRPr/>
            </a:pPr>
            <a:r>
              <a:rPr lang="es-PE" sz="5400" b="0" dirty="0"/>
              <a:t> </a:t>
            </a:r>
            <a:r>
              <a:rPr lang="es-PE" sz="5400" b="0" dirty="0" smtClean="0">
                <a:solidFill>
                  <a:schemeClr val="bg1"/>
                </a:solidFill>
              </a:rPr>
              <a:t>Uso </a:t>
            </a:r>
            <a:r>
              <a:rPr lang="es-PE" sz="5400" b="0" dirty="0">
                <a:solidFill>
                  <a:schemeClr val="bg1"/>
                </a:solidFill>
              </a:rPr>
              <a:t>seguro de aguas residuales y excretas 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15365" name="Picture 2" descr="DSC00426.JPG - Windows Photo Viewer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127000"/>
            <a:ext cx="10693401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Lecciones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guias</a:t>
            </a:r>
            <a:r>
              <a:rPr lang="en-US" dirty="0" smtClean="0"/>
              <a:t> de 1989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19808" y="1899854"/>
            <a:ext cx="8623738" cy="4178300"/>
          </a:xfrm>
        </p:spPr>
        <p:txBody>
          <a:bodyPr/>
          <a:lstStyle/>
          <a:p>
            <a:pPr marL="630238" indent="-630238" eaLnBrk="1" hangingPunct="1"/>
            <a:r>
              <a:rPr lang="es-PE" sz="2400" dirty="0" smtClean="0">
                <a:cs typeface="Times New Roman" pitchFamily="18" charset="0"/>
              </a:rPr>
              <a:t>Estándares estrictos extraídos de otros países a menudo fallan </a:t>
            </a:r>
          </a:p>
          <a:p>
            <a:pPr marL="630238" indent="-630238" eaLnBrk="1" hangingPunct="1"/>
            <a:r>
              <a:rPr lang="es-PE" sz="2400" dirty="0" smtClean="0">
                <a:cs typeface="Times New Roman" pitchFamily="18" charset="0"/>
              </a:rPr>
              <a:t>Guías no son solo números.  Se incluye buenas prácticas + estándares de calidad microbiológica del agua. </a:t>
            </a:r>
          </a:p>
          <a:p>
            <a:pPr marL="630238" indent="-630238" eaLnBrk="1" hangingPunct="1"/>
            <a:r>
              <a:rPr lang="es-PE" sz="2400" dirty="0" smtClean="0">
                <a:cs typeface="Times New Roman" pitchFamily="18" charset="0"/>
              </a:rPr>
              <a:t>Necesidad de tecnologías que brinden tratamiento efectivo a bajo costo. </a:t>
            </a:r>
          </a:p>
          <a:p>
            <a:pPr marL="630238" indent="-630238" eaLnBrk="1" hangingPunct="1"/>
            <a:r>
              <a:rPr lang="es-PE" sz="2400" dirty="0" smtClean="0">
                <a:cs typeface="Times New Roman" pitchFamily="18" charset="0"/>
              </a:rPr>
              <a:t>Reducción de riesgo es necesaria en lugares donde no hay tratamiento o éste e inadecuado. </a:t>
            </a:r>
            <a:endParaRPr lang="es-PE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56447" y="1596267"/>
            <a:ext cx="99805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/>
          <a:lstStyle/>
          <a:p>
            <a:endParaRPr lang="en-US"/>
          </a:p>
        </p:txBody>
      </p:sp>
      <p:grpSp>
        <p:nvGrpSpPr>
          <p:cNvPr id="35882" name="Group 42"/>
          <p:cNvGrpSpPr>
            <a:grpSpLocks/>
          </p:cNvGrpSpPr>
          <p:nvPr/>
        </p:nvGrpSpPr>
        <p:grpSpPr bwMode="auto">
          <a:xfrm>
            <a:off x="116030" y="2257513"/>
            <a:ext cx="10515177" cy="4580515"/>
            <a:chOff x="576" y="3000"/>
            <a:chExt cx="5664" cy="2617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auto">
            <a:xfrm>
              <a:off x="593" y="3000"/>
              <a:ext cx="5647" cy="25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91146" indent="-391146" eaLnBrk="0" hangingPunct="0">
                <a:spcBef>
                  <a:spcPct val="20000"/>
                </a:spcBef>
              </a:pPr>
              <a:endParaRPr lang="en-US" sz="3200"/>
            </a:p>
          </p:txBody>
        </p:sp>
        <p:sp>
          <p:nvSpPr>
            <p:cNvPr id="35844" name="Line 4"/>
            <p:cNvSpPr>
              <a:spLocks noChangeShapeType="1"/>
            </p:cNvSpPr>
            <p:nvPr/>
          </p:nvSpPr>
          <p:spPr bwMode="auto">
            <a:xfrm>
              <a:off x="1578" y="3336"/>
              <a:ext cx="0" cy="2178"/>
            </a:xfrm>
            <a:prstGeom prst="line">
              <a:avLst/>
            </a:prstGeom>
            <a:noFill/>
            <a:ln w="57150" cap="rnd">
              <a:solidFill>
                <a:schemeClr val="accent2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626" y="3624"/>
              <a:ext cx="902" cy="384"/>
            </a:xfrm>
            <a:prstGeom prst="homePlate">
              <a:avLst>
                <a:gd name="adj" fmla="val 58724"/>
              </a:avLst>
            </a:prstGeom>
            <a:solidFill>
              <a:srgbClr val="FFFF99"/>
            </a:solidFill>
            <a:ln w="28575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800" dirty="0" err="1">
                  <a:cs typeface="Times New Roman" pitchFamily="18" charset="0"/>
                </a:rPr>
                <a:t>Aguas</a:t>
              </a:r>
              <a:r>
                <a:rPr lang="en-GB" sz="1800" dirty="0">
                  <a:cs typeface="Times New Roman" pitchFamily="18" charset="0"/>
                </a:rPr>
                <a:t> </a:t>
              </a:r>
              <a:r>
                <a:rPr lang="en-GB" sz="1800" dirty="0" err="1">
                  <a:cs typeface="Times New Roman" pitchFamily="18" charset="0"/>
                </a:rPr>
                <a:t>Residuales</a:t>
              </a:r>
              <a:endParaRPr lang="en-GB" sz="1800" dirty="0"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sz="1800" dirty="0" err="1">
                  <a:cs typeface="Times New Roman" pitchFamily="18" charset="0"/>
                </a:rPr>
                <a:t>Generación</a:t>
              </a:r>
              <a:endParaRPr lang="en-GB" sz="1800" dirty="0">
                <a:cs typeface="Times New Roman" pitchFamily="18" charset="0"/>
              </a:endParaRPr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1779" y="3624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800" dirty="0" err="1">
                  <a:cs typeface="Times New Roman" pitchFamily="18" charset="0"/>
                </a:rPr>
                <a:t>Agricultor</a:t>
              </a:r>
              <a:r>
                <a:rPr lang="en-GB" sz="1800" dirty="0">
                  <a:cs typeface="Times New Roman" pitchFamily="18" charset="0"/>
                </a:rPr>
                <a:t>/ </a:t>
              </a:r>
              <a:br>
                <a:rPr lang="en-GB" sz="1800" dirty="0">
                  <a:cs typeface="Times New Roman" pitchFamily="18" charset="0"/>
                </a:rPr>
              </a:br>
              <a:r>
                <a:rPr lang="en-GB" sz="1800" dirty="0" err="1">
                  <a:cs typeface="Times New Roman" pitchFamily="18" charset="0"/>
                </a:rPr>
                <a:t>Productor</a:t>
              </a:r>
              <a:endParaRPr lang="de-DE" sz="1800" dirty="0">
                <a:cs typeface="Times New Roman" pitchFamily="18" charset="0"/>
              </a:endParaRPr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2832" y="3624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800" dirty="0" err="1">
                  <a:cs typeface="Times New Roman" pitchFamily="18" charset="0"/>
                </a:rPr>
                <a:t>Comerciantes</a:t>
              </a:r>
              <a:r>
                <a:rPr lang="en-GB" sz="1800" dirty="0">
                  <a:cs typeface="Times New Roman" pitchFamily="18" charset="0"/>
                </a:rPr>
                <a:t>/</a:t>
              </a:r>
              <a:br>
                <a:rPr lang="en-GB" sz="1800" dirty="0">
                  <a:cs typeface="Times New Roman" pitchFamily="18" charset="0"/>
                </a:rPr>
              </a:br>
              <a:r>
                <a:rPr lang="en-GB" sz="1800" dirty="0" err="1">
                  <a:cs typeface="Times New Roman" pitchFamily="18" charset="0"/>
                </a:rPr>
                <a:t>Minoristas</a:t>
              </a:r>
              <a:endParaRPr lang="de-DE" sz="1800" dirty="0">
                <a:cs typeface="Times New Roman" pitchFamily="18" charset="0"/>
              </a:endParaRPr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3884" y="3624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800" dirty="0">
                  <a:cs typeface="Times New Roman" pitchFamily="18" charset="0"/>
                </a:rPr>
                <a:t>Personal de</a:t>
              </a:r>
            </a:p>
            <a:p>
              <a:pPr>
                <a:spcBef>
                  <a:spcPct val="50000"/>
                </a:spcBef>
              </a:pPr>
              <a:r>
                <a:rPr lang="en-GB" sz="1800" dirty="0" err="1">
                  <a:cs typeface="Times New Roman" pitchFamily="18" charset="0"/>
                </a:rPr>
                <a:t>Cocina</a:t>
              </a:r>
              <a:endParaRPr lang="de-DE" sz="1800" dirty="0">
                <a:cs typeface="Times New Roman" pitchFamily="18" charset="0"/>
              </a:endParaRP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5037" y="3624"/>
              <a:ext cx="852" cy="384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800" dirty="0" err="1">
                  <a:cs typeface="Times New Roman" pitchFamily="18" charset="0"/>
                </a:rPr>
                <a:t>Consumidor</a:t>
              </a:r>
              <a:endParaRPr lang="de-DE" sz="1800" dirty="0">
                <a:cs typeface="Times New Roman" pitchFamily="18" charset="0"/>
              </a:endParaRPr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576" y="4100"/>
              <a:ext cx="902" cy="768"/>
            </a:xfrm>
            <a:prstGeom prst="flowChartPredefinedProcess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600" dirty="0" err="1">
                  <a:cs typeface="Times New Roman" pitchFamily="18" charset="0"/>
                </a:rPr>
                <a:t>Tratamiento</a:t>
              </a:r>
              <a:endParaRPr lang="en-GB" sz="1600" dirty="0">
                <a:cs typeface="Times New Roman" pitchFamily="18" charset="0"/>
              </a:endParaRPr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1779" y="4056"/>
              <a:ext cx="802" cy="864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600" dirty="0" err="1" smtClean="0">
                  <a:cs typeface="Times New Roman" pitchFamily="18" charset="0"/>
                </a:rPr>
                <a:t>Practicas</a:t>
              </a:r>
              <a:endParaRPr lang="en-GB" sz="1600" dirty="0" smtClean="0"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1600" dirty="0" err="1" smtClean="0">
                  <a:cs typeface="Times New Roman" pitchFamily="18" charset="0"/>
                </a:rPr>
                <a:t>Seguras</a:t>
              </a:r>
              <a:endParaRPr lang="en-GB" sz="1600" dirty="0" smtClean="0"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1600" dirty="0" err="1" smtClean="0">
                  <a:cs typeface="Times New Roman" pitchFamily="18" charset="0"/>
                </a:rPr>
                <a:t>Irrigación</a:t>
              </a:r>
              <a:endParaRPr lang="en-GB" sz="1600" dirty="0">
                <a:cs typeface="Times New Roman" pitchFamily="18" charset="0"/>
              </a:endParaRPr>
            </a:p>
          </p:txBody>
        </p:sp>
        <p:sp>
          <p:nvSpPr>
            <p:cNvPr id="35852" name="AutoShape 12"/>
            <p:cNvSpPr>
              <a:spLocks noChangeArrowheads="1"/>
            </p:cNvSpPr>
            <p:nvPr/>
          </p:nvSpPr>
          <p:spPr bwMode="auto">
            <a:xfrm>
              <a:off x="2832" y="4056"/>
              <a:ext cx="802" cy="841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600" dirty="0" err="1" smtClean="0">
                  <a:cs typeface="Times New Roman" pitchFamily="18" charset="0"/>
                </a:rPr>
                <a:t>Practicas</a:t>
              </a:r>
              <a:endParaRPr lang="en-GB" sz="1600" dirty="0"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1600" dirty="0" err="1" smtClean="0">
                  <a:cs typeface="Times New Roman" pitchFamily="18" charset="0"/>
                </a:rPr>
                <a:t>Manejo</a:t>
              </a:r>
              <a:endParaRPr lang="en-GB" sz="1600" dirty="0" smtClean="0"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1600" dirty="0" err="1" smtClean="0">
                  <a:cs typeface="Times New Roman" pitchFamily="18" charset="0"/>
                </a:rPr>
                <a:t>higienico</a:t>
              </a:r>
              <a:endParaRPr lang="en-GB" sz="1600" dirty="0">
                <a:cs typeface="Times New Roman" pitchFamily="18" charset="0"/>
              </a:endParaRPr>
            </a:p>
          </p:txBody>
        </p:sp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>
              <a:off x="3884" y="4021"/>
              <a:ext cx="802" cy="864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GB" sz="1600" dirty="0" err="1" smtClean="0">
                  <a:cs typeface="Times New Roman" pitchFamily="18" charset="0"/>
                </a:rPr>
                <a:t>Inocuidad</a:t>
              </a:r>
              <a:endParaRPr lang="en-GB" sz="1600" dirty="0"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GB" sz="1600" dirty="0" smtClean="0">
                  <a:cs typeface="Times New Roman" pitchFamily="18" charset="0"/>
                </a:rPr>
                <a:t>De</a:t>
              </a:r>
            </a:p>
            <a:p>
              <a:pPr algn="ctr">
                <a:spcBef>
                  <a:spcPct val="50000"/>
                </a:spcBef>
              </a:pPr>
              <a:r>
                <a:rPr lang="en-GB" sz="1600" dirty="0" err="1" smtClean="0">
                  <a:cs typeface="Times New Roman" pitchFamily="18" charset="0"/>
                </a:rPr>
                <a:t>Alimentos</a:t>
              </a:r>
              <a:endParaRPr lang="en-GB" sz="1600" dirty="0">
                <a:cs typeface="Times New Roman" pitchFamily="18" charset="0"/>
              </a:endParaRPr>
            </a:p>
          </p:txBody>
        </p:sp>
        <p:sp>
          <p:nvSpPr>
            <p:cNvPr id="35854" name="AutoShape 14"/>
            <p:cNvSpPr>
              <a:spLocks noChangeArrowheads="1"/>
            </p:cNvSpPr>
            <p:nvPr/>
          </p:nvSpPr>
          <p:spPr bwMode="auto">
            <a:xfrm>
              <a:off x="1796" y="5016"/>
              <a:ext cx="2957" cy="576"/>
            </a:xfrm>
            <a:prstGeom prst="flowChartMultidocument">
              <a:avLst/>
            </a:prstGeom>
            <a:solidFill>
              <a:srgbClr val="99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35855" name="AutoShape 15"/>
            <p:cNvSpPr>
              <a:spLocks noChangeArrowheads="1"/>
            </p:cNvSpPr>
            <p:nvPr/>
          </p:nvSpPr>
          <p:spPr bwMode="auto">
            <a:xfrm>
              <a:off x="4987" y="4104"/>
              <a:ext cx="952" cy="768"/>
            </a:xfrm>
            <a:prstGeom prst="flowChartPredefinedProcess">
              <a:avLst/>
            </a:prstGeom>
            <a:solidFill>
              <a:srgbClr val="FFE473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s-PE" sz="1400" dirty="0">
                  <a:cs typeface="Times New Roman" pitchFamily="18" charset="0"/>
                </a:rPr>
                <a:t>Sensibilización </a:t>
              </a:r>
              <a:endParaRPr lang="es-PE" sz="1400" dirty="0" smtClean="0"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s-PE" sz="1400" dirty="0" smtClean="0">
                  <a:cs typeface="Times New Roman" pitchFamily="18" charset="0"/>
                </a:rPr>
                <a:t>para crear</a:t>
              </a:r>
            </a:p>
            <a:p>
              <a:pPr algn="ctr">
                <a:spcBef>
                  <a:spcPct val="50000"/>
                </a:spcBef>
              </a:pPr>
              <a:r>
                <a:rPr lang="es-PE" sz="1400" dirty="0" smtClean="0">
                  <a:cs typeface="Times New Roman" pitchFamily="18" charset="0"/>
                </a:rPr>
                <a:t> </a:t>
              </a:r>
              <a:r>
                <a:rPr lang="es-PE" sz="1400" dirty="0">
                  <a:cs typeface="Times New Roman" pitchFamily="18" charset="0"/>
                </a:rPr>
                <a:t>demanda </a:t>
              </a:r>
              <a:endParaRPr lang="es-PE" sz="1400" dirty="0" smtClean="0"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s-PE" sz="1400" dirty="0" smtClean="0">
                  <a:cs typeface="Times New Roman" pitchFamily="18" charset="0"/>
                </a:rPr>
                <a:t>de </a:t>
              </a:r>
              <a:r>
                <a:rPr lang="es-PE" sz="1400" dirty="0">
                  <a:cs typeface="Times New Roman" pitchFamily="18" charset="0"/>
                </a:rPr>
                <a:t>productos seguros</a:t>
              </a:r>
              <a:endParaRPr lang="en-GB" sz="1400" dirty="0">
                <a:cs typeface="Times New Roman" pitchFamily="18" charset="0"/>
              </a:endParaRP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1946" y="5184"/>
              <a:ext cx="2857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s-PE" sz="1600" dirty="0">
                  <a:cs typeface="Times New Roman" pitchFamily="18" charset="0"/>
                </a:rPr>
                <a:t>Facilitar el cambio de comportamiento a través de la educación</a:t>
              </a:r>
              <a:r>
                <a:rPr lang="es-PE" sz="1600" dirty="0" smtClean="0">
                  <a:cs typeface="Times New Roman" pitchFamily="18" charset="0"/>
                </a:rPr>
                <a:t>, </a:t>
              </a:r>
              <a:r>
                <a:rPr lang="es-PE" sz="1600" dirty="0">
                  <a:cs typeface="Times New Roman" pitchFamily="18" charset="0"/>
                </a:rPr>
                <a:t>Incentivos financieros y no financieros, </a:t>
              </a:r>
              <a:r>
                <a:rPr lang="es-PE" sz="1600" dirty="0" smtClean="0">
                  <a:cs typeface="Times New Roman" pitchFamily="18" charset="0"/>
                </a:rPr>
                <a:t>e</a:t>
              </a:r>
              <a:endParaRPr lang="es-PE" sz="1600" dirty="0"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</a:pPr>
              <a:r>
                <a:rPr lang="es-PE" sz="1600" dirty="0">
                  <a:cs typeface="Times New Roman" pitchFamily="18" charset="0"/>
                </a:rPr>
                <a:t>inspecciones regulares</a:t>
              </a:r>
              <a:endParaRPr lang="en-US" sz="1600" dirty="0">
                <a:cs typeface="Times New Roman" pitchFamily="18" charset="0"/>
              </a:endParaRPr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2698" y="3480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3751" y="3501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4828" y="3496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891117" y="1932323"/>
            <a:ext cx="3009374" cy="81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300" dirty="0" smtClean="0"/>
              <a:t>Irrigation </a:t>
            </a:r>
            <a:r>
              <a:rPr lang="en-US" sz="2300" dirty="0"/>
              <a:t>water </a:t>
            </a:r>
            <a:br>
              <a:rPr lang="en-US" sz="2300" dirty="0"/>
            </a:br>
            <a:r>
              <a:rPr lang="en-US" sz="2300" dirty="0"/>
              <a:t>quality </a:t>
            </a:r>
            <a:r>
              <a:rPr lang="en-US" sz="2300" dirty="0" smtClean="0"/>
              <a:t>thresholds</a:t>
            </a:r>
            <a:endParaRPr lang="en-US" sz="2300" dirty="0"/>
          </a:p>
        </p:txBody>
      </p:sp>
      <p:grpSp>
        <p:nvGrpSpPr>
          <p:cNvPr id="35881" name="Group 41"/>
          <p:cNvGrpSpPr>
            <a:grpSpLocks/>
          </p:cNvGrpSpPr>
          <p:nvPr/>
        </p:nvGrpSpPr>
        <p:grpSpPr bwMode="auto">
          <a:xfrm>
            <a:off x="2123829" y="3108519"/>
            <a:ext cx="7925368" cy="2520421"/>
            <a:chOff x="1144" y="1776"/>
            <a:chExt cx="4269" cy="1440"/>
          </a:xfrm>
        </p:grpSpPr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1144" y="1776"/>
              <a:ext cx="0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877" name="AutoShape 37"/>
            <p:cNvSpPr>
              <a:spLocks noChangeArrowheads="1"/>
            </p:cNvSpPr>
            <p:nvPr/>
          </p:nvSpPr>
          <p:spPr bwMode="auto">
            <a:xfrm>
              <a:off x="1303" y="1920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800" dirty="0" err="1" smtClean="0">
                  <a:cs typeface="Times New Roman" pitchFamily="18" charset="0"/>
                </a:rPr>
                <a:t>Agricultor</a:t>
              </a:r>
              <a:r>
                <a:rPr lang="en-GB" sz="1800" dirty="0" smtClean="0">
                  <a:cs typeface="Times New Roman" pitchFamily="18" charset="0"/>
                </a:rPr>
                <a:t>/ </a:t>
              </a:r>
              <a:r>
                <a:rPr lang="en-GB" sz="1800" dirty="0">
                  <a:cs typeface="Times New Roman" pitchFamily="18" charset="0"/>
                </a:rPr>
                <a:t/>
              </a:r>
              <a:br>
                <a:rPr lang="en-GB" sz="1800" dirty="0">
                  <a:cs typeface="Times New Roman" pitchFamily="18" charset="0"/>
                </a:rPr>
              </a:br>
              <a:r>
                <a:rPr lang="en-GB" sz="1800" dirty="0" err="1" smtClean="0">
                  <a:cs typeface="Times New Roman" pitchFamily="18" charset="0"/>
                </a:rPr>
                <a:t>Productor</a:t>
              </a:r>
              <a:endParaRPr lang="de-DE" sz="1800" dirty="0">
                <a:cs typeface="Times New Roman" pitchFamily="18" charset="0"/>
              </a:endParaRPr>
            </a:p>
          </p:txBody>
        </p:sp>
        <p:sp>
          <p:nvSpPr>
            <p:cNvPr id="35879" name="AutoShape 39"/>
            <p:cNvSpPr>
              <a:spLocks noChangeArrowheads="1"/>
            </p:cNvSpPr>
            <p:nvPr/>
          </p:nvSpPr>
          <p:spPr bwMode="auto">
            <a:xfrm>
              <a:off x="3408" y="1920"/>
              <a:ext cx="852" cy="384"/>
            </a:xfrm>
            <a:prstGeom prst="homePlate">
              <a:avLst>
                <a:gd name="adj" fmla="val 55469"/>
              </a:avLst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800" dirty="0" smtClean="0">
                  <a:cs typeface="Times New Roman" pitchFamily="18" charset="0"/>
                </a:rPr>
                <a:t>Personal de</a:t>
              </a:r>
            </a:p>
            <a:p>
              <a:pPr>
                <a:spcBef>
                  <a:spcPct val="50000"/>
                </a:spcBef>
              </a:pPr>
              <a:r>
                <a:rPr lang="en-GB" sz="1800" dirty="0" err="1" smtClean="0">
                  <a:cs typeface="Times New Roman" pitchFamily="18" charset="0"/>
                </a:rPr>
                <a:t>Cocina</a:t>
              </a:r>
              <a:endParaRPr lang="de-DE" sz="1800" dirty="0">
                <a:cs typeface="Times New Roman" pitchFamily="18" charset="0"/>
              </a:endParaRPr>
            </a:p>
          </p:txBody>
        </p:sp>
        <p:sp>
          <p:nvSpPr>
            <p:cNvPr id="35880" name="Rectangle 40"/>
            <p:cNvSpPr>
              <a:spLocks noChangeArrowheads="1"/>
            </p:cNvSpPr>
            <p:nvPr/>
          </p:nvSpPr>
          <p:spPr bwMode="auto">
            <a:xfrm>
              <a:off x="4561" y="1920"/>
              <a:ext cx="852" cy="384"/>
            </a:xfrm>
            <a:prstGeom prst="rect">
              <a:avLst/>
            </a:prstGeom>
            <a:solidFill>
              <a:srgbClr val="FFFF99"/>
            </a:solidFill>
            <a:ln w="28575" algn="ctr">
              <a:solidFill>
                <a:srgbClr val="FFCC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en-GB" sz="1800" dirty="0" err="1" smtClean="0">
                  <a:cs typeface="Times New Roman" pitchFamily="18" charset="0"/>
                </a:rPr>
                <a:t>Consumidor</a:t>
              </a:r>
              <a:endParaRPr lang="de-DE" sz="1800" dirty="0">
                <a:cs typeface="Times New Roman" pitchFamily="18" charset="0"/>
              </a:endParaRPr>
            </a:p>
          </p:txBody>
        </p:sp>
      </p:grp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673350" y="420070"/>
            <a:ext cx="6831051" cy="87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en-US" sz="5000"/>
              <a:t>1989 WHO Guidelines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2584239" y="420070"/>
            <a:ext cx="6866317" cy="874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>
            <a:spAutoFit/>
          </a:bodyPr>
          <a:lstStyle/>
          <a:p>
            <a:r>
              <a:rPr lang="en-US" sz="5000" dirty="0"/>
              <a:t>2006 </a:t>
            </a:r>
            <a:r>
              <a:rPr lang="en-US" sz="5000" dirty="0" err="1" smtClean="0"/>
              <a:t>Guías</a:t>
            </a:r>
            <a:r>
              <a:rPr lang="en-US" sz="5000" dirty="0" smtClean="0"/>
              <a:t> de la OMS</a:t>
            </a:r>
            <a:endParaRPr lang="en-US" sz="5000" dirty="0"/>
          </a:p>
        </p:txBody>
      </p:sp>
      <p:grpSp>
        <p:nvGrpSpPr>
          <p:cNvPr id="35886" name="Group 46"/>
          <p:cNvGrpSpPr>
            <a:grpSpLocks/>
          </p:cNvGrpSpPr>
          <p:nvPr/>
        </p:nvGrpSpPr>
        <p:grpSpPr bwMode="auto">
          <a:xfrm>
            <a:off x="6551564" y="1783549"/>
            <a:ext cx="2808875" cy="1240957"/>
            <a:chOff x="3545" y="1019"/>
            <a:chExt cx="1513" cy="709"/>
          </a:xfrm>
        </p:grpSpPr>
        <p:sp>
          <p:nvSpPr>
            <p:cNvPr id="35875" name="Text Box 35"/>
            <p:cNvSpPr txBox="1">
              <a:spLocks noChangeArrowheads="1"/>
            </p:cNvSpPr>
            <p:nvPr/>
          </p:nvSpPr>
          <p:spPr bwMode="auto">
            <a:xfrm>
              <a:off x="3545" y="1019"/>
              <a:ext cx="1513" cy="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sz="2300" dirty="0" smtClean="0">
                  <a:sym typeface="Wingdings" pitchFamily="2" charset="2"/>
                </a:rPr>
                <a:t>Health-based targets (DALYs)</a:t>
              </a:r>
              <a:endParaRPr lang="en-US" sz="2300" dirty="0">
                <a:sym typeface="Wingdings" pitchFamily="2" charset="2"/>
              </a:endParaRPr>
            </a:p>
            <a:p>
              <a:pPr eaLnBrk="0" hangingPunct="0">
                <a:spcBef>
                  <a:spcPct val="20000"/>
                </a:spcBef>
                <a:buFont typeface="Arial" charset="0"/>
                <a:buNone/>
              </a:pPr>
              <a:endParaRPr lang="en-US" sz="2300" dirty="0"/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>
              <a:off x="4368" y="1440"/>
              <a:ext cx="0" cy="288"/>
            </a:xfrm>
            <a:prstGeom prst="line">
              <a:avLst/>
            </a:prstGeom>
            <a:noFill/>
            <a:ln w="76200">
              <a:solidFill>
                <a:srgbClr val="FE211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792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4" grpId="0"/>
      <p:bldP spid="35874" grpId="1"/>
      <p:bldP spid="358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http://upload.wikimedia.org/wikipedia/commons/b/b5/DALY_disability_affected_life_year_infograph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434" y="0"/>
            <a:ext cx="9810531" cy="65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1433" y="457200"/>
            <a:ext cx="220717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4400" dirty="0" smtClean="0"/>
              <a:t>AVAD</a:t>
            </a:r>
            <a:endParaRPr lang="en-US" sz="4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41434" y="1226641"/>
            <a:ext cx="466659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600" dirty="0">
                <a:solidFill>
                  <a:schemeClr val="accent2">
                    <a:lumMod val="75000"/>
                  </a:schemeClr>
                </a:solidFill>
              </a:rPr>
              <a:t>Año de Vida Ajustado por Discapacidad</a:t>
            </a:r>
            <a:endParaRPr lang="es-PE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PE" sz="1600" b="0" dirty="0" smtClean="0">
                <a:solidFill>
                  <a:schemeClr val="accent2">
                    <a:lumMod val="75000"/>
                  </a:schemeClr>
                </a:solidFill>
              </a:rPr>
              <a:t>es </a:t>
            </a:r>
            <a:r>
              <a:rPr lang="es-PE" sz="1600" b="0" dirty="0">
                <a:solidFill>
                  <a:schemeClr val="accent2">
                    <a:lumMod val="75000"/>
                  </a:schemeClr>
                </a:solidFill>
              </a:rPr>
              <a:t>una medida de la carga de morbilidad global, expresado como un número acumulado de años perdidos debido a la mala salud, la discapacidad o la muerte prematura</a:t>
            </a:r>
            <a:endParaRPr lang="en-US" sz="16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2882" y="1084751"/>
            <a:ext cx="1828801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accent2">
                    <a:lumMod val="75000"/>
                  </a:schemeClr>
                </a:solidFill>
              </a:rPr>
              <a:t>AVD</a:t>
            </a:r>
          </a:p>
          <a:p>
            <a:pPr algn="ctr"/>
            <a:r>
              <a:rPr lang="es-PE" sz="1800" dirty="0" smtClean="0">
                <a:solidFill>
                  <a:schemeClr val="accent2">
                    <a:lumMod val="75000"/>
                  </a:schemeClr>
                </a:solidFill>
              </a:rPr>
              <a:t>Años Vividos con  Discapacidad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129751" y="1231900"/>
            <a:ext cx="18288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chemeClr val="accent2">
                    <a:lumMod val="75000"/>
                  </a:schemeClr>
                </a:solidFill>
              </a:rPr>
              <a:t>AVP</a:t>
            </a:r>
          </a:p>
          <a:p>
            <a:pPr algn="ctr"/>
            <a:r>
              <a:rPr lang="es-PE" sz="1800" dirty="0" smtClean="0">
                <a:solidFill>
                  <a:schemeClr val="accent2">
                    <a:lumMod val="75000"/>
                  </a:schemeClr>
                </a:solidFill>
              </a:rPr>
              <a:t>  Años de Vida Perdidos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1434" y="5483330"/>
            <a:ext cx="186033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PE" sz="1800" dirty="0" smtClean="0">
                <a:solidFill>
                  <a:schemeClr val="bg1"/>
                </a:solidFill>
              </a:rPr>
              <a:t>Vida Saludable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46700" y="5350315"/>
            <a:ext cx="220498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schemeClr val="bg1"/>
                </a:solidFill>
              </a:rPr>
              <a:t>Enfermedad o Discapacidad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972096" y="5693543"/>
            <a:ext cx="12034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schemeClr val="accent2">
                    <a:lumMod val="75000"/>
                  </a:schemeClr>
                </a:solidFill>
              </a:rPr>
              <a:t>Muerte temprana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364717" y="5348702"/>
            <a:ext cx="13286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E" sz="1600" dirty="0" smtClean="0">
                <a:solidFill>
                  <a:schemeClr val="accent2">
                    <a:lumMod val="75000"/>
                  </a:schemeClr>
                </a:solidFill>
              </a:rPr>
              <a:t>Expectativa de Vida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5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health based targets?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0524" y="1986455"/>
            <a:ext cx="8671035" cy="3693319"/>
          </a:xfrm>
          <a:prstGeom prst="rect">
            <a:avLst/>
          </a:prstGeom>
          <a:solidFill>
            <a:srgbClr val="1E7FB8"/>
          </a:solidFill>
        </p:spPr>
        <p:txBody>
          <a:bodyPr wrap="square" rtlCol="0">
            <a:spAutoFit/>
          </a:bodyPr>
          <a:lstStyle/>
          <a:p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"The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judgement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or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tolerable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burden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society as a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has a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final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judgement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 to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whether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target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justifies the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country to </a:t>
            </a:r>
            <a:r>
              <a:rPr lang="fr-CH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decide</a:t>
            </a:r>
            <a:r>
              <a:rPr lang="fr-CH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5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health based targets?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9150" y="2722799"/>
            <a:ext cx="86710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2006 guidelines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adopts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fr-CH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-6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DALYs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equivalant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1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excess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case of cancer per 100,000 people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exposed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wastewater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5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health based targets?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0164" y="2379584"/>
            <a:ext cx="86710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Countries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fr-CH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 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10 </a:t>
            </a:r>
            <a:r>
              <a:rPr lang="fr-CH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-5 </a:t>
            </a:r>
            <a:r>
              <a:rPr lang="fr-CH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DALYs</a:t>
            </a:r>
            <a:r>
              <a:rPr lang="fr-CH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burden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high and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WASH intervention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fr-CH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more effective 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5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300"/>
            <a:ext cx="10693400" cy="1365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How can we reach that target?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53" y="2093521"/>
            <a:ext cx="9614887" cy="49990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68" t="14636" r="16150" b="22989"/>
          <a:stretch/>
        </p:blipFill>
        <p:spPr bwMode="auto">
          <a:xfrm>
            <a:off x="483474" y="1888569"/>
            <a:ext cx="7441325" cy="44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99327" y="2237375"/>
            <a:ext cx="9676526" cy="1323439"/>
            <a:chOff x="764626" y="1751937"/>
            <a:chExt cx="9676526" cy="1323439"/>
          </a:xfrm>
        </p:grpSpPr>
        <p:grpSp>
          <p:nvGrpSpPr>
            <p:cNvPr id="13" name="Group 12"/>
            <p:cNvGrpSpPr/>
            <p:nvPr/>
          </p:nvGrpSpPr>
          <p:grpSpPr>
            <a:xfrm>
              <a:off x="764626" y="1820694"/>
              <a:ext cx="7133898" cy="1091329"/>
              <a:chOff x="764627" y="1931272"/>
              <a:chExt cx="6471746" cy="835573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1174532" y="2380591"/>
                <a:ext cx="6061841" cy="0"/>
              </a:xfrm>
              <a:prstGeom prst="line">
                <a:avLst/>
              </a:prstGeom>
              <a:solidFill>
                <a:schemeClr val="accent1"/>
              </a:solidFill>
              <a:ln w="381000" cap="flat" cmpd="sng" algn="ctr">
                <a:solidFill>
                  <a:srgbClr val="92D050">
                    <a:alpha val="4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Isosceles Triangle 11"/>
              <p:cNvSpPr/>
              <p:nvPr/>
            </p:nvSpPr>
            <p:spPr bwMode="auto">
              <a:xfrm rot="16200000">
                <a:off x="551793" y="2144106"/>
                <a:ext cx="835573" cy="409905"/>
              </a:xfrm>
              <a:prstGeom prst="triangle">
                <a:avLst/>
              </a:prstGeom>
              <a:solidFill>
                <a:srgbClr val="92D05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898524" y="1751937"/>
              <a:ext cx="25426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Aiming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for total of 6-7 log </a:t>
              </a:r>
              <a:r>
                <a:rPr lang="fr-CH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reductions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by </a:t>
              </a:r>
              <a:r>
                <a:rPr lang="fr-CH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adding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fr-CH" sz="2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up multiple </a:t>
              </a:r>
              <a:r>
                <a:rPr lang="fr-CH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barriers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45932" y="3914002"/>
            <a:ext cx="425668" cy="1623849"/>
            <a:chOff x="930166" y="3428564"/>
            <a:chExt cx="425668" cy="1623849"/>
          </a:xfrm>
        </p:grpSpPr>
        <p:sp>
          <p:nvSpPr>
            <p:cNvPr id="5" name="Rectangle 4"/>
            <p:cNvSpPr/>
            <p:nvPr/>
          </p:nvSpPr>
          <p:spPr bwMode="auto">
            <a:xfrm>
              <a:off x="930166" y="3428564"/>
              <a:ext cx="425668" cy="1623849"/>
            </a:xfrm>
            <a:prstGeom prst="rect">
              <a:avLst/>
            </a:prstGeom>
            <a:solidFill>
              <a:srgbClr val="4189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65083" y="4071211"/>
              <a:ext cx="1355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</a:t>
              </a:r>
              <a:r>
                <a:rPr lang="fr-CH" sz="16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reatment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45932" y="2998727"/>
            <a:ext cx="425668" cy="962133"/>
            <a:chOff x="930166" y="2513289"/>
            <a:chExt cx="425668" cy="962133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30166" y="2616639"/>
              <a:ext cx="425668" cy="81192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686112" y="2825079"/>
              <a:ext cx="9621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Die-off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48493" y="2696114"/>
            <a:ext cx="967170" cy="405963"/>
            <a:chOff x="832727" y="2210676"/>
            <a:chExt cx="967170" cy="40596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930166" y="2210676"/>
              <a:ext cx="425668" cy="40596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2727" y="2259768"/>
              <a:ext cx="967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Wash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4719" y="2696114"/>
            <a:ext cx="8585347" cy="3054532"/>
            <a:chOff x="1728953" y="2210676"/>
            <a:chExt cx="8585347" cy="3054532"/>
          </a:xfrm>
        </p:grpSpPr>
        <p:grpSp>
          <p:nvGrpSpPr>
            <p:cNvPr id="30" name="Group 29"/>
            <p:cNvGrpSpPr/>
            <p:nvPr/>
          </p:nvGrpSpPr>
          <p:grpSpPr>
            <a:xfrm>
              <a:off x="1728953" y="2210676"/>
              <a:ext cx="5307723" cy="2841737"/>
              <a:chOff x="1728953" y="2210676"/>
              <a:chExt cx="5307723" cy="2841737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728953" y="3846787"/>
                <a:ext cx="425668" cy="1205626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548759" y="4240488"/>
                <a:ext cx="425668" cy="811925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379077" y="3428564"/>
                <a:ext cx="425668" cy="1623849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4188371" y="2210676"/>
                <a:ext cx="425668" cy="2841737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4950373" y="3416522"/>
                <a:ext cx="425668" cy="1623849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812221" y="3846787"/>
                <a:ext cx="425668" cy="1205625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611008" y="4545288"/>
                <a:ext cx="425668" cy="507124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863246" y="3633992"/>
              <a:ext cx="24510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Different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fr-CH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levels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b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of </a:t>
              </a:r>
              <a:r>
                <a:rPr lang="fr-CH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treatment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fr-CH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depending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on use and post </a:t>
              </a:r>
              <a:r>
                <a:rPr lang="fr-CH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treatment</a:t>
              </a:r>
              <a:r>
                <a:rPr lang="fr-CH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fr-CH" sz="2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barriers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85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53" y="2093521"/>
            <a:ext cx="9614887" cy="49990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68" t="14636" r="16150" b="22989"/>
          <a:stretch/>
        </p:blipFill>
        <p:spPr bwMode="auto">
          <a:xfrm>
            <a:off x="99848" y="1888569"/>
            <a:ext cx="7441325" cy="44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63821" y="2711880"/>
            <a:ext cx="6099736" cy="2841737"/>
            <a:chOff x="563821" y="2711880"/>
            <a:chExt cx="6099736" cy="2841737"/>
          </a:xfrm>
        </p:grpSpPr>
        <p:grpSp>
          <p:nvGrpSpPr>
            <p:cNvPr id="22" name="Group 21"/>
            <p:cNvGrpSpPr/>
            <p:nvPr/>
          </p:nvGrpSpPr>
          <p:grpSpPr>
            <a:xfrm>
              <a:off x="563821" y="3929768"/>
              <a:ext cx="425668" cy="1623849"/>
              <a:chOff x="930166" y="3428564"/>
              <a:chExt cx="425668" cy="1623849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930166" y="3428564"/>
                <a:ext cx="425668" cy="1623849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465083" y="4071211"/>
                <a:ext cx="13558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6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</a:t>
                </a:r>
                <a:r>
                  <a:rPr lang="fr-CH" sz="160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reatment</a:t>
                </a: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355834" y="2711880"/>
              <a:ext cx="5307723" cy="2841737"/>
              <a:chOff x="1728953" y="2210676"/>
              <a:chExt cx="5307723" cy="2841737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728953" y="3846787"/>
                <a:ext cx="425668" cy="1205626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548759" y="4240488"/>
                <a:ext cx="425668" cy="811925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379077" y="3428564"/>
                <a:ext cx="425668" cy="1623849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4188371" y="2210676"/>
                <a:ext cx="425668" cy="2841737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4950373" y="3416522"/>
                <a:ext cx="425668" cy="1623849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5812221" y="3846787"/>
                <a:ext cx="425668" cy="1205625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611008" y="4545288"/>
                <a:ext cx="425668" cy="507124"/>
              </a:xfrm>
              <a:prstGeom prst="rect">
                <a:avLst/>
              </a:prstGeom>
              <a:solidFill>
                <a:srgbClr val="4189D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Wouldn't effluent guideline values be easier?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5655" y="1686910"/>
            <a:ext cx="3279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err="1" smtClean="0"/>
              <a:t>Actually</a:t>
            </a:r>
            <a:r>
              <a:rPr lang="fr-CH" sz="2400" dirty="0" smtClean="0"/>
              <a:t> </a:t>
            </a:r>
            <a:r>
              <a:rPr lang="fr-CH" sz="2400" dirty="0" err="1" smtClean="0"/>
              <a:t>they</a:t>
            </a:r>
            <a:r>
              <a:rPr lang="fr-CH" sz="2400" dirty="0" smtClean="0"/>
              <a:t> are </a:t>
            </a:r>
            <a:r>
              <a:rPr lang="fr-CH" sz="2400" dirty="0" err="1" smtClean="0"/>
              <a:t>included</a:t>
            </a:r>
            <a:r>
              <a:rPr lang="fr-CH" sz="2400" dirty="0" smtClean="0"/>
              <a:t> as "</a:t>
            </a:r>
            <a:r>
              <a:rPr lang="fr-CH" sz="2400" dirty="0" err="1" smtClean="0"/>
              <a:t>verification</a:t>
            </a:r>
            <a:r>
              <a:rPr lang="fr-CH" sz="2400" dirty="0" smtClean="0"/>
              <a:t> monitoring </a:t>
            </a:r>
            <a:r>
              <a:rPr lang="fr-CH" sz="2400" dirty="0" err="1" smtClean="0"/>
              <a:t>levels</a:t>
            </a:r>
            <a:r>
              <a:rPr lang="fr-CH" sz="2400" dirty="0" smtClean="0"/>
              <a:t>"</a:t>
            </a:r>
          </a:p>
          <a:p>
            <a:endParaRPr lang="fr-CH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2415669"/>
            <a:ext cx="7015655" cy="2603022"/>
            <a:chOff x="0" y="2415669"/>
            <a:chExt cx="7015655" cy="2603022"/>
          </a:xfrm>
        </p:grpSpPr>
        <p:sp>
          <p:nvSpPr>
            <p:cNvPr id="8" name="TextBox 7"/>
            <p:cNvSpPr txBox="1"/>
            <p:nvPr/>
          </p:nvSpPr>
          <p:spPr>
            <a:xfrm>
              <a:off x="0" y="3434360"/>
              <a:ext cx="1367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≤1,000 </a:t>
              </a:r>
              <a:r>
                <a:rPr lang="en-US" sz="1200" b="0" dirty="0" err="1" smtClean="0">
                  <a:solidFill>
                    <a:srgbClr val="C00000"/>
                  </a:solidFill>
                </a:rPr>
                <a:t>e.coli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/100ml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8453" y="4037297"/>
              <a:ext cx="1166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≤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10,000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39308" y="4441401"/>
              <a:ext cx="1166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≤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100,000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35467" y="3619026"/>
              <a:ext cx="1166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≤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1,000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10604" y="2415669"/>
              <a:ext cx="1166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≤1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6763" y="3619026"/>
              <a:ext cx="1166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≤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1,000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68611" y="4057573"/>
              <a:ext cx="1166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≤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10,000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49005" y="4741692"/>
              <a:ext cx="11666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≤</a:t>
              </a:r>
              <a:r>
                <a:rPr lang="en-US" sz="1200" b="0" dirty="0" smtClean="0">
                  <a:solidFill>
                    <a:srgbClr val="C00000"/>
                  </a:solidFill>
                </a:rPr>
                <a:t>100,000</a:t>
              </a:r>
              <a:endParaRPr lang="en-US" sz="1200" b="0" dirty="0">
                <a:solidFill>
                  <a:srgbClr val="C0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015654" y="3287239"/>
            <a:ext cx="3677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2000" dirty="0"/>
          </a:p>
          <a:p>
            <a:r>
              <a:rPr lang="fr-CH" sz="2000" dirty="0" smtClean="0"/>
              <a:t>In </a:t>
            </a:r>
            <a:r>
              <a:rPr lang="fr-CH" sz="2000" dirty="0" err="1" smtClean="0"/>
              <a:t>summary</a:t>
            </a:r>
            <a:r>
              <a:rPr lang="fr-CH" sz="2000" dirty="0" smtClean="0"/>
              <a:t>:</a:t>
            </a:r>
          </a:p>
          <a:p>
            <a:endParaRPr lang="fr-CH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≤1,000 </a:t>
            </a:r>
            <a:r>
              <a:rPr lang="en-US" sz="2000" dirty="0" err="1" smtClean="0"/>
              <a:t>e.coli</a:t>
            </a:r>
            <a:r>
              <a:rPr lang="en-US" sz="2000" dirty="0" smtClean="0"/>
              <a:t>/100ml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≤</a:t>
            </a:r>
            <a:r>
              <a:rPr lang="en-US" sz="2000" dirty="0" smtClean="0"/>
              <a:t>1 helminth egg per </a:t>
            </a:r>
            <a:r>
              <a:rPr lang="en-US" sz="2000" dirty="0" err="1" smtClean="0"/>
              <a:t>litre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CH" sz="2000" dirty="0" err="1" smtClean="0"/>
              <a:t>Chemical</a:t>
            </a:r>
            <a:r>
              <a:rPr lang="fr-CH" sz="2000" dirty="0" smtClean="0"/>
              <a:t> </a:t>
            </a:r>
            <a:r>
              <a:rPr lang="fr-CH" sz="2000" dirty="0" err="1" smtClean="0"/>
              <a:t>limits</a:t>
            </a:r>
            <a:r>
              <a:rPr lang="fr-CH" sz="2000" dirty="0" smtClean="0"/>
              <a:t> for </a:t>
            </a:r>
            <a:r>
              <a:rPr lang="fr-CH" sz="2000" dirty="0" err="1" smtClean="0"/>
              <a:t>soils</a:t>
            </a:r>
            <a:r>
              <a:rPr lang="fr-CH" sz="2000" dirty="0" smtClean="0"/>
              <a:t> (</a:t>
            </a:r>
            <a:r>
              <a:rPr lang="fr-CH" sz="2000" dirty="0" err="1" smtClean="0"/>
              <a:t>health</a:t>
            </a:r>
            <a:r>
              <a:rPr lang="fr-CH" sz="20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H" sz="2000" dirty="0" err="1" smtClean="0"/>
              <a:t>Chemical</a:t>
            </a:r>
            <a:r>
              <a:rPr lang="fr-CH" sz="2000" dirty="0" smtClean="0"/>
              <a:t> </a:t>
            </a:r>
            <a:r>
              <a:rPr lang="fr-CH" sz="2000" dirty="0" err="1" smtClean="0"/>
              <a:t>limits</a:t>
            </a:r>
            <a:r>
              <a:rPr lang="fr-CH" sz="2000" dirty="0" smtClean="0"/>
              <a:t> for WW (</a:t>
            </a:r>
            <a:r>
              <a:rPr lang="fr-CH" sz="2000" dirty="0" err="1" smtClean="0"/>
              <a:t>crop</a:t>
            </a:r>
            <a:r>
              <a:rPr lang="fr-CH" sz="2000" dirty="0" smtClean="0"/>
              <a:t> </a:t>
            </a:r>
            <a:r>
              <a:rPr lang="fr-CH" sz="2000" dirty="0" err="1" smtClean="0"/>
              <a:t>requirements</a:t>
            </a:r>
            <a:r>
              <a:rPr lang="fr-CH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828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32225" y="6454775"/>
            <a:ext cx="46339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algn="ctr" defTabSz="1042988">
              <a:spcBef>
                <a:spcPct val="50000"/>
              </a:spcBef>
            </a:pPr>
            <a:r>
              <a:rPr lang="en-US" sz="2700">
                <a:solidFill>
                  <a:schemeClr val="bg1"/>
                </a:solidFill>
                <a:cs typeface="Times New Roman" pitchFamily="18" charset="0"/>
              </a:rPr>
              <a:t>PHILIP AMOAH</a:t>
            </a:r>
          </a:p>
        </p:txBody>
      </p:sp>
      <p:graphicFrame>
        <p:nvGraphicFramePr>
          <p:cNvPr id="4305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4228936"/>
              </p:ext>
            </p:extLst>
          </p:nvPr>
        </p:nvGraphicFramePr>
        <p:xfrm>
          <a:off x="288433" y="554649"/>
          <a:ext cx="10247312" cy="7006614"/>
        </p:xfrm>
        <a:graphic>
          <a:graphicData uri="http://schemas.openxmlformats.org/drawingml/2006/table">
            <a:tbl>
              <a:tblPr/>
              <a:tblGrid>
                <a:gridCol w="3167062"/>
                <a:gridCol w="212725"/>
                <a:gridCol w="1500188"/>
                <a:gridCol w="5367337"/>
              </a:tblGrid>
              <a:tr h="664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Medida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 Control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Reducción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Patógenos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(log units)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Notas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5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A.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Tratamiento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Aguas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Residuales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up to 6−7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Reducción de patógenos depende del tipo y grado de tratamiento seleccionado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3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B.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Opciones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en Granja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43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Restricción en cultivos (no se usa en los cultivos de que se comen crudos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6−7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Depende de (a) la eficacia de la aplicación local de restricción de cultivos, y (b) Margen de beneficio comparativo del cultivo alternativo (s)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Trantamiento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en la Granja: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(a)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Sistema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tanques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1−2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Muy eficaz para la sedimentación de huevos de helmintos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(b)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Sedimentación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simple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0.5−1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  ca.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</a:t>
                      </a: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horas, más eficaces para los huevos de helmintos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7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(c)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Filtración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simple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1−3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 valor depende del sistema de filtración utilizado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71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Aplicación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segura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aguas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residuales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71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(a)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riego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surcos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1−2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Densidad y rendimiento del cultivo puede reducirse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52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(b) R</a:t>
                      </a:r>
                      <a:r>
                        <a:rPr kumimoji="0" lang="es-P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iego</a:t>
                      </a: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por goteo de bajo costo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2−4</a:t>
                      </a: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s-P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unidaded</a:t>
                      </a: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log de reducción de cultivos de bajo crecimiento, y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unidades log  de reducción de cultivos de crecimiento alto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432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52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04306" marR="104306" marT="52153" marB="5215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2" t="6553" r="11238" b="11796"/>
          <a:stretch/>
        </p:blipFill>
        <p:spPr bwMode="auto">
          <a:xfrm>
            <a:off x="0" y="-352698"/>
            <a:ext cx="10672355" cy="699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1045" y="2117616"/>
            <a:ext cx="10693400" cy="15557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Implementación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guías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8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6" y="-127000"/>
            <a:ext cx="10746792" cy="68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92" y="810611"/>
            <a:ext cx="10693400" cy="1365250"/>
          </a:xfrm>
          <a:prstGeom prst="rect">
            <a:avLst/>
          </a:prstGeom>
        </p:spPr>
        <p:txBody>
          <a:bodyPr/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PE" dirty="0" smtClean="0">
                <a:solidFill>
                  <a:srgbClr val="00B0F0"/>
                </a:solidFill>
              </a:rPr>
              <a:t>Un vistazo al Uso </a:t>
            </a:r>
            <a:r>
              <a:rPr lang="es-PE" dirty="0">
                <a:solidFill>
                  <a:srgbClr val="00B0F0"/>
                </a:solidFill>
              </a:rPr>
              <a:t>de Aguas </a:t>
            </a:r>
            <a:r>
              <a:rPr lang="es-PE" dirty="0" smtClean="0">
                <a:solidFill>
                  <a:srgbClr val="00B0F0"/>
                </a:solidFill>
              </a:rPr>
              <a:t>Residuales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8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Varias</a:t>
            </a:r>
            <a:r>
              <a:rPr lang="en-US" dirty="0" smtClean="0"/>
              <a:t> </a:t>
            </a:r>
            <a:r>
              <a:rPr lang="en-US" dirty="0" err="1" smtClean="0"/>
              <a:t>guías</a:t>
            </a:r>
            <a:r>
              <a:rPr lang="en-US" dirty="0" smtClean="0"/>
              <a:t> de OMS de </a:t>
            </a:r>
            <a:r>
              <a:rPr lang="en-US" dirty="0" err="1" smtClean="0"/>
              <a:t>Calidad</a:t>
            </a:r>
            <a:r>
              <a:rPr lang="en-US" dirty="0" smtClean="0"/>
              <a:t> del Agua</a:t>
            </a:r>
            <a:endParaRPr lang="en-US" dirty="0"/>
          </a:p>
        </p:txBody>
      </p:sp>
      <p:pic>
        <p:nvPicPr>
          <p:cNvPr id="220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525" y="1540621"/>
            <a:ext cx="1597860" cy="239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865968" y="2064515"/>
            <a:ext cx="3105150" cy="1344613"/>
            <a:chOff x="3159758" y="1977355"/>
            <a:chExt cx="3104513" cy="1345510"/>
          </a:xfrm>
        </p:grpSpPr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34812" y="1977355"/>
              <a:ext cx="2029459" cy="1345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422" name="Straight Arrow Connector 6"/>
            <p:cNvCxnSpPr>
              <a:cxnSpLocks noChangeShapeType="1"/>
            </p:cNvCxnSpPr>
            <p:nvPr/>
          </p:nvCxnSpPr>
          <p:spPr bwMode="auto">
            <a:xfrm>
              <a:off x="3159758" y="2650110"/>
              <a:ext cx="965200" cy="0"/>
            </a:xfrm>
            <a:prstGeom prst="straightConnector1">
              <a:avLst/>
            </a:prstGeom>
            <a:noFill/>
            <a:ln w="1016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61374" y="4613350"/>
            <a:ext cx="3206750" cy="1536421"/>
            <a:chOff x="4124958" y="4440161"/>
            <a:chExt cx="3205590" cy="1536422"/>
          </a:xfrm>
        </p:grpSpPr>
        <p:grpSp>
          <p:nvGrpSpPr>
            <p:cNvPr id="17416" name="Group 9"/>
            <p:cNvGrpSpPr>
              <a:grpSpLocks/>
            </p:cNvGrpSpPr>
            <p:nvPr/>
          </p:nvGrpSpPr>
          <p:grpSpPr bwMode="auto">
            <a:xfrm>
              <a:off x="4903248" y="4440161"/>
              <a:ext cx="2427300" cy="1536422"/>
              <a:chOff x="4903248" y="4440161"/>
              <a:chExt cx="2427300" cy="1536422"/>
            </a:xfrm>
          </p:grpSpPr>
          <p:pic>
            <p:nvPicPr>
              <p:cNvPr id="17418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63563" y="4440161"/>
                <a:ext cx="2166985" cy="1436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9" name="TextBox 7"/>
              <p:cNvSpPr txBox="1">
                <a:spLocks noChangeArrowheads="1"/>
              </p:cNvSpPr>
              <p:nvPr/>
            </p:nvSpPr>
            <p:spPr bwMode="auto">
              <a:xfrm>
                <a:off x="5249541" y="5330252"/>
                <a:ext cx="208100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/>
                <a:r>
                  <a:rPr lang="en-US" sz="1200" dirty="0" smtClean="0"/>
                  <a:t>Plan de </a:t>
                </a:r>
                <a:r>
                  <a:rPr lang="en-US" sz="1200" dirty="0" err="1" smtClean="0"/>
                  <a:t>seguridad</a:t>
                </a:r>
                <a:r>
                  <a:rPr lang="en-US" sz="1200" dirty="0" smtClean="0"/>
                  <a:t> de </a:t>
                </a:r>
                <a:r>
                  <a:rPr lang="en-US" sz="1200" dirty="0" err="1" smtClean="0"/>
                  <a:t>Saneamiento</a:t>
                </a:r>
                <a:r>
                  <a:rPr lang="en-US" sz="1200" dirty="0" smtClean="0"/>
                  <a:t> </a:t>
                </a:r>
                <a:endParaRPr lang="en-US" sz="1200" dirty="0"/>
              </a:p>
              <a:p>
                <a:pPr algn="r" rtl="1"/>
                <a:r>
                  <a:rPr lang="en-US" sz="1200" dirty="0"/>
                  <a:t>Manual</a:t>
                </a:r>
              </a:p>
            </p:txBody>
          </p:sp>
          <p:sp>
            <p:nvSpPr>
              <p:cNvPr id="17420" name="TextBox 8"/>
              <p:cNvSpPr txBox="1">
                <a:spLocks noChangeArrowheads="1"/>
              </p:cNvSpPr>
              <p:nvPr/>
            </p:nvSpPr>
            <p:spPr bwMode="auto">
              <a:xfrm rot="19385294">
                <a:off x="4903248" y="4789070"/>
                <a:ext cx="231759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1"/>
                <a:r>
                  <a:rPr lang="en-US" sz="1400" dirty="0" smtClean="0">
                    <a:solidFill>
                      <a:srgbClr val="FF0000"/>
                    </a:solidFill>
                  </a:rPr>
                  <a:t>EN FORMULACIÓN 2012/13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7417" name="Straight Arrow Connector 22"/>
            <p:cNvCxnSpPr>
              <a:cxnSpLocks noChangeShapeType="1"/>
            </p:cNvCxnSpPr>
            <p:nvPr/>
          </p:nvCxnSpPr>
          <p:spPr bwMode="auto">
            <a:xfrm>
              <a:off x="4124958" y="5323364"/>
              <a:ext cx="965200" cy="0"/>
            </a:xfrm>
            <a:prstGeom prst="straightConnector1">
              <a:avLst/>
            </a:prstGeom>
            <a:noFill/>
            <a:ln w="1016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4418542" y="3869385"/>
            <a:ext cx="1949315" cy="2394160"/>
            <a:chOff x="6984124" y="3484178"/>
            <a:chExt cx="2159876" cy="2827035"/>
          </a:xfrm>
        </p:grpSpPr>
        <p:pic>
          <p:nvPicPr>
            <p:cNvPr id="21" name="Picture 3" descr="18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30065" y="3954028"/>
              <a:ext cx="1713935" cy="23571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" descr="41BNvYxi9w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17410" y="3834978"/>
              <a:ext cx="1709174" cy="2303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47583" y="3688943"/>
              <a:ext cx="1571107" cy="22825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84124" y="3484178"/>
              <a:ext cx="1525085" cy="2242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94157" y="6215667"/>
            <a:ext cx="1695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Limits</a:t>
            </a:r>
            <a:r>
              <a:rPr lang="fr-CH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fr-CH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soils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Gestión</a:t>
            </a:r>
            <a:r>
              <a:rPr lang="fr-CH" sz="3200" dirty="0" smtClean="0"/>
              <a:t> </a:t>
            </a:r>
            <a:r>
              <a:rPr lang="fr-CH" sz="3200" dirty="0" err="1" smtClean="0"/>
              <a:t>preventiva</a:t>
            </a:r>
            <a:r>
              <a:rPr lang="fr-CH" sz="3200" dirty="0" smtClean="0"/>
              <a:t>/ </a:t>
            </a:r>
            <a:r>
              <a:rPr lang="fr-CH" sz="3200" dirty="0" err="1" smtClean="0"/>
              <a:t>enfoque</a:t>
            </a:r>
            <a:r>
              <a:rPr lang="fr-CH" sz="3200" dirty="0" smtClean="0"/>
              <a:t> multi-barrera </a:t>
            </a:r>
            <a:r>
              <a:rPr lang="fr-CH" sz="3200" dirty="0" err="1" smtClean="0"/>
              <a:t>mediante</a:t>
            </a:r>
            <a:r>
              <a:rPr lang="fr-CH" sz="3200" dirty="0" smtClean="0"/>
              <a:t> Planes de </a:t>
            </a:r>
            <a:r>
              <a:rPr lang="fr-CH" sz="3200" dirty="0" err="1" smtClean="0"/>
              <a:t>Seguridad</a:t>
            </a:r>
            <a:r>
              <a:rPr lang="fr-CH" sz="3200" dirty="0" smtClean="0"/>
              <a:t> </a:t>
            </a:r>
            <a:r>
              <a:rPr lang="fr-CH" sz="3200" dirty="0" err="1" smtClean="0"/>
              <a:t>del</a:t>
            </a:r>
            <a:r>
              <a:rPr lang="fr-CH" sz="3200" dirty="0" smtClean="0"/>
              <a:t> Agua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95248" y="3090041"/>
            <a:ext cx="8923282" cy="3551783"/>
            <a:chOff x="1119352" y="3090041"/>
            <a:chExt cx="8923282" cy="3551783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 bwMode="auto">
            <a:xfrm>
              <a:off x="1119352" y="3878317"/>
              <a:ext cx="8923282" cy="2763507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605752" y="3531476"/>
              <a:ext cx="599089" cy="498884"/>
            </a:xfrm>
            <a:prstGeom prst="roundRect">
              <a:avLst>
                <a:gd name="adj" fmla="val 29308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686910" y="3090041"/>
              <a:ext cx="1387366" cy="111935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2508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9" t="17334" r="9815" b="5220"/>
          <a:stretch/>
        </p:blipFill>
        <p:spPr bwMode="auto">
          <a:xfrm>
            <a:off x="2350274" y="1418896"/>
            <a:ext cx="8241022" cy="522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4796613" y="1495848"/>
            <a:ext cx="3464166" cy="1356410"/>
            <a:chOff x="3927234" y="1500449"/>
            <a:chExt cx="3464166" cy="1356410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3927234" y="1933395"/>
              <a:ext cx="394324" cy="4010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5763199" y="1500449"/>
              <a:ext cx="173081" cy="5566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4601232" y="1540327"/>
              <a:ext cx="265280" cy="5168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5881553" y="1523659"/>
              <a:ext cx="173081" cy="5566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6001352" y="1544069"/>
              <a:ext cx="173081" cy="5566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6951491" y="2685326"/>
              <a:ext cx="439909" cy="1715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5"/>
          <p:cNvGrpSpPr/>
          <p:nvPr/>
        </p:nvGrpSpPr>
        <p:grpSpPr>
          <a:xfrm>
            <a:off x="4219130" y="4030360"/>
            <a:ext cx="4293476" cy="1729917"/>
            <a:chOff x="3326524" y="4056028"/>
            <a:chExt cx="4293476" cy="1729917"/>
          </a:xfrm>
        </p:grpSpPr>
        <p:cxnSp>
          <p:nvCxnSpPr>
            <p:cNvPr id="47" name="Straight Connector 46"/>
            <p:cNvCxnSpPr/>
            <p:nvPr/>
          </p:nvCxnSpPr>
          <p:spPr bwMode="auto">
            <a:xfrm flipV="1">
              <a:off x="3326524" y="4209393"/>
              <a:ext cx="567559" cy="2522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861034" y="5293273"/>
              <a:ext cx="152400" cy="384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5144814" y="5360276"/>
              <a:ext cx="120869" cy="3704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5863862" y="5171089"/>
              <a:ext cx="260586" cy="6148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611006" y="4766441"/>
              <a:ext cx="567559" cy="404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7052441" y="4056028"/>
              <a:ext cx="567559" cy="153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666593" y="5181599"/>
              <a:ext cx="120869" cy="3704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3986048" y="5108028"/>
              <a:ext cx="30217" cy="370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3894083" y="5080439"/>
              <a:ext cx="30217" cy="370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3764016" y="5046280"/>
              <a:ext cx="30217" cy="370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/>
          <p:nvPr/>
        </p:nvSpPr>
        <p:spPr>
          <a:xfrm>
            <a:off x="-26511" y="3938121"/>
            <a:ext cx="22435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s-PE" sz="1400" dirty="0" smtClean="0">
                <a:solidFill>
                  <a:schemeClr val="tx1"/>
                </a:solidFill>
              </a:rPr>
              <a:t> ejemplo de las Barreras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dirty="0" smtClean="0">
                <a:solidFill>
                  <a:schemeClr val="tx1"/>
                </a:solidFill>
              </a:rPr>
              <a:t>Tratamiento de las Aguas Residuales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dirty="0" smtClean="0">
                <a:solidFill>
                  <a:schemeClr val="tx1"/>
                </a:solidFill>
              </a:rPr>
              <a:t>Cultivos Restringidos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dirty="0" err="1" smtClean="0">
                <a:solidFill>
                  <a:schemeClr val="tx1"/>
                </a:solidFill>
              </a:rPr>
              <a:t>Metodo</a:t>
            </a:r>
            <a:r>
              <a:rPr lang="es-PE" sz="1400" b="0" dirty="0" smtClean="0">
                <a:solidFill>
                  <a:schemeClr val="tx1"/>
                </a:solidFill>
              </a:rPr>
              <a:t> de irrigación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dirty="0" smtClean="0">
                <a:solidFill>
                  <a:schemeClr val="tx1"/>
                </a:solidFill>
              </a:rPr>
              <a:t>Lavado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dirty="0" smtClean="0">
                <a:solidFill>
                  <a:schemeClr val="tx1"/>
                </a:solidFill>
              </a:rPr>
              <a:t>Pelado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dirty="0" smtClean="0">
                <a:solidFill>
                  <a:schemeClr val="tx1"/>
                </a:solidFill>
              </a:rPr>
              <a:t>Cocimiento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dirty="0" smtClean="0">
                <a:solidFill>
                  <a:schemeClr val="tx1"/>
                </a:solidFill>
              </a:rPr>
              <a:t>Higiene en mercados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dirty="0" smtClean="0">
                <a:solidFill>
                  <a:schemeClr val="tx1"/>
                </a:solidFill>
              </a:rPr>
              <a:t>Vacunas</a:t>
            </a:r>
            <a:endParaRPr lang="es-PE" sz="14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3595" y="6204241"/>
            <a:ext cx="128488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500" b="0" dirty="0" err="1" smtClean="0">
                <a:latin typeface="Calibri" pitchFamily="34" charset="0"/>
                <a:cs typeface="Calibri" pitchFamily="34" charset="0"/>
              </a:rPr>
              <a:t>Limits</a:t>
            </a:r>
            <a:r>
              <a:rPr lang="fr-CH" sz="1500" b="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fr-CH" sz="1500" b="0" dirty="0" err="1" smtClean="0">
                <a:latin typeface="Calibri" pitchFamily="34" charset="0"/>
                <a:cs typeface="Calibri" pitchFamily="34" charset="0"/>
              </a:rPr>
              <a:t>soils</a:t>
            </a:r>
            <a:endParaRPr lang="en-US" sz="1500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0904" name="Group 250903"/>
          <p:cNvGrpSpPr/>
          <p:nvPr/>
        </p:nvGrpSpPr>
        <p:grpSpPr>
          <a:xfrm>
            <a:off x="2543426" y="3068663"/>
            <a:ext cx="8178303" cy="3551783"/>
            <a:chOff x="1662806" y="3090041"/>
            <a:chExt cx="8178303" cy="3551783"/>
          </a:xfrm>
          <a:solidFill>
            <a:schemeClr val="bg1"/>
          </a:solidFill>
        </p:grpSpPr>
        <p:sp>
          <p:nvSpPr>
            <p:cNvPr id="250901" name="Rounded Rectangle 250900"/>
            <p:cNvSpPr/>
            <p:nvPr/>
          </p:nvSpPr>
          <p:spPr bwMode="auto">
            <a:xfrm>
              <a:off x="1667145" y="3878317"/>
              <a:ext cx="8173964" cy="2763507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0902" name="Rounded Rectangle 250901"/>
            <p:cNvSpPr/>
            <p:nvPr/>
          </p:nvSpPr>
          <p:spPr bwMode="auto">
            <a:xfrm>
              <a:off x="6581648" y="3531476"/>
              <a:ext cx="612590" cy="57074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0903" name="Rounded Rectangle 250902"/>
            <p:cNvSpPr/>
            <p:nvPr/>
          </p:nvSpPr>
          <p:spPr bwMode="auto">
            <a:xfrm>
              <a:off x="1662806" y="3090041"/>
              <a:ext cx="1387366" cy="1093820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44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94157" y="6215667"/>
            <a:ext cx="16958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Limits</a:t>
            </a:r>
            <a:r>
              <a:rPr lang="fr-CH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fr-CH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soils</a:t>
            </a:r>
            <a:endParaRPr lang="en-US" sz="1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Gestión</a:t>
            </a:r>
            <a:r>
              <a:rPr lang="fr-CH" sz="3200" dirty="0" smtClean="0"/>
              <a:t> </a:t>
            </a:r>
            <a:r>
              <a:rPr lang="fr-CH" sz="3200" dirty="0" err="1" smtClean="0"/>
              <a:t>preventiva</a:t>
            </a:r>
            <a:r>
              <a:rPr lang="fr-CH" sz="3200" dirty="0" smtClean="0"/>
              <a:t>/ </a:t>
            </a:r>
            <a:r>
              <a:rPr lang="fr-CH" sz="3200" dirty="0" err="1" smtClean="0"/>
              <a:t>enfoque</a:t>
            </a:r>
            <a:r>
              <a:rPr lang="fr-CH" sz="3200" dirty="0" smtClean="0"/>
              <a:t> multi-barrera </a:t>
            </a:r>
            <a:r>
              <a:rPr lang="fr-CH" sz="3200" dirty="0" err="1" smtClean="0"/>
              <a:t>mediante</a:t>
            </a:r>
            <a:r>
              <a:rPr lang="fr-CH" sz="3200" dirty="0" smtClean="0"/>
              <a:t> Planes de </a:t>
            </a:r>
            <a:r>
              <a:rPr lang="fr-CH" sz="3200" dirty="0" err="1" smtClean="0"/>
              <a:t>Seguridad</a:t>
            </a:r>
            <a:r>
              <a:rPr lang="fr-CH" sz="3200" dirty="0" smtClean="0"/>
              <a:t> </a:t>
            </a:r>
            <a:r>
              <a:rPr lang="fr-CH" sz="3200" dirty="0" err="1" smtClean="0"/>
              <a:t>del</a:t>
            </a:r>
            <a:r>
              <a:rPr lang="fr-CH" sz="3200" dirty="0" smtClean="0"/>
              <a:t> Agua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095248" y="3090041"/>
            <a:ext cx="8923282" cy="3551783"/>
            <a:chOff x="1119352" y="3090041"/>
            <a:chExt cx="8923282" cy="3551783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 bwMode="auto">
            <a:xfrm>
              <a:off x="1119352" y="3878317"/>
              <a:ext cx="8923282" cy="2763507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6605752" y="3531476"/>
              <a:ext cx="599089" cy="498884"/>
            </a:xfrm>
            <a:prstGeom prst="roundRect">
              <a:avLst>
                <a:gd name="adj" fmla="val 29308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686910" y="3090041"/>
              <a:ext cx="1387366" cy="111935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2508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09" t="17334" r="9815" b="5220"/>
          <a:stretch/>
        </p:blipFill>
        <p:spPr bwMode="auto">
          <a:xfrm>
            <a:off x="2350274" y="1418896"/>
            <a:ext cx="8241022" cy="522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37"/>
          <p:cNvGrpSpPr/>
          <p:nvPr/>
        </p:nvGrpSpPr>
        <p:grpSpPr>
          <a:xfrm>
            <a:off x="4796613" y="1495848"/>
            <a:ext cx="3464166" cy="1356410"/>
            <a:chOff x="3927234" y="1500449"/>
            <a:chExt cx="3464166" cy="1356410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3927234" y="1933395"/>
              <a:ext cx="394324" cy="4010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5763199" y="1500449"/>
              <a:ext cx="173081" cy="5566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 flipV="1">
              <a:off x="4601232" y="1540327"/>
              <a:ext cx="265280" cy="5168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5881553" y="1523659"/>
              <a:ext cx="173081" cy="5566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6001352" y="1544069"/>
              <a:ext cx="173081" cy="5566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6951491" y="2685326"/>
              <a:ext cx="439909" cy="1715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45"/>
          <p:cNvGrpSpPr/>
          <p:nvPr/>
        </p:nvGrpSpPr>
        <p:grpSpPr>
          <a:xfrm>
            <a:off x="4219130" y="4030360"/>
            <a:ext cx="4293476" cy="1729917"/>
            <a:chOff x="3326524" y="4056028"/>
            <a:chExt cx="4293476" cy="1729917"/>
          </a:xfrm>
        </p:grpSpPr>
        <p:cxnSp>
          <p:nvCxnSpPr>
            <p:cNvPr id="47" name="Straight Connector 46"/>
            <p:cNvCxnSpPr/>
            <p:nvPr/>
          </p:nvCxnSpPr>
          <p:spPr bwMode="auto">
            <a:xfrm flipV="1">
              <a:off x="3326524" y="4209393"/>
              <a:ext cx="567559" cy="2522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4861034" y="5293273"/>
              <a:ext cx="152400" cy="384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5144814" y="5360276"/>
              <a:ext cx="120869" cy="3704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5863862" y="5171089"/>
              <a:ext cx="260586" cy="6148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6611006" y="4766441"/>
              <a:ext cx="567559" cy="4046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7052441" y="4056028"/>
              <a:ext cx="567559" cy="153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4666593" y="5181599"/>
              <a:ext cx="120869" cy="3704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3986048" y="5108028"/>
              <a:ext cx="30217" cy="370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3894083" y="5080439"/>
              <a:ext cx="30217" cy="370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3764016" y="5046280"/>
              <a:ext cx="30217" cy="3704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/>
          <p:nvPr/>
        </p:nvSpPr>
        <p:spPr>
          <a:xfrm>
            <a:off x="-26511" y="3938121"/>
            <a:ext cx="22435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s-PE" sz="1400" smtClean="0">
                <a:solidFill>
                  <a:schemeClr val="tx1"/>
                </a:solidFill>
              </a:rPr>
              <a:t> ejemplo de las Barreras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smtClean="0">
                <a:solidFill>
                  <a:schemeClr val="tx1"/>
                </a:solidFill>
              </a:rPr>
              <a:t>Tratamiento de las Aguas Residuales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smtClean="0">
                <a:solidFill>
                  <a:schemeClr val="tx1"/>
                </a:solidFill>
              </a:rPr>
              <a:t>Cultivos Restringidos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smtClean="0">
                <a:solidFill>
                  <a:schemeClr val="tx1"/>
                </a:solidFill>
              </a:rPr>
              <a:t>Metodo de irrigación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smtClean="0">
                <a:solidFill>
                  <a:schemeClr val="tx1"/>
                </a:solidFill>
              </a:rPr>
              <a:t>Lavado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smtClean="0">
                <a:solidFill>
                  <a:schemeClr val="tx1"/>
                </a:solidFill>
              </a:rPr>
              <a:t>Pelado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smtClean="0">
                <a:solidFill>
                  <a:schemeClr val="tx1"/>
                </a:solidFill>
              </a:rPr>
              <a:t>Cocimiento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smtClean="0">
                <a:solidFill>
                  <a:schemeClr val="tx1"/>
                </a:solidFill>
              </a:rPr>
              <a:t>Higiene en mercados</a:t>
            </a:r>
          </a:p>
          <a:p>
            <a:pPr marL="361950" lvl="1" indent="-266700"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s-PE" sz="1400" b="0" smtClean="0">
                <a:solidFill>
                  <a:schemeClr val="tx1"/>
                </a:solidFill>
              </a:rPr>
              <a:t>Vacunas</a:t>
            </a:r>
            <a:endParaRPr lang="es-PE" sz="1400" b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3595" y="6204241"/>
            <a:ext cx="128488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500" b="0" dirty="0" err="1" smtClean="0">
                <a:latin typeface="Calibri" pitchFamily="34" charset="0"/>
                <a:cs typeface="Calibri" pitchFamily="34" charset="0"/>
              </a:rPr>
              <a:t>Limits</a:t>
            </a:r>
            <a:r>
              <a:rPr lang="fr-CH" sz="1500" b="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fr-CH" sz="1500" b="0" dirty="0" err="1" smtClean="0">
                <a:latin typeface="Calibri" pitchFamily="34" charset="0"/>
                <a:cs typeface="Calibri" pitchFamily="34" charset="0"/>
              </a:rPr>
              <a:t>soils</a:t>
            </a:r>
            <a:endParaRPr lang="en-US" sz="1500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250903"/>
          <p:cNvGrpSpPr/>
          <p:nvPr/>
        </p:nvGrpSpPr>
        <p:grpSpPr>
          <a:xfrm>
            <a:off x="2543426" y="3068663"/>
            <a:ext cx="8178303" cy="3551783"/>
            <a:chOff x="1662806" y="3090041"/>
            <a:chExt cx="8178303" cy="3551783"/>
          </a:xfrm>
          <a:solidFill>
            <a:schemeClr val="bg1"/>
          </a:solidFill>
        </p:grpSpPr>
        <p:sp>
          <p:nvSpPr>
            <p:cNvPr id="250901" name="Rounded Rectangle 250900"/>
            <p:cNvSpPr/>
            <p:nvPr/>
          </p:nvSpPr>
          <p:spPr bwMode="auto">
            <a:xfrm>
              <a:off x="1667145" y="3878317"/>
              <a:ext cx="8173964" cy="2763507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0902" name="Rounded Rectangle 250901"/>
            <p:cNvSpPr/>
            <p:nvPr/>
          </p:nvSpPr>
          <p:spPr bwMode="auto">
            <a:xfrm>
              <a:off x="6581648" y="3531476"/>
              <a:ext cx="612590" cy="57074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50903" name="Rounded Rectangle 250902"/>
            <p:cNvSpPr/>
            <p:nvPr/>
          </p:nvSpPr>
          <p:spPr bwMode="auto">
            <a:xfrm>
              <a:off x="1662806" y="3090041"/>
              <a:ext cx="1387366" cy="1093820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644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Risk</a:t>
            </a:r>
            <a:r>
              <a:rPr lang="fr-CH" dirty="0" smtClean="0"/>
              <a:t> Management (SSP) </a:t>
            </a:r>
            <a:r>
              <a:rPr lang="fr-CH" dirty="0" err="1" smtClean="0"/>
              <a:t>Tasks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86007" y="5820462"/>
            <a:ext cx="2070624" cy="882157"/>
            <a:chOff x="6620098" y="5820462"/>
            <a:chExt cx="3636533" cy="882157"/>
          </a:xfrm>
        </p:grpSpPr>
        <p:sp>
          <p:nvSpPr>
            <p:cNvPr id="29" name="Circular Arrow 28"/>
            <p:cNvSpPr/>
            <p:nvPr/>
          </p:nvSpPr>
          <p:spPr>
            <a:xfrm>
              <a:off x="6620098" y="5820462"/>
              <a:ext cx="3636533" cy="769593"/>
            </a:xfrm>
            <a:prstGeom prst="circularArrow">
              <a:avLst>
                <a:gd name="adj1" fmla="val 5274"/>
                <a:gd name="adj2" fmla="val 312630"/>
                <a:gd name="adj3" fmla="val 14216508"/>
                <a:gd name="adj4" fmla="val 17133823"/>
                <a:gd name="adj5" fmla="val 5477"/>
              </a:avLst>
            </a:prstGeom>
            <a:solidFill>
              <a:srgbClr val="C00000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6689770" y="5871622"/>
              <a:ext cx="34971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600" dirty="0" err="1"/>
                <a:t>Mejora</a:t>
              </a:r>
              <a:r>
                <a:rPr lang="fr-CH" sz="1600" dirty="0"/>
                <a:t> </a:t>
              </a:r>
            </a:p>
            <a:p>
              <a:pPr algn="ctr"/>
              <a:r>
                <a:rPr lang="fr-CH" sz="1600" dirty="0"/>
                <a:t>Continua</a:t>
              </a:r>
              <a:endParaRPr lang="en-US" sz="1600" dirty="0"/>
            </a:p>
            <a:p>
              <a:pPr algn="ctr"/>
              <a:endParaRPr lang="en-US" sz="1600" dirty="0"/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10081537" y="2727645"/>
            <a:ext cx="650766" cy="1579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499" y="1710419"/>
            <a:ext cx="9065536" cy="830997"/>
          </a:xfrm>
          <a:prstGeom prst="rect">
            <a:avLst/>
          </a:prstGeom>
          <a:solidFill>
            <a:srgbClr val="72BB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Comience </a:t>
            </a:r>
            <a:r>
              <a:rPr lang="es-ES" sz="2400" dirty="0">
                <a:solidFill>
                  <a:schemeClr val="bg1"/>
                </a:solidFill>
              </a:rPr>
              <a:t>por identificar áreas prioritarias de alto riesgo </a:t>
            </a:r>
            <a:r>
              <a:rPr lang="es-ES" sz="2400" dirty="0" smtClean="0">
                <a:solidFill>
                  <a:schemeClr val="bg1"/>
                </a:solidFill>
              </a:rPr>
              <a:t/>
            </a:r>
            <a:br>
              <a:rPr lang="es-ES" sz="2400" dirty="0" smtClean="0">
                <a:solidFill>
                  <a:schemeClr val="bg1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en </a:t>
            </a:r>
            <a:r>
              <a:rPr lang="es-ES" sz="2400" dirty="0">
                <a:solidFill>
                  <a:schemeClr val="bg1"/>
                </a:solidFill>
              </a:rPr>
              <a:t>la ciudad</a:t>
            </a:r>
          </a:p>
        </p:txBody>
      </p:sp>
      <p:sp>
        <p:nvSpPr>
          <p:cNvPr id="27" name="2 CuadroTexto"/>
          <p:cNvSpPr txBox="1"/>
          <p:nvPr/>
        </p:nvSpPr>
        <p:spPr>
          <a:xfrm>
            <a:off x="644027" y="2855582"/>
            <a:ext cx="2543502" cy="1231106"/>
          </a:xfrm>
          <a:prstGeom prst="rect">
            <a:avLst/>
          </a:prstGeom>
          <a:solidFill>
            <a:srgbClr val="33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chemeClr val="bg1"/>
                </a:solidFill>
              </a:rPr>
              <a:t>T</a:t>
            </a:r>
            <a:r>
              <a:rPr lang="es-PE" sz="1800" dirty="0" smtClean="0">
                <a:solidFill>
                  <a:schemeClr val="bg1"/>
                </a:solidFill>
              </a:rPr>
              <a:t>area 1 – Define las fronteras del sistema y reúne el equipo del PSS</a:t>
            </a: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9177" y="2841391"/>
            <a:ext cx="3242928" cy="1261884"/>
            <a:chOff x="3239177" y="2841391"/>
            <a:chExt cx="3242928" cy="1261884"/>
          </a:xfrm>
        </p:grpSpPr>
        <p:sp>
          <p:nvSpPr>
            <p:cNvPr id="2" name="Right Arrow 1"/>
            <p:cNvSpPr/>
            <p:nvPr/>
          </p:nvSpPr>
          <p:spPr bwMode="auto">
            <a:xfrm>
              <a:off x="3239177" y="3234904"/>
              <a:ext cx="353792" cy="425668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" name="26 CuadroTexto"/>
            <p:cNvSpPr txBox="1"/>
            <p:nvPr/>
          </p:nvSpPr>
          <p:spPr>
            <a:xfrm>
              <a:off x="3592546" y="2841391"/>
              <a:ext cx="2889559" cy="126188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s-PE" sz="1800" dirty="0" smtClean="0">
                  <a:solidFill>
                    <a:schemeClr val="bg1"/>
                  </a:solidFill>
                </a:rPr>
                <a:t>Tarea 2 – Describe el sistema de saneamiento</a:t>
              </a:r>
            </a:p>
            <a:p>
              <a:endParaRPr lang="fr-CH" sz="2000" dirty="0" smtClean="0">
                <a:solidFill>
                  <a:schemeClr val="bg1"/>
                </a:solidFill>
              </a:endParaRPr>
            </a:p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501" y="2841391"/>
            <a:ext cx="3317708" cy="1323439"/>
            <a:chOff x="6490501" y="2841391"/>
            <a:chExt cx="3317708" cy="1323439"/>
          </a:xfrm>
        </p:grpSpPr>
        <p:sp>
          <p:nvSpPr>
            <p:cNvPr id="11" name="Right Arrow 10"/>
            <p:cNvSpPr/>
            <p:nvPr/>
          </p:nvSpPr>
          <p:spPr bwMode="auto">
            <a:xfrm>
              <a:off x="6490501" y="3190792"/>
              <a:ext cx="353792" cy="425668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30 CuadroTexto"/>
            <p:cNvSpPr txBox="1"/>
            <p:nvPr/>
          </p:nvSpPr>
          <p:spPr>
            <a:xfrm>
              <a:off x="6844293" y="2841391"/>
              <a:ext cx="2963916" cy="1323439"/>
            </a:xfrm>
            <a:prstGeom prst="rect">
              <a:avLst/>
            </a:prstGeom>
            <a:solidFill>
              <a:srgbClr val="E2C782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s-PE" sz="2000" dirty="0" smtClean="0">
                  <a:solidFill>
                    <a:schemeClr val="bg1"/>
                  </a:solidFill>
                </a:rPr>
                <a:t>Tarea 3 – Identifica amenazas, </a:t>
              </a:r>
              <a:r>
                <a:rPr lang="es-PE" sz="2000" dirty="0" err="1" smtClean="0">
                  <a:solidFill>
                    <a:schemeClr val="bg1"/>
                  </a:solidFill>
                </a:rPr>
                <a:t>evalua</a:t>
              </a:r>
              <a:r>
                <a:rPr lang="es-PE" sz="2000" dirty="0" smtClean="0">
                  <a:solidFill>
                    <a:schemeClr val="bg1"/>
                  </a:solidFill>
                </a:rPr>
                <a:t> controles existentes y la exposición al riesgo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894032" y="3244487"/>
            <a:ext cx="12166377" cy="2449726"/>
            <a:chOff x="-894032" y="3244487"/>
            <a:chExt cx="12166377" cy="2449726"/>
          </a:xfrm>
        </p:grpSpPr>
        <p:sp>
          <p:nvSpPr>
            <p:cNvPr id="14" name="Right Arrow 13"/>
            <p:cNvSpPr/>
            <p:nvPr/>
          </p:nvSpPr>
          <p:spPr bwMode="auto">
            <a:xfrm>
              <a:off x="9808209" y="3244487"/>
              <a:ext cx="1464136" cy="406501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894032" y="4493884"/>
              <a:ext cx="4093883" cy="1200329"/>
              <a:chOff x="-894032" y="4493884"/>
              <a:chExt cx="4093883" cy="1200329"/>
            </a:xfrm>
          </p:grpSpPr>
          <p:sp>
            <p:nvSpPr>
              <p:cNvPr id="32" name="Right Arrow 31"/>
              <p:cNvSpPr/>
              <p:nvPr/>
            </p:nvSpPr>
            <p:spPr bwMode="auto">
              <a:xfrm>
                <a:off x="-894032" y="4880092"/>
                <a:ext cx="1550381" cy="406501"/>
              </a:xfrm>
              <a:prstGeom prst="right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1042988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900" b="1" i="0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32 CuadroTexto"/>
              <p:cNvSpPr txBox="1"/>
              <p:nvPr/>
            </p:nvSpPr>
            <p:spPr>
              <a:xfrm>
                <a:off x="656349" y="4493884"/>
                <a:ext cx="2543502" cy="1200329"/>
              </a:xfrm>
              <a:prstGeom prst="rect">
                <a:avLst/>
              </a:prstGeom>
              <a:solidFill>
                <a:srgbClr val="44A5E0"/>
              </a:solidFill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s-PE" sz="1800" dirty="0" smtClean="0">
                    <a:solidFill>
                      <a:schemeClr val="bg1"/>
                    </a:solidFill>
                  </a:rPr>
                  <a:t>Tarea 4 – Desarrolla e implementa un plan incremental de desarrollo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238755" y="4493884"/>
            <a:ext cx="3154676" cy="1231106"/>
            <a:chOff x="3238755" y="4493884"/>
            <a:chExt cx="3154676" cy="1231106"/>
          </a:xfrm>
        </p:grpSpPr>
        <p:sp>
          <p:nvSpPr>
            <p:cNvPr id="12" name="Right Arrow 11"/>
            <p:cNvSpPr/>
            <p:nvPr/>
          </p:nvSpPr>
          <p:spPr bwMode="auto">
            <a:xfrm>
              <a:off x="3238755" y="4821275"/>
              <a:ext cx="353792" cy="425668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33 CuadroTexto"/>
            <p:cNvSpPr txBox="1"/>
            <p:nvPr/>
          </p:nvSpPr>
          <p:spPr>
            <a:xfrm>
              <a:off x="3640268" y="4493884"/>
              <a:ext cx="2753163" cy="1231106"/>
            </a:xfrm>
            <a:prstGeom prst="rect">
              <a:avLst/>
            </a:prstGeom>
            <a:solidFill>
              <a:srgbClr val="5E83D4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s-PE" sz="1800" dirty="0" smtClean="0">
                  <a:solidFill>
                    <a:schemeClr val="bg1"/>
                  </a:solidFill>
                </a:rPr>
                <a:t>Tar</a:t>
              </a:r>
              <a:r>
                <a:rPr lang="es-PE" sz="2000" dirty="0" smtClean="0">
                  <a:solidFill>
                    <a:schemeClr val="bg1"/>
                  </a:solidFill>
                </a:rPr>
                <a:t>e</a:t>
              </a:r>
              <a:r>
                <a:rPr lang="es-PE" sz="1800" dirty="0" smtClean="0">
                  <a:solidFill>
                    <a:schemeClr val="bg1"/>
                  </a:solidFill>
                </a:rPr>
                <a:t>a 5 – Monitoreo del Plan y chequeo de que los controles funcionan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03370" y="4493883"/>
            <a:ext cx="3432352" cy="1200329"/>
            <a:chOff x="6503370" y="4493883"/>
            <a:chExt cx="3432352" cy="1200329"/>
          </a:xfrm>
        </p:grpSpPr>
        <p:sp>
          <p:nvSpPr>
            <p:cNvPr id="13" name="Right Arrow 12"/>
            <p:cNvSpPr/>
            <p:nvPr/>
          </p:nvSpPr>
          <p:spPr bwMode="auto">
            <a:xfrm>
              <a:off x="6503370" y="4842287"/>
              <a:ext cx="353792" cy="425668"/>
            </a:xfrm>
            <a:prstGeom prst="right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42988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9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" name="34 CuadroTexto"/>
            <p:cNvSpPr txBox="1"/>
            <p:nvPr/>
          </p:nvSpPr>
          <p:spPr>
            <a:xfrm>
              <a:off x="6858000" y="4493883"/>
              <a:ext cx="3077722" cy="1200329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s-PE" sz="1800" dirty="0" smtClean="0">
                  <a:solidFill>
                    <a:schemeClr val="bg1"/>
                  </a:solidFill>
                </a:rPr>
                <a:t>Tarea 6 – Desarrolla programas de apoyo y realiza revisiones de PSS</a:t>
              </a:r>
            </a:p>
            <a:p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0256631" y="2349062"/>
            <a:ext cx="1141838" cy="19578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19" t="12517" r="11207" b="10840"/>
          <a:stretch/>
        </p:blipFill>
        <p:spPr bwMode="auto">
          <a:xfrm>
            <a:off x="0" y="-1"/>
            <a:ext cx="10693400" cy="663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21045" y="3583809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err="1" smtClean="0">
                <a:solidFill>
                  <a:schemeClr val="bg1"/>
                </a:solidFill>
              </a:rPr>
              <a:t>Todas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las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publicaciones</a:t>
            </a:r>
            <a:r>
              <a:rPr lang="en-US" sz="1800" dirty="0" smtClean="0">
                <a:solidFill>
                  <a:schemeClr val="bg1"/>
                </a:solidFill>
              </a:rPr>
              <a:t> se </a:t>
            </a:r>
            <a:r>
              <a:rPr lang="en-US" sz="1800" dirty="0" err="1" smtClean="0">
                <a:solidFill>
                  <a:schemeClr val="bg1"/>
                </a:solidFill>
              </a:rPr>
              <a:t>encuentran</a:t>
            </a:r>
            <a:r>
              <a:rPr lang="en-US" sz="1800" dirty="0" smtClean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www.who.int</a:t>
            </a:r>
          </a:p>
        </p:txBody>
      </p:sp>
    </p:spTree>
    <p:extLst>
      <p:ext uri="{BB962C8B-B14F-4D97-AF65-F5344CB8AC3E}">
        <p14:creationId xmlns:p14="http://schemas.microsoft.com/office/powerpoint/2010/main" xmlns="" val="39125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En su </a:t>
            </a:r>
            <a:r>
              <a:rPr lang="fr-CH" dirty="0" err="1" smtClean="0"/>
              <a:t>mayoría</a:t>
            </a:r>
            <a:r>
              <a:rPr lang="fr-CH" dirty="0" smtClean="0"/>
              <a:t>…las </a:t>
            </a:r>
            <a:r>
              <a:rPr lang="fr-CH" dirty="0" err="1" smtClean="0"/>
              <a:t>aguas</a:t>
            </a:r>
            <a:r>
              <a:rPr lang="fr-CH" dirty="0" smtClean="0"/>
              <a:t> </a:t>
            </a:r>
            <a:r>
              <a:rPr lang="fr-CH" dirty="0" err="1" smtClean="0"/>
              <a:t>residuales</a:t>
            </a:r>
            <a:r>
              <a:rPr lang="fr-CH" dirty="0" smtClean="0"/>
              <a:t> no </a:t>
            </a:r>
            <a:r>
              <a:rPr lang="fr-CH" dirty="0" err="1" smtClean="0"/>
              <a:t>reciben</a:t>
            </a:r>
            <a:r>
              <a:rPr lang="fr-CH" dirty="0" smtClean="0"/>
              <a:t> </a:t>
            </a:r>
            <a:r>
              <a:rPr lang="fr-CH" dirty="0" err="1" smtClean="0"/>
              <a:t>tratamiento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544239" y="2050120"/>
            <a:ext cx="9696450" cy="4576127"/>
          </a:xfrm>
        </p:spPr>
        <p:txBody>
          <a:bodyPr/>
          <a:lstStyle/>
          <a:p>
            <a:r>
              <a:rPr lang="es-PE" sz="2400" b="1" dirty="0" smtClean="0"/>
              <a:t>Aprox. el </a:t>
            </a:r>
            <a:r>
              <a:rPr lang="es-PE" sz="2400" b="1" dirty="0"/>
              <a:t>90% de todas las aguas residuales en los países en desarrollo se descargan sin tratamiento directamente a los ríos, lagos o los océanos</a:t>
            </a:r>
            <a:endParaRPr lang="en-US" sz="2400" b="1" dirty="0" smtClean="0"/>
          </a:p>
          <a:p>
            <a:pPr eaLnBrk="1" hangingPunct="1"/>
            <a:r>
              <a:rPr lang="en-GB" sz="2400" b="1" dirty="0" smtClean="0"/>
              <a:t>El </a:t>
            </a:r>
            <a:r>
              <a:rPr lang="en-GB" sz="2400" b="1" dirty="0" err="1" smtClean="0"/>
              <a:t>uso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aguas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residuales</a:t>
            </a:r>
            <a:r>
              <a:rPr lang="en-GB" sz="2400" b="1" dirty="0" smtClean="0"/>
              <a:t> se ha </a:t>
            </a:r>
            <a:r>
              <a:rPr lang="en-GB" sz="2400" b="1" dirty="0" err="1" smtClean="0"/>
              <a:t>incrementado</a:t>
            </a:r>
            <a:r>
              <a:rPr lang="en-GB" sz="2400" b="1" dirty="0" smtClean="0"/>
              <a:t>: </a:t>
            </a:r>
          </a:p>
          <a:p>
            <a:pPr lvl="1"/>
            <a:r>
              <a:rPr lang="en-GB" sz="1800" b="1" dirty="0" smtClean="0"/>
              <a:t>20 </a:t>
            </a:r>
            <a:r>
              <a:rPr lang="en-GB" sz="1800" b="1" dirty="0" err="1" smtClean="0"/>
              <a:t>millones</a:t>
            </a:r>
            <a:r>
              <a:rPr lang="en-GB" sz="1800" b="1" dirty="0" smtClean="0"/>
              <a:t> de </a:t>
            </a:r>
            <a:r>
              <a:rPr lang="en-GB" sz="1800" b="1" dirty="0" err="1" smtClean="0"/>
              <a:t>hectareas</a:t>
            </a:r>
            <a:r>
              <a:rPr lang="en-GB" sz="1800" b="1" dirty="0" smtClean="0"/>
              <a:t> </a:t>
            </a:r>
            <a:r>
              <a:rPr lang="en-GB" sz="1800" b="1" dirty="0"/>
              <a:t>e</a:t>
            </a:r>
            <a:r>
              <a:rPr lang="en-GB" sz="1800" b="1" dirty="0" smtClean="0"/>
              <a:t>n </a:t>
            </a:r>
            <a:r>
              <a:rPr lang="en-GB" sz="1800" b="1" dirty="0"/>
              <a:t>50 </a:t>
            </a:r>
            <a:r>
              <a:rPr lang="en-GB" sz="1800" b="1" dirty="0" err="1" smtClean="0"/>
              <a:t>países</a:t>
            </a:r>
            <a:r>
              <a:rPr lang="en-GB" sz="1800" b="1" dirty="0" smtClean="0"/>
              <a:t> son </a:t>
            </a:r>
            <a:r>
              <a:rPr lang="en-GB" sz="1800" b="1" dirty="0" err="1" smtClean="0"/>
              <a:t>irrigadas</a:t>
            </a:r>
            <a:r>
              <a:rPr lang="en-GB" sz="1800" b="1" dirty="0" smtClean="0"/>
              <a:t> con </a:t>
            </a:r>
            <a:r>
              <a:rPr lang="en-GB" sz="1800" b="1" dirty="0" err="1" smtClean="0"/>
              <a:t>aguas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residuales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cridas</a:t>
            </a:r>
            <a:r>
              <a:rPr lang="en-GB" sz="1800" b="1" dirty="0" smtClean="0"/>
              <a:t> o </a:t>
            </a:r>
            <a:r>
              <a:rPr lang="en-GB" sz="1800" b="1" dirty="0" err="1" smtClean="0"/>
              <a:t>parcialmente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tratadas</a:t>
            </a:r>
            <a:r>
              <a:rPr lang="en-GB" sz="1800" b="1" dirty="0" smtClean="0"/>
              <a:t>; </a:t>
            </a:r>
          </a:p>
          <a:p>
            <a:pPr lvl="1"/>
            <a:r>
              <a:rPr lang="en-GB" sz="1800" b="1" dirty="0" smtClean="0"/>
              <a:t>Se </a:t>
            </a:r>
            <a:r>
              <a:rPr lang="en-GB" sz="1800" b="1" dirty="0" err="1" smtClean="0"/>
              <a:t>piensa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que</a:t>
            </a:r>
            <a:r>
              <a:rPr lang="en-GB" sz="1800" b="1" dirty="0" smtClean="0"/>
              <a:t> 10% de la </a:t>
            </a:r>
            <a:r>
              <a:rPr lang="en-GB" sz="1800" b="1" dirty="0" err="1" smtClean="0"/>
              <a:t>población</a:t>
            </a:r>
            <a:r>
              <a:rPr lang="en-GB" sz="1800" b="1" dirty="0" smtClean="0"/>
              <a:t> del </a:t>
            </a:r>
            <a:r>
              <a:rPr lang="en-GB" sz="1800" b="1" dirty="0" err="1" smtClean="0"/>
              <a:t>mundo</a:t>
            </a:r>
            <a:r>
              <a:rPr lang="en-GB" sz="1800" b="1" dirty="0" smtClean="0"/>
              <a:t> consume </a:t>
            </a:r>
            <a:r>
              <a:rPr lang="en-GB" sz="1800" b="1" dirty="0" err="1" smtClean="0"/>
              <a:t>alimentos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irrigados</a:t>
            </a:r>
            <a:r>
              <a:rPr lang="en-GB" sz="1800" b="1" dirty="0" smtClean="0"/>
              <a:t> con </a:t>
            </a:r>
            <a:r>
              <a:rPr lang="en-GB" sz="1800" b="1" dirty="0" err="1" smtClean="0"/>
              <a:t>aguas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residuales</a:t>
            </a:r>
            <a:endParaRPr lang="en-GB" sz="1800" b="1" dirty="0" smtClean="0"/>
          </a:p>
          <a:p>
            <a:r>
              <a:rPr lang="en-GB" sz="2400" b="1" dirty="0" smtClean="0"/>
              <a:t>La </a:t>
            </a:r>
            <a:r>
              <a:rPr lang="en-GB" sz="2400" b="1" dirty="0" err="1" smtClean="0"/>
              <a:t>extensión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esta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situación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difícil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cuantificar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por</a:t>
            </a:r>
            <a:r>
              <a:rPr lang="en-GB" sz="2400" b="1" dirty="0" smtClean="0"/>
              <a:t> la </a:t>
            </a:r>
            <a:r>
              <a:rPr lang="en-GB" sz="2400" b="1" dirty="0" err="1" smtClean="0"/>
              <a:t>naturaleza</a:t>
            </a:r>
            <a:r>
              <a:rPr lang="en-GB" sz="2400" b="1" dirty="0" smtClean="0"/>
              <a:t> informal de </a:t>
            </a:r>
            <a:r>
              <a:rPr lang="en-GB" sz="2400" b="1" dirty="0" err="1" smtClean="0"/>
              <a:t>esta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práctica</a:t>
            </a:r>
            <a:r>
              <a:rPr lang="en-GB" sz="2400" b="1" dirty="0" smtClean="0"/>
              <a:t>. 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960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896" y="1721791"/>
            <a:ext cx="8512503" cy="48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355600"/>
            <a:ext cx="10693400" cy="1365250"/>
          </a:xfrm>
          <a:prstGeom prst="rect">
            <a:avLst/>
          </a:prstGeom>
        </p:spPr>
        <p:txBody>
          <a:bodyPr/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sz="2800" dirty="0" smtClean="0"/>
              <a:t>La demanda </a:t>
            </a:r>
            <a:r>
              <a:rPr lang="fr-CH" sz="2800" dirty="0" err="1" smtClean="0"/>
              <a:t>por</a:t>
            </a:r>
            <a:r>
              <a:rPr lang="fr-CH" sz="2800" dirty="0" smtClean="0"/>
              <a:t> el </a:t>
            </a:r>
            <a:r>
              <a:rPr lang="fr-CH" sz="2800" dirty="0" err="1" smtClean="0"/>
              <a:t>uso</a:t>
            </a:r>
            <a:r>
              <a:rPr lang="fr-CH" sz="2800" dirty="0" smtClean="0"/>
              <a:t> de las </a:t>
            </a:r>
            <a:r>
              <a:rPr lang="fr-CH" sz="2800" dirty="0" err="1" smtClean="0"/>
              <a:t>aguas</a:t>
            </a:r>
            <a:r>
              <a:rPr lang="fr-CH" sz="2800" dirty="0" smtClean="0"/>
              <a:t> </a:t>
            </a:r>
            <a:r>
              <a:rPr lang="fr-CH" sz="2800" dirty="0" err="1" smtClean="0"/>
              <a:t>residuales</a:t>
            </a:r>
            <a:r>
              <a:rPr lang="fr-CH" sz="2800" dirty="0" smtClean="0"/>
              <a:t> </a:t>
            </a:r>
            <a:r>
              <a:rPr lang="fr-CH" sz="2800" dirty="0" err="1" smtClean="0"/>
              <a:t>aumentará</a:t>
            </a:r>
            <a:endParaRPr 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18896" y="1374511"/>
            <a:ext cx="4051738" cy="347280"/>
          </a:xfrm>
          <a:prstGeom prst="rect">
            <a:avLst/>
          </a:prstGeom>
        </p:spPr>
        <p:txBody>
          <a:bodyPr/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fr-CH" sz="1800" dirty="0" err="1" smtClean="0"/>
              <a:t>Escasez</a:t>
            </a:r>
            <a:r>
              <a:rPr lang="fr-CH" sz="1800" dirty="0" smtClean="0"/>
              <a:t> de </a:t>
            </a:r>
            <a:r>
              <a:rPr lang="fr-CH" sz="1800" dirty="0" err="1" smtClean="0"/>
              <a:t>agua</a:t>
            </a:r>
            <a:r>
              <a:rPr lang="fr-CH" sz="1800" dirty="0" smtClean="0"/>
              <a:t> al 2025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7216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sz="3600" dirty="0" smtClean="0"/>
              <a:t>El </a:t>
            </a:r>
            <a:r>
              <a:rPr lang="fr-CH" sz="3600" dirty="0" err="1" smtClean="0"/>
              <a:t>uso</a:t>
            </a:r>
            <a:r>
              <a:rPr lang="fr-CH" sz="3600" dirty="0" smtClean="0"/>
              <a:t> </a:t>
            </a:r>
            <a:r>
              <a:rPr lang="fr-CH" sz="3600" dirty="0" err="1" smtClean="0"/>
              <a:t>seguro</a:t>
            </a:r>
            <a:r>
              <a:rPr lang="fr-CH" sz="3600" dirty="0" smtClean="0"/>
              <a:t> de las AR </a:t>
            </a:r>
            <a:r>
              <a:rPr lang="fr-CH" sz="3600" dirty="0" err="1" smtClean="0"/>
              <a:t>apoyará</a:t>
            </a:r>
            <a:r>
              <a:rPr lang="fr-CH" sz="3600" dirty="0" smtClean="0"/>
              <a:t> los </a:t>
            </a:r>
            <a:r>
              <a:rPr lang="fr-CH" sz="3600" dirty="0" err="1" smtClean="0"/>
              <a:t>objetivos</a:t>
            </a:r>
            <a:r>
              <a:rPr lang="fr-CH" sz="3600" dirty="0" smtClean="0"/>
              <a:t> en </a:t>
            </a:r>
            <a:r>
              <a:rPr lang="fr-CH" sz="3600" dirty="0" err="1" smtClean="0"/>
              <a:t>políticas</a:t>
            </a:r>
            <a:r>
              <a:rPr lang="fr-CH" sz="3600" dirty="0" smtClean="0"/>
              <a:t> </a:t>
            </a:r>
            <a:r>
              <a:rPr lang="fr-CH" sz="3600" dirty="0" err="1" smtClean="0"/>
              <a:t>nacionales</a:t>
            </a:r>
            <a:r>
              <a:rPr lang="fr-CH" sz="3600" dirty="0" smtClean="0"/>
              <a:t> e </a:t>
            </a:r>
            <a:r>
              <a:rPr lang="fr-CH" sz="3600" dirty="0" err="1" smtClean="0"/>
              <a:t>internacionales</a:t>
            </a:r>
            <a:endParaRPr lang="en-US" sz="3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35013" y="2570163"/>
            <a:ext cx="3898900" cy="3768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90525" indent="-390525" algn="l" defTabSz="1042988" rtl="0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0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18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defRPr/>
            </a:pPr>
            <a:endParaRPr lang="sv-SE" sz="2000" dirty="0" smtClean="0"/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sv-SE" sz="2000" dirty="0" smtClean="0"/>
              <a:t>ODM 1 </a:t>
            </a:r>
            <a:br>
              <a:rPr lang="sv-SE" sz="2000" dirty="0" smtClean="0"/>
            </a:br>
            <a:r>
              <a:rPr lang="sv-SE" sz="2000" dirty="0" smtClean="0"/>
              <a:t>Erradicar la pobreza extrema y el hambre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sv-SE" sz="2000" dirty="0" smtClean="0"/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sv-SE" sz="2000" dirty="0" smtClean="0"/>
              <a:t>ODM 7</a:t>
            </a:r>
            <a:br>
              <a:rPr lang="sv-SE" sz="2000" dirty="0" smtClean="0"/>
            </a:br>
            <a:r>
              <a:rPr lang="sv-SE" sz="2000" dirty="0" smtClean="0"/>
              <a:t>Garantizar la sostenibilidad ambiental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endParaRPr lang="sv-SE" sz="2000" dirty="0"/>
          </a:p>
          <a:p>
            <a:pPr>
              <a:lnSpc>
                <a:spcPct val="80000"/>
              </a:lnSpc>
              <a:spcBef>
                <a:spcPts val="600"/>
              </a:spcBef>
              <a:defRPr/>
            </a:pPr>
            <a:r>
              <a:rPr lang="sv-SE" sz="2000" dirty="0" smtClean="0"/>
              <a:t>Post 2015 Metas para aguas residuales en los Objetivos de Desarrollo Sostenible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sv-SE" sz="2000" dirty="0" smtClean="0"/>
          </a:p>
          <a:p>
            <a:pPr>
              <a:lnSpc>
                <a:spcPct val="80000"/>
              </a:lnSpc>
              <a:defRPr/>
            </a:pPr>
            <a:endParaRPr lang="sv-SE" sz="27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57838" y="2730500"/>
            <a:ext cx="4195762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90525" indent="-390525" defTabSz="1042988">
              <a:lnSpc>
                <a:spcPct val="90000"/>
              </a:lnSpc>
              <a:spcBef>
                <a:spcPts val="6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altLang="zh-CN" sz="2000" dirty="0" err="1" smtClean="0">
                <a:ea typeface="宋体"/>
                <a:cs typeface="宋体"/>
              </a:rPr>
              <a:t>reducción</a:t>
            </a:r>
            <a:r>
              <a:rPr lang="en-GB" altLang="zh-CN" sz="2000" dirty="0" smtClean="0">
                <a:ea typeface="宋体"/>
                <a:cs typeface="宋体"/>
              </a:rPr>
              <a:t> de la </a:t>
            </a:r>
            <a:r>
              <a:rPr lang="en-GB" altLang="zh-CN" sz="2000" dirty="0" err="1" smtClean="0">
                <a:ea typeface="宋体"/>
                <a:cs typeface="宋体"/>
              </a:rPr>
              <a:t>pobreza</a:t>
            </a:r>
            <a:endParaRPr lang="en-GB" altLang="zh-CN" sz="2000" dirty="0">
              <a:ea typeface="宋体"/>
              <a:cs typeface="宋体"/>
            </a:endParaRPr>
          </a:p>
          <a:p>
            <a:pPr marL="390525" indent="-390525" defTabSz="1042988">
              <a:lnSpc>
                <a:spcPct val="90000"/>
              </a:lnSpc>
              <a:spcBef>
                <a:spcPts val="6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altLang="zh-CN" sz="2000" dirty="0" err="1" smtClean="0">
                <a:ea typeface="宋体"/>
                <a:cs typeface="宋体"/>
              </a:rPr>
              <a:t>seguridad</a:t>
            </a:r>
            <a:r>
              <a:rPr lang="en-GB" altLang="zh-CN" sz="2000" dirty="0" smtClean="0">
                <a:ea typeface="宋体"/>
                <a:cs typeface="宋体"/>
              </a:rPr>
              <a:t> </a:t>
            </a:r>
            <a:r>
              <a:rPr lang="en-GB" altLang="zh-CN" sz="2000" dirty="0" err="1" smtClean="0">
                <a:ea typeface="宋体"/>
                <a:cs typeface="宋体"/>
              </a:rPr>
              <a:t>alimentaria</a:t>
            </a:r>
            <a:endParaRPr lang="en-GB" altLang="zh-CN" sz="2000" dirty="0">
              <a:ea typeface="宋体"/>
              <a:cs typeface="宋体"/>
            </a:endParaRPr>
          </a:p>
          <a:p>
            <a:pPr marL="390525" indent="-390525" defTabSz="1042988">
              <a:lnSpc>
                <a:spcPct val="90000"/>
              </a:lnSpc>
              <a:spcBef>
                <a:spcPts val="6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altLang="zh-CN" sz="2000" dirty="0" err="1" smtClean="0">
                <a:ea typeface="宋体"/>
                <a:cs typeface="宋体"/>
              </a:rPr>
              <a:t>protección</a:t>
            </a:r>
            <a:r>
              <a:rPr lang="en-GB" altLang="zh-CN" sz="2000" dirty="0" smtClean="0">
                <a:ea typeface="宋体"/>
                <a:cs typeface="宋体"/>
              </a:rPr>
              <a:t> a la </a:t>
            </a:r>
            <a:r>
              <a:rPr lang="en-GB" altLang="zh-CN" sz="2000" dirty="0" err="1" smtClean="0">
                <a:ea typeface="宋体"/>
                <a:cs typeface="宋体"/>
              </a:rPr>
              <a:t>salud</a:t>
            </a:r>
            <a:r>
              <a:rPr lang="en-GB" altLang="zh-CN" sz="2000" dirty="0" smtClean="0">
                <a:ea typeface="宋体"/>
                <a:cs typeface="宋体"/>
              </a:rPr>
              <a:t> </a:t>
            </a:r>
            <a:r>
              <a:rPr lang="en-GB" altLang="zh-CN" sz="2000" dirty="0" err="1" smtClean="0">
                <a:ea typeface="宋体"/>
                <a:cs typeface="宋体"/>
              </a:rPr>
              <a:t>pública</a:t>
            </a:r>
            <a:endParaRPr lang="en-GB" altLang="zh-CN" sz="2000" dirty="0">
              <a:ea typeface="宋体"/>
              <a:cs typeface="宋体"/>
            </a:endParaRPr>
          </a:p>
          <a:p>
            <a:pPr marL="390525" indent="-390525" defTabSz="1042988">
              <a:lnSpc>
                <a:spcPct val="90000"/>
              </a:lnSpc>
              <a:spcBef>
                <a:spcPts val="6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altLang="zh-CN" sz="2000" dirty="0" err="1" smtClean="0">
                <a:ea typeface="宋体"/>
                <a:cs typeface="宋体"/>
              </a:rPr>
              <a:t>protección</a:t>
            </a:r>
            <a:r>
              <a:rPr lang="en-GB" altLang="zh-CN" sz="2000" dirty="0" smtClean="0">
                <a:ea typeface="宋体"/>
                <a:cs typeface="宋体"/>
              </a:rPr>
              <a:t> al </a:t>
            </a:r>
            <a:r>
              <a:rPr lang="en-GB" altLang="zh-CN" sz="2000" dirty="0" err="1" smtClean="0">
                <a:ea typeface="宋体"/>
                <a:cs typeface="宋体"/>
              </a:rPr>
              <a:t>ambiente</a:t>
            </a:r>
            <a:endParaRPr lang="en-GB" altLang="zh-CN" sz="2000" dirty="0">
              <a:ea typeface="宋体"/>
              <a:cs typeface="宋体"/>
            </a:endParaRPr>
          </a:p>
          <a:p>
            <a:pPr marL="390525" indent="-390525" defTabSz="1042988">
              <a:lnSpc>
                <a:spcPct val="90000"/>
              </a:lnSpc>
              <a:spcBef>
                <a:spcPts val="6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altLang="zh-CN" sz="2000" dirty="0" err="1" smtClean="0">
                <a:ea typeface="宋体"/>
                <a:cs typeface="宋体"/>
              </a:rPr>
              <a:t>prontección</a:t>
            </a:r>
            <a:r>
              <a:rPr lang="en-GB" altLang="zh-CN" sz="2000" dirty="0" smtClean="0">
                <a:ea typeface="宋体"/>
                <a:cs typeface="宋体"/>
              </a:rPr>
              <a:t> al </a:t>
            </a:r>
            <a:r>
              <a:rPr lang="en-GB" altLang="zh-CN" sz="2000" dirty="0" err="1" smtClean="0">
                <a:ea typeface="宋体"/>
                <a:cs typeface="宋体"/>
              </a:rPr>
              <a:t>consumidor</a:t>
            </a:r>
            <a:endParaRPr lang="en-GB" altLang="zh-CN" sz="2000" dirty="0">
              <a:ea typeface="宋体"/>
              <a:cs typeface="宋体"/>
            </a:endParaRPr>
          </a:p>
          <a:p>
            <a:pPr marL="390525" indent="-390525" defTabSz="1042988">
              <a:lnSpc>
                <a:spcPct val="90000"/>
              </a:lnSpc>
              <a:spcBef>
                <a:spcPts val="6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altLang="zh-CN" sz="2000" dirty="0" err="1">
                <a:ea typeface="宋体"/>
                <a:cs typeface="宋体"/>
              </a:rPr>
              <a:t>m</a:t>
            </a:r>
            <a:r>
              <a:rPr lang="en-GB" altLang="zh-CN" sz="2000" dirty="0" err="1" smtClean="0">
                <a:ea typeface="宋体"/>
                <a:cs typeface="宋体"/>
              </a:rPr>
              <a:t>anejo</a:t>
            </a:r>
            <a:r>
              <a:rPr lang="en-GB" altLang="zh-CN" sz="2000" dirty="0" smtClean="0">
                <a:ea typeface="宋体"/>
                <a:cs typeface="宋体"/>
              </a:rPr>
              <a:t> </a:t>
            </a:r>
            <a:r>
              <a:rPr lang="en-GB" altLang="zh-CN" sz="2000" dirty="0" err="1" smtClean="0">
                <a:ea typeface="宋体"/>
                <a:cs typeface="宋体"/>
              </a:rPr>
              <a:t>integrado</a:t>
            </a:r>
            <a:r>
              <a:rPr lang="en-GB" altLang="zh-CN" sz="2000" dirty="0" smtClean="0">
                <a:ea typeface="宋体"/>
                <a:cs typeface="宋体"/>
              </a:rPr>
              <a:t> de </a:t>
            </a:r>
            <a:r>
              <a:rPr lang="en-GB" altLang="zh-CN" sz="2000" dirty="0" err="1" smtClean="0">
                <a:ea typeface="宋体"/>
                <a:cs typeface="宋体"/>
              </a:rPr>
              <a:t>resursos</a:t>
            </a:r>
            <a:r>
              <a:rPr lang="en-GB" altLang="zh-CN" sz="2000" dirty="0" smtClean="0">
                <a:ea typeface="宋体"/>
                <a:cs typeface="宋体"/>
              </a:rPr>
              <a:t> </a:t>
            </a:r>
            <a:r>
              <a:rPr lang="en-GB" altLang="zh-CN" sz="2000" dirty="0" err="1" smtClean="0">
                <a:ea typeface="宋体"/>
                <a:cs typeface="宋体"/>
              </a:rPr>
              <a:t>hídricos</a:t>
            </a:r>
            <a:endParaRPr lang="en-GB" altLang="zh-CN" sz="2000" dirty="0">
              <a:ea typeface="宋体"/>
              <a:cs typeface="宋体"/>
            </a:endParaRPr>
          </a:p>
          <a:p>
            <a:pPr marL="390525" indent="-390525" defTabSz="1042988">
              <a:lnSpc>
                <a:spcPct val="90000"/>
              </a:lnSpc>
              <a:spcBef>
                <a:spcPts val="6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altLang="zh-CN" sz="2000" dirty="0" err="1">
                <a:ea typeface="宋体"/>
                <a:cs typeface="宋体"/>
              </a:rPr>
              <a:t>d</a:t>
            </a:r>
            <a:r>
              <a:rPr lang="en-GB" altLang="zh-CN" sz="2000" dirty="0" err="1" smtClean="0">
                <a:ea typeface="宋体"/>
                <a:cs typeface="宋体"/>
              </a:rPr>
              <a:t>ependencia</a:t>
            </a:r>
            <a:r>
              <a:rPr lang="en-GB" altLang="zh-CN" sz="2000" dirty="0" smtClean="0">
                <a:ea typeface="宋体"/>
                <a:cs typeface="宋体"/>
              </a:rPr>
              <a:t> </a:t>
            </a:r>
            <a:r>
              <a:rPr lang="en-GB" altLang="zh-CN" sz="2000" dirty="0" err="1" smtClean="0">
                <a:ea typeface="宋体"/>
                <a:cs typeface="宋体"/>
              </a:rPr>
              <a:t>energética</a:t>
            </a:r>
            <a:endParaRPr lang="en-GB" sz="2000" dirty="0"/>
          </a:p>
          <a:p>
            <a:pPr marL="390525" indent="-390525" defTabSz="1042988">
              <a:lnSpc>
                <a:spcPct val="80000"/>
              </a:lnSpc>
              <a:spcBef>
                <a:spcPct val="80000"/>
              </a:spcBef>
              <a:buClr>
                <a:srgbClr val="1E7FB8"/>
              </a:buClr>
              <a:buFont typeface="Wingdings" pitchFamily="2" charset="2"/>
              <a:buChar char="l"/>
            </a:pPr>
            <a:endParaRPr lang="sv-SE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494036" y="1969418"/>
            <a:ext cx="4380704" cy="400110"/>
          </a:xfrm>
          <a:prstGeom prst="rect">
            <a:avLst/>
          </a:prstGeom>
          <a:solidFill>
            <a:srgbClr val="C4DAF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2000" dirty="0" smtClean="0"/>
              <a:t>Marco de </a:t>
            </a:r>
            <a:r>
              <a:rPr lang="en-US" sz="2000" dirty="0" err="1" smtClean="0"/>
              <a:t>Política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Internacional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72896" y="1974112"/>
            <a:ext cx="4380704" cy="400110"/>
          </a:xfrm>
          <a:prstGeom prst="rect">
            <a:avLst/>
          </a:prstGeom>
          <a:solidFill>
            <a:srgbClr val="C4DAF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2000" dirty="0" err="1" smtClean="0"/>
              <a:t>Aspectos</a:t>
            </a:r>
            <a:r>
              <a:rPr lang="en-US" sz="2000" dirty="0" smtClean="0"/>
              <a:t> de la </a:t>
            </a:r>
            <a:r>
              <a:rPr lang="en-US" sz="2000" dirty="0" err="1" smtClean="0"/>
              <a:t>Política</a:t>
            </a:r>
            <a:r>
              <a:rPr lang="en-US" sz="2000" dirty="0" smtClean="0"/>
              <a:t> </a:t>
            </a:r>
            <a:r>
              <a:rPr lang="en-US" sz="2000" dirty="0" err="1" smtClean="0"/>
              <a:t>Nacional</a:t>
            </a:r>
            <a:endParaRPr lang="en-US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36" t="9994" r="11199" b="14734"/>
          <a:stretch/>
        </p:blipFill>
        <p:spPr bwMode="auto">
          <a:xfrm>
            <a:off x="0" y="-1"/>
            <a:ext cx="10693400" cy="669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2705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dirty="0" err="1" smtClean="0"/>
              <a:t>Riesgos</a:t>
            </a:r>
            <a:r>
              <a:rPr lang="fr-CH" dirty="0" smtClean="0"/>
              <a:t> a la </a:t>
            </a:r>
            <a:r>
              <a:rPr lang="fr-CH" dirty="0" err="1" smtClean="0"/>
              <a:t>Salud</a:t>
            </a:r>
            <a:r>
              <a:rPr lang="fr-CH" dirty="0" smtClean="0"/>
              <a:t> y </a:t>
            </a:r>
            <a:r>
              <a:rPr lang="fr-CH" dirty="0" err="1" smtClean="0"/>
              <a:t>Beneficios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13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1193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Consideraciones</a:t>
            </a:r>
            <a:r>
              <a:rPr lang="en-US" dirty="0" smtClean="0"/>
              <a:t> de </a:t>
            </a:r>
            <a:r>
              <a:rPr lang="en-US" dirty="0" err="1" smtClean="0"/>
              <a:t>Salud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11" y="1370097"/>
            <a:ext cx="8242617" cy="3270166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PE" sz="2400" b="1" dirty="0" smtClean="0"/>
              <a:t>Efectos Directos a la Salud</a:t>
            </a:r>
          </a:p>
          <a:p>
            <a:pPr marL="0" indent="361950" eaLnBrk="1" hangingPunct="1"/>
            <a:r>
              <a:rPr lang="es-PE" sz="1800" b="1" dirty="0" smtClean="0"/>
              <a:t>Brotes de Enfermedades </a:t>
            </a:r>
            <a:r>
              <a:rPr lang="es-PE" sz="1800" dirty="0" smtClean="0"/>
              <a:t>(alimentos, agua y transmitidas por vectores</a:t>
            </a:r>
          </a:p>
          <a:p>
            <a:pPr marL="361950" indent="-361950" eaLnBrk="1" hangingPunct="1"/>
            <a:r>
              <a:rPr lang="es-PE" sz="1800" b="1" dirty="0" smtClean="0"/>
              <a:t>Enfermedades persistentes </a:t>
            </a:r>
            <a:r>
              <a:rPr lang="es-PE" sz="1800" dirty="0" smtClean="0"/>
              <a:t>(infecciones intestinales por helmintos, enfermedades diarreicas)</a:t>
            </a:r>
          </a:p>
          <a:p>
            <a:pPr marL="361950" indent="-361950" eaLnBrk="1" hangingPunct="1"/>
            <a:r>
              <a:rPr lang="es-PE" sz="1800" b="1" dirty="0" smtClean="0"/>
              <a:t>Enfermedades no transmisibles </a:t>
            </a:r>
            <a:r>
              <a:rPr lang="es-PE" sz="1800" dirty="0" smtClean="0"/>
              <a:t>( aguas residuales mezcladas con desecho industrial que contiene metales pesados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38642" y="4308730"/>
            <a:ext cx="7790957" cy="415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>
            <a:lvl1pPr marL="390525" indent="-390525" algn="l" defTabSz="1042988" rtl="0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8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919163" indent="-322263" algn="l" defTabSz="104298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+mn-lt"/>
                <a:cs typeface="+mn-cs"/>
              </a:defRPr>
            </a:lvl2pPr>
            <a:lvl3pPr marL="1433513" indent="-307975" algn="l" defTabSz="104298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3pPr>
            <a:lvl4pPr marL="1898650" indent="-258763" algn="l" defTabSz="104298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Arial Narrow" pitchFamily="34" charset="0"/>
                <a:cs typeface="+mn-cs"/>
              </a:defRPr>
            </a:lvl4pPr>
            <a:lvl5pPr marL="22685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257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829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401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97338" indent="-165100" algn="r" defTabSz="104298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s-PE" sz="2400" dirty="0" smtClean="0"/>
              <a:t>Efectos Indirectos a la Salud</a:t>
            </a:r>
          </a:p>
          <a:p>
            <a:pPr>
              <a:defRPr/>
            </a:pPr>
            <a:r>
              <a:rPr lang="es-PE" sz="1800" dirty="0" smtClean="0"/>
              <a:t>Impactos negativos adversos </a:t>
            </a:r>
            <a:r>
              <a:rPr lang="es-PE" sz="1800" b="0" dirty="0" smtClean="0"/>
              <a:t>en la calidad del agua de consumo y las recreacionales así como la inocuidad de los alimentos. </a:t>
            </a:r>
          </a:p>
          <a:p>
            <a:pPr>
              <a:defRPr/>
            </a:pPr>
            <a:r>
              <a:rPr lang="es-PE" sz="1800" dirty="0" smtClean="0"/>
              <a:t>Impacto positivo </a:t>
            </a:r>
            <a:r>
              <a:rPr lang="es-PE" sz="1800" b="0" dirty="0" smtClean="0"/>
              <a:t>en la seguridad alimentaria y nutricional a nivel del hogar</a:t>
            </a:r>
            <a:endParaRPr lang="es-PE" sz="1800" b="0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429012" y="1458025"/>
            <a:ext cx="2295525" cy="5016758"/>
            <a:chOff x="7665634" y="1482605"/>
            <a:chExt cx="2371384" cy="5228816"/>
          </a:xfrm>
        </p:grpSpPr>
        <p:sp>
          <p:nvSpPr>
            <p:cNvPr id="5" name="TextBox 4"/>
            <p:cNvSpPr txBox="1"/>
            <p:nvPr/>
          </p:nvSpPr>
          <p:spPr>
            <a:xfrm>
              <a:off x="7665634" y="1482605"/>
              <a:ext cx="2371384" cy="5228816"/>
            </a:xfrm>
            <a:prstGeom prst="rect">
              <a:avLst/>
            </a:prstGeom>
            <a:solidFill>
              <a:srgbClr val="C4DAF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rtl="1">
                <a:defRPr/>
              </a:pPr>
              <a:endPara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 rtl="1">
                <a:defRPr/>
              </a:pPr>
              <a:r>
                <a:rPr lang="en-US" sz="1600" dirty="0">
                  <a:solidFill>
                    <a:srgbClr val="1E7FB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 </a:t>
              </a:r>
              <a:r>
                <a:rPr lang="en-US" sz="1600" dirty="0" smtClean="0">
                  <a:solidFill>
                    <a:srgbClr val="1E7FB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GRUPOS A CONSIDERAR</a:t>
              </a:r>
              <a:r>
                <a:rPr lang="en-US" sz="1600" dirty="0" smtClean="0">
                  <a:solidFill>
                    <a:srgbClr val="4189D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:</a:t>
              </a: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  <a:p>
              <a:pPr rtl="1">
                <a:defRPr/>
              </a:pPr>
              <a:endParaRPr lang="en-US" sz="1600" dirty="0"/>
            </a:p>
          </p:txBody>
        </p:sp>
        <p:grpSp>
          <p:nvGrpSpPr>
            <p:cNvPr id="20488" name="Group 12"/>
            <p:cNvGrpSpPr>
              <a:grpSpLocks/>
            </p:cNvGrpSpPr>
            <p:nvPr/>
          </p:nvGrpSpPr>
          <p:grpSpPr bwMode="auto">
            <a:xfrm>
              <a:off x="8114527" y="2248770"/>
              <a:ext cx="1682587" cy="4369260"/>
              <a:chOff x="8114527" y="2248770"/>
              <a:chExt cx="1682587" cy="4369260"/>
            </a:xfrm>
          </p:grpSpPr>
          <p:grpSp>
            <p:nvGrpSpPr>
              <p:cNvPr id="20489" name="Group 10"/>
              <p:cNvGrpSpPr>
                <a:grpSpLocks/>
              </p:cNvGrpSpPr>
              <p:nvPr/>
            </p:nvGrpSpPr>
            <p:grpSpPr bwMode="auto">
              <a:xfrm>
                <a:off x="8114527" y="2248770"/>
                <a:ext cx="1682587" cy="3956642"/>
                <a:chOff x="8114527" y="2248770"/>
                <a:chExt cx="1682587" cy="3956642"/>
              </a:xfrm>
            </p:grpSpPr>
            <p:pic>
              <p:nvPicPr>
                <p:cNvPr id="2049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114527" y="2248770"/>
                  <a:ext cx="1682587" cy="1252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0492" name="Group 7"/>
                <p:cNvGrpSpPr>
                  <a:grpSpLocks/>
                </p:cNvGrpSpPr>
                <p:nvPr/>
              </p:nvGrpSpPr>
              <p:grpSpPr bwMode="auto">
                <a:xfrm>
                  <a:off x="8154594" y="3834525"/>
                  <a:ext cx="1498600" cy="2370887"/>
                  <a:chOff x="8154594" y="3834525"/>
                  <a:chExt cx="1498600" cy="2370887"/>
                </a:xfrm>
              </p:grpSpPr>
              <p:pic>
                <p:nvPicPr>
                  <p:cNvPr id="2049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364194" y="5109404"/>
                    <a:ext cx="1289000" cy="10960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49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13011" t="32782" r="16438" b="-12405"/>
                  <a:stretch>
                    <a:fillRect/>
                  </a:stretch>
                </p:blipFill>
                <p:spPr bwMode="auto">
                  <a:xfrm>
                    <a:off x="8154594" y="3834525"/>
                    <a:ext cx="1498600" cy="102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0490" name="TextBox 9"/>
              <p:cNvSpPr txBox="1">
                <a:spLocks noChangeArrowheads="1"/>
              </p:cNvSpPr>
              <p:nvPr/>
            </p:nvSpPr>
            <p:spPr bwMode="auto">
              <a:xfrm>
                <a:off x="8218065" y="3442246"/>
                <a:ext cx="1475509" cy="3175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1"/>
                <a:r>
                  <a:rPr lang="es-PE" sz="1600" i="1" dirty="0" smtClean="0">
                    <a:solidFill>
                      <a:srgbClr val="0070C0"/>
                    </a:solidFill>
                  </a:rPr>
                  <a:t>trabajadores</a:t>
                </a:r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r>
                  <a:rPr lang="en-US" sz="1600" i="1" dirty="0">
                    <a:solidFill>
                      <a:srgbClr val="0070C0"/>
                    </a:solidFill>
                  </a:rPr>
                  <a:t> </a:t>
                </a:r>
              </a:p>
              <a:p>
                <a:pPr algn="ctr" rtl="1"/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r>
                  <a:rPr lang="en-US" sz="1600" i="1" dirty="0" err="1" smtClean="0">
                    <a:solidFill>
                      <a:srgbClr val="0070C0"/>
                    </a:solidFill>
                  </a:rPr>
                  <a:t>comunidad</a:t>
                </a:r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endParaRPr lang="en-US" sz="1600" i="1" dirty="0">
                  <a:solidFill>
                    <a:srgbClr val="0070C0"/>
                  </a:solidFill>
                </a:endParaRPr>
              </a:p>
              <a:p>
                <a:pPr algn="ctr" rtl="1"/>
                <a:r>
                  <a:rPr lang="en-US" sz="1600" i="1" dirty="0" err="1" smtClean="0">
                    <a:solidFill>
                      <a:srgbClr val="0070C0"/>
                    </a:solidFill>
                  </a:rPr>
                  <a:t>consumidor</a:t>
                </a:r>
                <a:endParaRPr lang="en-US" sz="1600" i="1" dirty="0">
                  <a:solidFill>
                    <a:srgbClr val="0070C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2" t="6553" r="11238" b="11796"/>
          <a:stretch/>
        </p:blipFill>
        <p:spPr bwMode="auto">
          <a:xfrm>
            <a:off x="0" y="-352698"/>
            <a:ext cx="10672355" cy="699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63500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4572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9144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3716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828800" algn="ctr" defTabSz="1042988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dirty="0" smtClean="0">
                <a:solidFill>
                  <a:schemeClr val="bg1"/>
                </a:solidFill>
              </a:rPr>
              <a:t>2006 </a:t>
            </a:r>
            <a:r>
              <a:rPr lang="fr-CH" dirty="0" err="1" smtClean="0">
                <a:solidFill>
                  <a:schemeClr val="bg1"/>
                </a:solidFill>
              </a:rPr>
              <a:t>Guías</a:t>
            </a:r>
            <a:r>
              <a:rPr lang="fr-CH" dirty="0" smtClean="0">
                <a:solidFill>
                  <a:schemeClr val="bg1"/>
                </a:solidFill>
              </a:rPr>
              <a:t> de OMS</a:t>
            </a:r>
          </a:p>
          <a:p>
            <a:r>
              <a:rPr lang="fr-CH" dirty="0" smtClean="0">
                <a:solidFill>
                  <a:schemeClr val="bg1"/>
                </a:solidFill>
              </a:rPr>
              <a:t>Para el </a:t>
            </a:r>
            <a:r>
              <a:rPr lang="fr-CH" dirty="0" err="1" smtClean="0">
                <a:solidFill>
                  <a:schemeClr val="bg1"/>
                </a:solidFill>
              </a:rPr>
              <a:t>uso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seguro</a:t>
            </a:r>
            <a:r>
              <a:rPr lang="fr-CH" dirty="0" smtClean="0">
                <a:solidFill>
                  <a:schemeClr val="bg1"/>
                </a:solidFill>
              </a:rPr>
              <a:t> de </a:t>
            </a:r>
            <a:r>
              <a:rPr lang="fr-CH" dirty="0" err="1" smtClean="0">
                <a:solidFill>
                  <a:schemeClr val="bg1"/>
                </a:solidFill>
              </a:rPr>
              <a:t>aguas</a:t>
            </a:r>
            <a:r>
              <a:rPr lang="fr-CH" dirty="0" smtClean="0">
                <a:solidFill>
                  <a:schemeClr val="bg1"/>
                </a:solidFill>
              </a:rPr>
              <a:t> </a:t>
            </a:r>
            <a:r>
              <a:rPr lang="fr-CH" dirty="0" err="1" smtClean="0">
                <a:solidFill>
                  <a:schemeClr val="bg1"/>
                </a:solidFill>
              </a:rPr>
              <a:t>residuales</a:t>
            </a:r>
            <a:r>
              <a:rPr lang="fr-CH" dirty="0" smtClean="0">
                <a:solidFill>
                  <a:schemeClr val="bg1"/>
                </a:solidFill>
              </a:rPr>
              <a:t> y </a:t>
            </a:r>
            <a:r>
              <a:rPr lang="fr-CH" dirty="0" err="1" smtClean="0">
                <a:solidFill>
                  <a:schemeClr val="bg1"/>
                </a:solidFill>
              </a:rPr>
              <a:t>excreta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0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767" y="2837793"/>
            <a:ext cx="4570232" cy="249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38" y="0"/>
            <a:ext cx="10299262" cy="13652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 </a:t>
            </a:r>
            <a:r>
              <a:rPr lang="en-US" sz="2800" dirty="0" err="1" smtClean="0"/>
              <a:t>Guias</a:t>
            </a:r>
            <a:r>
              <a:rPr lang="en-US" sz="2800" dirty="0" smtClean="0"/>
              <a:t> de OMS </a:t>
            </a:r>
            <a:r>
              <a:rPr lang="en-US" sz="2800" dirty="0" err="1" smtClean="0"/>
              <a:t>para</a:t>
            </a:r>
            <a:r>
              <a:rPr lang="en-US" sz="2800" dirty="0" smtClean="0"/>
              <a:t> el </a:t>
            </a:r>
            <a:r>
              <a:rPr lang="en-US" sz="2800" dirty="0" err="1" smtClean="0"/>
              <a:t>Uso</a:t>
            </a:r>
            <a:r>
              <a:rPr lang="en-US" sz="2800" dirty="0" smtClean="0"/>
              <a:t> </a:t>
            </a:r>
            <a:r>
              <a:rPr lang="en-US" sz="2800" dirty="0" err="1" smtClean="0"/>
              <a:t>Seguro</a:t>
            </a:r>
            <a:r>
              <a:rPr lang="en-US" sz="2800" dirty="0" smtClean="0"/>
              <a:t> de </a:t>
            </a:r>
            <a:r>
              <a:rPr lang="en-US" sz="2800" dirty="0" err="1" smtClean="0"/>
              <a:t>Aguas</a:t>
            </a:r>
            <a:r>
              <a:rPr lang="en-US" sz="2800" dirty="0" smtClean="0"/>
              <a:t> </a:t>
            </a:r>
            <a:r>
              <a:rPr lang="en-US" sz="2800" dirty="0" err="1" smtClean="0"/>
              <a:t>Residuales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y Excreta (3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 err="1" smtClean="0"/>
              <a:t>Edición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541" y="2522054"/>
            <a:ext cx="5565226" cy="4730084"/>
          </a:xfrm>
        </p:spPr>
        <p:txBody>
          <a:bodyPr/>
          <a:lstStyle/>
          <a:p>
            <a:pPr marL="0" lvl="2" indent="0" eaLnBrk="1" hangingPunct="1">
              <a:spcBef>
                <a:spcPct val="50000"/>
              </a:spcBef>
              <a:buFontTx/>
              <a:buNone/>
            </a:pPr>
            <a:r>
              <a:rPr lang="es-PE" sz="2000" b="1" dirty="0" smtClean="0">
                <a:latin typeface="+mj-lt"/>
              </a:rPr>
              <a:t>Objetivo: </a:t>
            </a:r>
            <a:r>
              <a:rPr lang="es-PE" sz="2000" dirty="0" smtClean="0">
                <a:latin typeface="+mj-lt"/>
              </a:rPr>
              <a:t>Maximizar la </a:t>
            </a:r>
            <a:r>
              <a:rPr lang="es-PE" sz="2000" b="1" dirty="0" smtClean="0">
                <a:latin typeface="+mj-lt"/>
              </a:rPr>
              <a:t>protección a la salud humana </a:t>
            </a:r>
            <a:r>
              <a:rPr lang="es-PE" sz="2000" dirty="0" smtClean="0">
                <a:latin typeface="+mj-lt"/>
              </a:rPr>
              <a:t> y el </a:t>
            </a:r>
            <a:r>
              <a:rPr lang="es-PE" sz="2000" b="1" dirty="0" smtClean="0">
                <a:latin typeface="+mj-lt"/>
              </a:rPr>
              <a:t> uso beneficioso </a:t>
            </a:r>
            <a:r>
              <a:rPr lang="es-PE" sz="2000" dirty="0" smtClean="0">
                <a:latin typeface="+mj-lt"/>
              </a:rPr>
              <a:t>de los desechos humanos.</a:t>
            </a:r>
          </a:p>
          <a:p>
            <a:pPr marL="0" lvl="2" indent="0" eaLnBrk="1" hangingPunct="1">
              <a:spcBef>
                <a:spcPct val="50000"/>
              </a:spcBef>
              <a:buFontTx/>
              <a:buNone/>
            </a:pPr>
            <a:endParaRPr lang="es-PE" sz="2000" dirty="0" smtClean="0">
              <a:latin typeface="+mj-lt"/>
            </a:endParaRPr>
          </a:p>
          <a:p>
            <a:pPr marL="0" lvl="2" indent="0">
              <a:spcBef>
                <a:spcPct val="50000"/>
              </a:spcBef>
              <a:buNone/>
            </a:pPr>
            <a:r>
              <a:rPr lang="es-PE" sz="2000" dirty="0" smtClean="0">
                <a:latin typeface="+mj-lt"/>
              </a:rPr>
              <a:t>Guías proveen una </a:t>
            </a:r>
            <a:r>
              <a:rPr lang="es-PE" sz="2000" b="1" i="1" dirty="0" smtClean="0">
                <a:latin typeface="+mj-lt"/>
              </a:rPr>
              <a:t>marco gerencial integrado hacia la prevención </a:t>
            </a:r>
            <a:r>
              <a:rPr lang="es-PE" sz="2000" dirty="0" smtClean="0">
                <a:latin typeface="+mj-lt"/>
              </a:rPr>
              <a:t>para maximizar la salud pública, el ambiente y los  beneficios del uso de los desechos.. </a:t>
            </a:r>
          </a:p>
          <a:p>
            <a:pPr marL="0" lvl="2" indent="0">
              <a:spcBef>
                <a:spcPct val="50000"/>
              </a:spcBef>
              <a:buNone/>
            </a:pPr>
            <a:endParaRPr lang="es-PE" sz="2000" dirty="0" smtClean="0">
              <a:latin typeface="+mj-lt"/>
            </a:endParaRPr>
          </a:p>
          <a:p>
            <a:pPr eaLnBrk="1" hangingPunct="1"/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2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9954</TotalTime>
  <Words>1189</Words>
  <Application>Microsoft Office PowerPoint</Application>
  <PresentationFormat>Custom</PresentationFormat>
  <Paragraphs>240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master</vt:lpstr>
      <vt:lpstr>Slide 1</vt:lpstr>
      <vt:lpstr>Slide 2</vt:lpstr>
      <vt:lpstr>En su mayoría…las aguas residuales no reciben tratamiento</vt:lpstr>
      <vt:lpstr>Slide 4</vt:lpstr>
      <vt:lpstr>El uso seguro de las AR apoyará los objetivos en políticas nacionales e internacionales</vt:lpstr>
      <vt:lpstr>Slide 6</vt:lpstr>
      <vt:lpstr>Consideraciones de Salud</vt:lpstr>
      <vt:lpstr>Slide 8</vt:lpstr>
      <vt:lpstr> Guias de OMS para el Uso Seguro de Aguas Residuales  y Excreta (3rd Edición)</vt:lpstr>
      <vt:lpstr>Lecciones de las guias de 1989</vt:lpstr>
      <vt:lpstr>Slide 11</vt:lpstr>
      <vt:lpstr>Slide 12</vt:lpstr>
      <vt:lpstr>Why health based targets?</vt:lpstr>
      <vt:lpstr>Why health based targets?</vt:lpstr>
      <vt:lpstr>Why health based targets?</vt:lpstr>
      <vt:lpstr>How can we reach that target?</vt:lpstr>
      <vt:lpstr>Wouldn't effluent guideline values be easier?</vt:lpstr>
      <vt:lpstr>Slide 18</vt:lpstr>
      <vt:lpstr>Slide 19</vt:lpstr>
      <vt:lpstr>Varias guías de OMS de Calidad del Agua</vt:lpstr>
      <vt:lpstr>Gestión preventiva/ enfoque multi-barrera mediante Planes de Seguridad del Agua</vt:lpstr>
      <vt:lpstr>Gestión preventiva/ enfoque multi-barrera mediante Planes de Seguridad del Agua</vt:lpstr>
      <vt:lpstr>Risk Management (SSP) Tasks</vt:lpstr>
      <vt:lpstr>Slide 24</vt:lpstr>
    </vt:vector>
  </TitlesOfParts>
  <Company>World Health 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Anne Guilloux</dc:creator>
  <cp:keywords>communication, photos, text</cp:keywords>
  <cp:lastModifiedBy>Srikanth</cp:lastModifiedBy>
  <cp:revision>164</cp:revision>
  <dcterms:created xsi:type="dcterms:W3CDTF">2005-03-01T08:26:43Z</dcterms:created>
  <dcterms:modified xsi:type="dcterms:W3CDTF">2012-12-20T11:32:43Z</dcterms:modified>
  <cp:category>Guidelines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