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3"/>
  </p:notesMasterIdLst>
  <p:handoutMasterIdLst>
    <p:handoutMasterId r:id="rId24"/>
  </p:handoutMasterIdLst>
  <p:sldIdLst>
    <p:sldId id="597" r:id="rId2"/>
    <p:sldId id="641" r:id="rId3"/>
    <p:sldId id="640" r:id="rId4"/>
    <p:sldId id="599" r:id="rId5"/>
    <p:sldId id="598" r:id="rId6"/>
    <p:sldId id="592" r:id="rId7"/>
    <p:sldId id="639" r:id="rId8"/>
    <p:sldId id="603" r:id="rId9"/>
    <p:sldId id="604" r:id="rId10"/>
    <p:sldId id="617" r:id="rId11"/>
    <p:sldId id="622" r:id="rId12"/>
    <p:sldId id="642" r:id="rId13"/>
    <p:sldId id="643" r:id="rId14"/>
    <p:sldId id="623" r:id="rId15"/>
    <p:sldId id="624" r:id="rId16"/>
    <p:sldId id="627" r:id="rId17"/>
    <p:sldId id="628" r:id="rId18"/>
    <p:sldId id="629" r:id="rId19"/>
    <p:sldId id="630" r:id="rId20"/>
    <p:sldId id="638" r:id="rId21"/>
    <p:sldId id="605" r:id="rId22"/>
  </p:sldIdLst>
  <p:sldSz cx="9144000" cy="6858000" type="screen4x3"/>
  <p:notesSz cx="6797675" cy="9926638"/>
  <p:embeddedFontLs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9072" autoAdjust="0"/>
  </p:normalViewPr>
  <p:slideViewPr>
    <p:cSldViewPr snapToGrid="0">
      <p:cViewPr>
        <p:scale>
          <a:sx n="100" d="100"/>
          <a:sy n="100" d="100"/>
        </p:scale>
        <p:origin x="-205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1_International%20Kick-off%20WS%20on%20Safe%20use%20of%20Wastewater%20in%20Ag_Bonn_14-15Nov2011\Materials%20from%20kick-off%20workshop\Results%20of%20Questions_3%20regions_JL_upd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SurveyMonkey_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0.20662229228970411"/>
          <c:y val="0.18878672411816191"/>
          <c:w val="0.41079436364886868"/>
          <c:h val="0.64649610003913704"/>
        </c:manualLayout>
      </c:layout>
      <c:radarChart>
        <c:radarStyle val="marker"/>
        <c:ser>
          <c:idx val="0"/>
          <c:order val="0"/>
          <c:tx>
            <c:strRef>
              <c:f>Africa!$C$1</c:f>
              <c:strCache>
                <c:ptCount val="1"/>
                <c:pt idx="0">
                  <c:v>Tunisia</c:v>
                </c:pt>
              </c:strCache>
            </c:strRef>
          </c:tx>
          <c:spPr>
            <a:ln>
              <a:solidFill>
                <a:srgbClr val="045B90"/>
              </a:solidFill>
            </a:ln>
          </c:spPr>
          <c:marker>
            <c:spPr>
              <a:ln>
                <a:solidFill>
                  <a:srgbClr val="045B9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Africa!$C$2:$C$9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Africa!$D$1</c:f>
              <c:strCache>
                <c:ptCount val="1"/>
                <c:pt idx="0">
                  <c:v>South Africa</c:v>
                </c:pt>
              </c:strCache>
            </c:strRef>
          </c:tx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Africa!$D$2:$D$9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Africa!$E$1</c:f>
              <c:strCache>
                <c:ptCount val="1"/>
                <c:pt idx="0">
                  <c:v>Senegal</c:v>
                </c:pt>
              </c:strCache>
            </c:strRef>
          </c:tx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Africa!$E$2:$E$9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Africa!$F$1</c:f>
              <c:strCache>
                <c:ptCount val="1"/>
                <c:pt idx="0">
                  <c:v>Morocco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Africa!$F$2:$F$9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Africa!$G$1</c:f>
              <c:strCache>
                <c:ptCount val="1"/>
                <c:pt idx="0">
                  <c:v>Ghana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Africa!$G$2:$G$9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axId val="86483712"/>
        <c:axId val="86485632"/>
      </c:radarChart>
      <c:catAx>
        <c:axId val="8648371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6485632"/>
        <c:crosses val="autoZero"/>
        <c:auto val="1"/>
        <c:lblAlgn val="ctr"/>
        <c:lblOffset val="100"/>
      </c:catAx>
      <c:valAx>
        <c:axId val="86485632"/>
        <c:scaling>
          <c:orientation val="minMax"/>
        </c:scaling>
        <c:axPos val="l"/>
        <c:majorGridlines/>
        <c:numFmt formatCode="General" sourceLinked="1"/>
        <c:majorTickMark val="cross"/>
        <c:tickLblPos val="none"/>
        <c:txPr>
          <a:bodyPr/>
          <a:lstStyle/>
          <a:p>
            <a:pPr>
              <a:defRPr lang="en-US"/>
            </a:pPr>
            <a:endParaRPr lang="en-US"/>
          </a:p>
        </c:txPr>
        <c:crossAx val="8648371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752882706722185"/>
          <c:y val="0.68673899591288545"/>
          <c:w val="0.18800538215245677"/>
          <c:h val="0.2667770336796280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percentStacked"/>
        <c:ser>
          <c:idx val="0"/>
          <c:order val="0"/>
          <c:tx>
            <c:strRef>
              <c:f>Graphs!$B$1</c:f>
              <c:strCache>
                <c:ptCount val="1"/>
                <c:pt idx="0">
                  <c:v>Haute (High)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Graphs!$B$2:$B$10</c:f>
              <c:numCache>
                <c:formatCode>General</c:formatCode>
                <c:ptCount val="9"/>
                <c:pt idx="0">
                  <c:v>21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16</c:v>
                </c:pt>
              </c:numCache>
            </c:numRef>
          </c: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Moyenne (Medium)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Graphs!$C$2:$C$10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13</c:v>
                </c:pt>
                <c:pt idx="5">
                  <c:v>16</c:v>
                </c:pt>
                <c:pt idx="6">
                  <c:v>13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Basse (Low)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Graphs!$D$2:$D$10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Graphs!$E$1</c:f>
              <c:strCache>
                <c:ptCount val="1"/>
                <c:pt idx="0">
                  <c:v>Non (No)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Graphs!$E$2:$E$10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overlap val="100"/>
        <c:axId val="96196480"/>
        <c:axId val="96198016"/>
      </c:barChart>
      <c:catAx>
        <c:axId val="96196480"/>
        <c:scaling>
          <c:orientation val="minMax"/>
        </c:scaling>
        <c:axPos val="b"/>
        <c:tickLblPos val="nextTo"/>
        <c:crossAx val="96198016"/>
        <c:crosses val="autoZero"/>
        <c:auto val="1"/>
        <c:lblAlgn val="ctr"/>
        <c:lblOffset val="100"/>
      </c:catAx>
      <c:valAx>
        <c:axId val="96198016"/>
        <c:scaling>
          <c:orientation val="minMax"/>
        </c:scaling>
        <c:axPos val="l"/>
        <c:majorGridlines/>
        <c:numFmt formatCode="0%" sourceLinked="1"/>
        <c:tickLblPos val="nextTo"/>
        <c:crossAx val="96196480"/>
        <c:crossesAt val="1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6.7037861646604524E-2"/>
          <c:y val="0.93998031519586078"/>
          <c:w val="0.9"/>
          <c:h val="6.0019684804139321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'Capacity needs'!$B$57</c:f>
              <c:strCache>
                <c:ptCount val="1"/>
                <c:pt idx="0">
                  <c:v>Low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needs'!$B$70:$B$78</c:f>
              <c:numCache>
                <c:formatCode>0.00%</c:formatCode>
                <c:ptCount val="9"/>
                <c:pt idx="0">
                  <c:v>8.3333333333333343E-2</c:v>
                </c:pt>
                <c:pt idx="1">
                  <c:v>8.3333333333333343E-2</c:v>
                </c:pt>
                <c:pt idx="2">
                  <c:v>8.3333333333333343E-2</c:v>
                </c:pt>
                <c:pt idx="3">
                  <c:v>0.16666666666666688</c:v>
                </c:pt>
                <c:pt idx="4">
                  <c:v>8.3333333333333343E-2</c:v>
                </c:pt>
                <c:pt idx="5">
                  <c:v>8.3333333333333343E-2</c:v>
                </c:pt>
                <c:pt idx="6">
                  <c:v>0</c:v>
                </c:pt>
                <c:pt idx="7">
                  <c:v>8.3333333333333343E-2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'Capacity needs'!$C$57</c:f>
              <c:strCache>
                <c:ptCount val="1"/>
                <c:pt idx="0">
                  <c:v>Medium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needs'!$C$70:$C$78</c:f>
              <c:numCache>
                <c:formatCode>0.00%</c:formatCode>
                <c:ptCount val="9"/>
                <c:pt idx="0">
                  <c:v>0.16666666666666688</c:v>
                </c:pt>
                <c:pt idx="1">
                  <c:v>0.16666666666666688</c:v>
                </c:pt>
                <c:pt idx="2">
                  <c:v>8.3333333333333343E-2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0.25</c:v>
                </c:pt>
                <c:pt idx="7">
                  <c:v>0.5</c:v>
                </c:pt>
                <c:pt idx="8">
                  <c:v>0.41666666666666785</c:v>
                </c:pt>
              </c:numCache>
            </c:numRef>
          </c:val>
        </c:ser>
        <c:ser>
          <c:idx val="2"/>
          <c:order val="2"/>
          <c:tx>
            <c:strRef>
              <c:f>'Capacity needs'!$D$57</c:f>
              <c:strCache>
                <c:ptCount val="1"/>
                <c:pt idx="0">
                  <c:v>High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needs'!$D$70:$D$78</c:f>
              <c:numCache>
                <c:formatCode>0.00%</c:formatCode>
                <c:ptCount val="9"/>
                <c:pt idx="0">
                  <c:v>0.75000000000000133</c:v>
                </c:pt>
                <c:pt idx="1">
                  <c:v>0.75000000000000133</c:v>
                </c:pt>
                <c:pt idx="2">
                  <c:v>0.83333333333333304</c:v>
                </c:pt>
                <c:pt idx="3">
                  <c:v>0.58333333333333259</c:v>
                </c:pt>
                <c:pt idx="4">
                  <c:v>0.66666666666666763</c:v>
                </c:pt>
                <c:pt idx="5">
                  <c:v>0.41666666666666785</c:v>
                </c:pt>
                <c:pt idx="6">
                  <c:v>0.75000000000000133</c:v>
                </c:pt>
                <c:pt idx="7">
                  <c:v>0.41666666666666785</c:v>
                </c:pt>
                <c:pt idx="8">
                  <c:v>0.58333333333333259</c:v>
                </c:pt>
              </c:numCache>
            </c:numRef>
          </c:val>
        </c:ser>
        <c:overlap val="100"/>
        <c:axId val="97289344"/>
        <c:axId val="97290880"/>
      </c:barChart>
      <c:catAx>
        <c:axId val="97289344"/>
        <c:scaling>
          <c:orientation val="minMax"/>
        </c:scaling>
        <c:axPos val="b"/>
        <c:tickLblPos val="nextTo"/>
        <c:crossAx val="97290880"/>
        <c:crosses val="autoZero"/>
        <c:auto val="1"/>
        <c:lblAlgn val="ctr"/>
        <c:lblOffset val="100"/>
      </c:catAx>
      <c:valAx>
        <c:axId val="97290880"/>
        <c:scaling>
          <c:orientation val="minMax"/>
          <c:max val="1"/>
        </c:scaling>
        <c:axPos val="l"/>
        <c:numFmt formatCode="0%" sourceLinked="0"/>
        <c:tickLblPos val="nextTo"/>
        <c:crossAx val="97289344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77472466489251479"/>
          <c:y val="0.25067075724577031"/>
          <c:w val="0.21450334810514451"/>
          <c:h val="0.2795039032084498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'Capacity needs'!$G$57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needs'!$G$58:$G$66</c:f>
              <c:numCache>
                <c:formatCode>0%</c:formatCode>
                <c:ptCount val="9"/>
                <c:pt idx="0">
                  <c:v>0</c:v>
                </c:pt>
                <c:pt idx="1">
                  <c:v>6.4516129032258132E-2</c:v>
                </c:pt>
                <c:pt idx="2">
                  <c:v>3.2258064516129073E-2</c:v>
                </c:pt>
                <c:pt idx="3">
                  <c:v>9.6774193548387219E-2</c:v>
                </c:pt>
                <c:pt idx="4">
                  <c:v>3.2258064516129073E-2</c:v>
                </c:pt>
                <c:pt idx="5">
                  <c:v>3.2258064516129073E-2</c:v>
                </c:pt>
                <c:pt idx="6">
                  <c:v>3.2258064516129073E-2</c:v>
                </c:pt>
                <c:pt idx="7">
                  <c:v>6.4516129032258132E-2</c:v>
                </c:pt>
                <c:pt idx="8">
                  <c:v>9.6774193548387219E-2</c:v>
                </c:pt>
              </c:numCache>
            </c:numRef>
          </c:val>
        </c:ser>
        <c:ser>
          <c:idx val="1"/>
          <c:order val="1"/>
          <c:tx>
            <c:strRef>
              <c:f>'Capacity needs'!$H$57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needs'!$H$58:$H$66</c:f>
              <c:numCache>
                <c:formatCode>0%</c:formatCode>
                <c:ptCount val="9"/>
                <c:pt idx="0">
                  <c:v>0.25806451612903231</c:v>
                </c:pt>
                <c:pt idx="1">
                  <c:v>0.29032258064516175</c:v>
                </c:pt>
                <c:pt idx="2">
                  <c:v>0.22580645161290339</c:v>
                </c:pt>
                <c:pt idx="3">
                  <c:v>0.45161290322580705</c:v>
                </c:pt>
                <c:pt idx="4">
                  <c:v>0.38709677419354893</c:v>
                </c:pt>
                <c:pt idx="5">
                  <c:v>0.58064516129032251</c:v>
                </c:pt>
                <c:pt idx="6">
                  <c:v>0.19354838709677447</c:v>
                </c:pt>
                <c:pt idx="7">
                  <c:v>0.32258064516129076</c:v>
                </c:pt>
                <c:pt idx="8">
                  <c:v>0.16129032258064521</c:v>
                </c:pt>
              </c:numCache>
            </c:numRef>
          </c:val>
        </c:ser>
        <c:ser>
          <c:idx val="2"/>
          <c:order val="2"/>
          <c:tx>
            <c:strRef>
              <c:f>'Capacity needs'!$I$57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needs'!$I$58:$I$66</c:f>
              <c:numCache>
                <c:formatCode>0%</c:formatCode>
                <c:ptCount val="9"/>
                <c:pt idx="0">
                  <c:v>0.74193548387096753</c:v>
                </c:pt>
                <c:pt idx="1">
                  <c:v>0.64516129032258163</c:v>
                </c:pt>
                <c:pt idx="2">
                  <c:v>0.74193548387096753</c:v>
                </c:pt>
                <c:pt idx="3">
                  <c:v>0.45161290322580705</c:v>
                </c:pt>
                <c:pt idx="4">
                  <c:v>0.58064516129032251</c:v>
                </c:pt>
                <c:pt idx="5">
                  <c:v>0.38709677419354893</c:v>
                </c:pt>
                <c:pt idx="6">
                  <c:v>0.77419354838709675</c:v>
                </c:pt>
                <c:pt idx="7">
                  <c:v>0.61290322580645151</c:v>
                </c:pt>
                <c:pt idx="8">
                  <c:v>0.74193548387096753</c:v>
                </c:pt>
              </c:numCache>
            </c:numRef>
          </c:val>
        </c:ser>
        <c:overlap val="100"/>
        <c:axId val="98005376"/>
        <c:axId val="98006912"/>
      </c:barChart>
      <c:catAx>
        <c:axId val="98005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006912"/>
        <c:crosses val="autoZero"/>
        <c:auto val="1"/>
        <c:lblAlgn val="ctr"/>
        <c:lblOffset val="100"/>
      </c:catAx>
      <c:valAx>
        <c:axId val="9800691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00537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935915820315991"/>
          <c:y val="0.32334723209391897"/>
          <c:w val="0.12064084179684072"/>
          <c:h val="0.1707542741242097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'Defining the participants'!$A$4:$A$7</c:f>
              <c:strCache>
                <c:ptCount val="4"/>
                <c:pt idx="0">
                  <c:v>Government</c:v>
                </c:pt>
                <c:pt idx="1">
                  <c:v>Research &amp; Development</c:v>
                </c:pt>
                <c:pt idx="2">
                  <c:v>Non Governmental Org.</c:v>
                </c:pt>
                <c:pt idx="3">
                  <c:v>Other</c:v>
                </c:pt>
              </c:strCache>
            </c:strRef>
          </c:cat>
          <c:val>
            <c:numRef>
              <c:f>'Defining the participants'!$C$4:$C$7</c:f>
              <c:numCache>
                <c:formatCode>0%</c:formatCode>
                <c:ptCount val="4"/>
                <c:pt idx="0">
                  <c:v>0.66666666666666663</c:v>
                </c:pt>
                <c:pt idx="1">
                  <c:v>0.1212121212121213</c:v>
                </c:pt>
                <c:pt idx="2">
                  <c:v>6.0606060606060622E-2</c:v>
                </c:pt>
                <c:pt idx="3">
                  <c:v>0.15151515151515182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3928674531252921"/>
          <c:y val="9.5249146775281207E-2"/>
          <c:w val="0.32400075786040716"/>
          <c:h val="0.78493966505369483"/>
        </c:manualLayout>
      </c:layout>
      <c:pieChart>
        <c:varyColors val="1"/>
        <c:ser>
          <c:idx val="0"/>
          <c:order val="0"/>
          <c:dLbls>
            <c:dLbl>
              <c:idx val="5"/>
              <c:delete val="1"/>
            </c:dLbl>
            <c:showVal val="1"/>
            <c:showLeaderLines val="1"/>
          </c:dLbls>
          <c:cat>
            <c:strRef>
              <c:f>'Defining the participants'!$A$25:$A$31</c:f>
              <c:strCache>
                <c:ptCount val="7"/>
                <c:pt idx="0">
                  <c:v>Management / strategy</c:v>
                </c:pt>
                <c:pt idx="1">
                  <c:v>Policy</c:v>
                </c:pt>
                <c:pt idx="2">
                  <c:v>Research &amp; development</c:v>
                </c:pt>
                <c:pt idx="3">
                  <c:v>Administration / finance / human resources</c:v>
                </c:pt>
                <c:pt idx="4">
                  <c:v>Production / operation</c:v>
                </c:pt>
                <c:pt idx="5">
                  <c:v>Marketing / public relations</c:v>
                </c:pt>
                <c:pt idx="6">
                  <c:v>Other</c:v>
                </c:pt>
              </c:strCache>
            </c:strRef>
          </c:cat>
          <c:val>
            <c:numRef>
              <c:f>'Defining the participants'!$C$25:$C$31</c:f>
              <c:numCache>
                <c:formatCode>0%</c:formatCode>
                <c:ptCount val="7"/>
                <c:pt idx="0">
                  <c:v>0.30000000000000021</c:v>
                </c:pt>
                <c:pt idx="1">
                  <c:v>0.18333333333333349</c:v>
                </c:pt>
                <c:pt idx="2">
                  <c:v>0.2166666666666667</c:v>
                </c:pt>
                <c:pt idx="3">
                  <c:v>1.666666666666668E-2</c:v>
                </c:pt>
                <c:pt idx="4">
                  <c:v>0.18333333333333349</c:v>
                </c:pt>
                <c:pt idx="5">
                  <c:v>0</c:v>
                </c:pt>
                <c:pt idx="6">
                  <c:v>0.1</c:v>
                </c:pt>
              </c:numCache>
            </c:numRef>
          </c:val>
        </c:ser>
        <c:firstSliceAng val="0"/>
      </c:pie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56356102550175058"/>
          <c:y val="0.24155349432107562"/>
          <c:w val="0.39727950157427877"/>
          <c:h val="0.69748977226281561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>
        <c:manualLayout>
          <c:layoutTarget val="inner"/>
          <c:xMode val="edge"/>
          <c:yMode val="edge"/>
          <c:x val="4.8190378513571726E-2"/>
          <c:y val="8.611545338505229E-2"/>
          <c:w val="0.48250563425431475"/>
          <c:h val="0.8172732558211605"/>
        </c:manualLayout>
      </c:layout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'Defining the participants'!$A$47:$A$55</c:f>
              <c:strCache>
                <c:ptCount val="9"/>
                <c:pt idx="0">
                  <c:v>Water resources management</c:v>
                </c:pt>
                <c:pt idx="1">
                  <c:v>Wastewater treatment / management</c:v>
                </c:pt>
                <c:pt idx="2">
                  <c:v>Water infrastructure (supply / sanitation)</c:v>
                </c:pt>
                <c:pt idx="3">
                  <c:v>Irrigation</c:v>
                </c:pt>
                <c:pt idx="4">
                  <c:v>Agriculture</c:v>
                </c:pt>
                <c:pt idx="5">
                  <c:v>Environment</c:v>
                </c:pt>
                <c:pt idx="6">
                  <c:v>Health</c:v>
                </c:pt>
                <c:pt idx="7">
                  <c:v>Outreach / awareness / education</c:v>
                </c:pt>
                <c:pt idx="8">
                  <c:v>Other</c:v>
                </c:pt>
              </c:strCache>
            </c:strRef>
          </c:cat>
          <c:val>
            <c:numRef>
              <c:f>'Defining the participants'!$C$47:$C$55</c:f>
              <c:numCache>
                <c:formatCode>0%</c:formatCode>
                <c:ptCount val="9"/>
                <c:pt idx="0">
                  <c:v>0.21111111111111125</c:v>
                </c:pt>
                <c:pt idx="1">
                  <c:v>0.1111111111111111</c:v>
                </c:pt>
                <c:pt idx="2">
                  <c:v>0.12222222222222236</c:v>
                </c:pt>
                <c:pt idx="3">
                  <c:v>0.14444444444444468</c:v>
                </c:pt>
                <c:pt idx="4">
                  <c:v>0.1111111111111111</c:v>
                </c:pt>
                <c:pt idx="5">
                  <c:v>0.17777777777777778</c:v>
                </c:pt>
                <c:pt idx="6">
                  <c:v>5.5555555555555504E-2</c:v>
                </c:pt>
                <c:pt idx="7">
                  <c:v>5.5555555555555504E-2</c:v>
                </c:pt>
                <c:pt idx="8">
                  <c:v>1.1111111111111122E-2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376662201457263"/>
          <c:y val="0.17015525181993771"/>
          <c:w val="0.40378524520534531"/>
          <c:h val="0.8010808200861684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'Defining the participants'!$E$114</c:f>
              <c:strCache>
                <c:ptCount val="1"/>
                <c:pt idx="0">
                  <c:v>Strongly agree</c:v>
                </c:pt>
              </c:strCache>
            </c:strRef>
          </c:tx>
          <c:cat>
            <c:strRef>
              <c:f>'Defining the participants'!$A$124:$A$128</c:f>
              <c:strCache>
                <c:ptCount val="5"/>
                <c:pt idx="0">
                  <c:v>We have great challenges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 based on previous results</c:v>
                </c:pt>
              </c:strCache>
            </c:strRef>
          </c:cat>
          <c:val>
            <c:numRef>
              <c:f>'Defining the participants'!$E$124:$E$128</c:f>
              <c:numCache>
                <c:formatCode>0%</c:formatCode>
                <c:ptCount val="5"/>
                <c:pt idx="0">
                  <c:v>0.65625000000000078</c:v>
                </c:pt>
                <c:pt idx="1">
                  <c:v>0</c:v>
                </c:pt>
                <c:pt idx="2">
                  <c:v>0.15625000000000017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'Defining the participants'!$D$114</c:f>
              <c:strCache>
                <c:ptCount val="1"/>
                <c:pt idx="0">
                  <c:v>Somewhat agree</c:v>
                </c:pt>
              </c:strCache>
            </c:strRef>
          </c:tx>
          <c:cat>
            <c:strRef>
              <c:f>'Defining the participants'!$A$124:$A$128</c:f>
              <c:strCache>
                <c:ptCount val="5"/>
                <c:pt idx="0">
                  <c:v>We have great challenges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 based on previous results</c:v>
                </c:pt>
              </c:strCache>
            </c:strRef>
          </c:cat>
          <c:val>
            <c:numRef>
              <c:f>'Defining the participants'!$D$124:$D$128</c:f>
              <c:numCache>
                <c:formatCode>0%</c:formatCode>
                <c:ptCount val="5"/>
                <c:pt idx="0">
                  <c:v>0.31250000000000033</c:v>
                </c:pt>
                <c:pt idx="1">
                  <c:v>0.53125</c:v>
                </c:pt>
                <c:pt idx="2">
                  <c:v>0.21875000000000017</c:v>
                </c:pt>
                <c:pt idx="3">
                  <c:v>0.40625</c:v>
                </c:pt>
                <c:pt idx="4">
                  <c:v>0.28125</c:v>
                </c:pt>
              </c:numCache>
            </c:numRef>
          </c:val>
        </c:ser>
        <c:ser>
          <c:idx val="1"/>
          <c:order val="2"/>
          <c:tx>
            <c:strRef>
              <c:f>'Defining the participants'!$C$114</c:f>
              <c:strCache>
                <c:ptCount val="1"/>
                <c:pt idx="0">
                  <c:v>Somewhat disagree</c:v>
                </c:pt>
              </c:strCache>
            </c:strRef>
          </c:tx>
          <c:cat>
            <c:strRef>
              <c:f>'Defining the participants'!$A$124:$A$128</c:f>
              <c:strCache>
                <c:ptCount val="5"/>
                <c:pt idx="0">
                  <c:v>We have great challenges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 based on previous results</c:v>
                </c:pt>
              </c:strCache>
            </c:strRef>
          </c:cat>
          <c:val>
            <c:numRef>
              <c:f>'Defining the participants'!$C$124:$C$128</c:f>
              <c:numCache>
                <c:formatCode>0%</c:formatCode>
                <c:ptCount val="5"/>
                <c:pt idx="0">
                  <c:v>3.125E-2</c:v>
                </c:pt>
                <c:pt idx="1">
                  <c:v>0.37500000000000033</c:v>
                </c:pt>
                <c:pt idx="2">
                  <c:v>0.46875</c:v>
                </c:pt>
                <c:pt idx="3">
                  <c:v>0.40625</c:v>
                </c:pt>
                <c:pt idx="4">
                  <c:v>0.43750000000000033</c:v>
                </c:pt>
              </c:numCache>
            </c:numRef>
          </c:val>
        </c:ser>
        <c:ser>
          <c:idx val="0"/>
          <c:order val="3"/>
          <c:tx>
            <c:strRef>
              <c:f>'Defining the participants'!$B$114</c:f>
              <c:strCache>
                <c:ptCount val="1"/>
                <c:pt idx="0">
                  <c:v>Strongly disagree</c:v>
                </c:pt>
              </c:strCache>
            </c:strRef>
          </c:tx>
          <c:cat>
            <c:strRef>
              <c:f>'Defining the participants'!$A$124:$A$128</c:f>
              <c:strCache>
                <c:ptCount val="5"/>
                <c:pt idx="0">
                  <c:v>We have great challenges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 based on previous results</c:v>
                </c:pt>
              </c:strCache>
            </c:strRef>
          </c:cat>
          <c:val>
            <c:numRef>
              <c:f>'Defining the participants'!$B$124:$B$128</c:f>
              <c:numCache>
                <c:formatCode>0%</c:formatCode>
                <c:ptCount val="5"/>
                <c:pt idx="0">
                  <c:v>0</c:v>
                </c:pt>
                <c:pt idx="1">
                  <c:v>9.3750000000000153E-2</c:v>
                </c:pt>
                <c:pt idx="2">
                  <c:v>0.15625000000000017</c:v>
                </c:pt>
                <c:pt idx="3">
                  <c:v>0.18750000000000017</c:v>
                </c:pt>
                <c:pt idx="4">
                  <c:v>0.28125</c:v>
                </c:pt>
              </c:numCache>
            </c:numRef>
          </c:val>
        </c:ser>
        <c:overlap val="100"/>
        <c:axId val="98617216"/>
        <c:axId val="98618752"/>
      </c:barChart>
      <c:catAx>
        <c:axId val="9861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618752"/>
        <c:crosses val="autoZero"/>
        <c:auto val="1"/>
        <c:lblAlgn val="ctr"/>
        <c:lblOffset val="100"/>
      </c:catAx>
      <c:valAx>
        <c:axId val="9861875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86172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4250614201869869"/>
          <c:y val="0.11583313393347522"/>
          <c:w val="0.25749385798130126"/>
          <c:h val="0.2487369620388129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delegates from governments;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daily activities in management &amp; strategy and research &amp; development;</a:t>
            </a:r>
          </a:p>
          <a:p>
            <a:endParaRPr lang="en-US" baseline="0" dirty="0" smtClean="0"/>
          </a:p>
          <a:p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Maybe it would be nice to refer back to this slide at the end of the workshop: in the needs they describe that they need to engage stakeholders in all of these categories and activities (also public, </a:t>
            </a:r>
            <a:r>
              <a:rPr lang="en-US" baseline="0" dirty="0" err="1" smtClean="0">
                <a:sym typeface="Wingdings"/>
              </a:rPr>
              <a:t>NGO’s</a:t>
            </a:r>
            <a:r>
              <a:rPr lang="en-US" baseline="0" dirty="0" smtClean="0">
                <a:sym typeface="Wingdings"/>
              </a:rPr>
              <a:t>, policy makers, industrialists, farmers, operators and technicians on the local level). Those people are not here and are not the ones that they </a:t>
            </a:r>
            <a:r>
              <a:rPr lang="en-US" baseline="0" dirty="0" err="1" smtClean="0">
                <a:sym typeface="Wingdings"/>
              </a:rPr>
              <a:t>normaly</a:t>
            </a:r>
            <a:r>
              <a:rPr lang="en-US" baseline="0" dirty="0" smtClean="0">
                <a:sym typeface="Wingdings"/>
              </a:rPr>
              <a:t> engage with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outreach strategies required!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</a:t>
            </a:r>
            <a:r>
              <a:rPr lang="en-US" baseline="0" dirty="0" smtClean="0"/>
              <a:t> from Water resources management, wastewater treatment/management and irrigation. Although there is a lot of diversity from this perspective. This is good! See on the next slide how much knowledge you bring together!!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very interesting!</a:t>
            </a:r>
          </a:p>
          <a:p>
            <a:endParaRPr lang="en-US" dirty="0" smtClean="0"/>
          </a:p>
          <a:p>
            <a:r>
              <a:rPr lang="en-US" dirty="0" smtClean="0"/>
              <a:t>As I expected we see a clear</a:t>
            </a:r>
            <a:r>
              <a:rPr lang="en-US" baseline="0" dirty="0" smtClean="0"/>
              <a:t> learning curve here. </a:t>
            </a:r>
          </a:p>
          <a:p>
            <a:endParaRPr lang="en-US" baseline="0" dirty="0" smtClean="0"/>
          </a:p>
          <a:p>
            <a:pPr>
              <a:buFontTx/>
              <a:buChar char="•"/>
            </a:pPr>
            <a:r>
              <a:rPr lang="en-US" baseline="0" dirty="0" smtClean="0"/>
              <a:t>We see that most people agree on that there are great challenges; they are AWARE of challenges related top Safe Use of Wastewater in Agriculture. </a:t>
            </a:r>
          </a:p>
          <a:p>
            <a:pPr>
              <a:buFontTx/>
              <a:buChar char="•"/>
            </a:pPr>
            <a:r>
              <a:rPr lang="en-US" baseline="0" dirty="0" smtClean="0"/>
              <a:t>A little bit smaller percentage of the respondents indicates that they have knowledge about approaches and strategies; they have UNDERSTANDING on what the causes of the challenges are and how they could be solved. </a:t>
            </a:r>
          </a:p>
          <a:p>
            <a:pPr>
              <a:buFontTx/>
              <a:buChar char="•"/>
            </a:pPr>
            <a:r>
              <a:rPr lang="en-US" baseline="0" dirty="0" smtClean="0"/>
              <a:t>Still a smaller percentage indicates that their country is actually COMMITTED to addressing their challenges; most of the times commitment only happens when at least approaches are known and the problems are understood. </a:t>
            </a:r>
          </a:p>
          <a:p>
            <a:pPr>
              <a:buFontTx/>
              <a:buChar char="•"/>
            </a:pPr>
            <a:r>
              <a:rPr lang="en-US" baseline="0" dirty="0" smtClean="0"/>
              <a:t>Only when committed one takes ACTION, and as we see there are even less countries that actually take action. </a:t>
            </a:r>
          </a:p>
          <a:p>
            <a:pPr>
              <a:buFontTx/>
              <a:buChar char="•"/>
            </a:pPr>
            <a:r>
              <a:rPr lang="en-US" baseline="0" dirty="0" smtClean="0"/>
              <a:t>Actions can be improved through REFLECTION on earlier actions; this can only happen when there are earlier action and when they are systematically evaluated: only a small percentage indicates that their country does this.</a:t>
            </a:r>
          </a:p>
          <a:p>
            <a:pPr>
              <a:buFontTx/>
              <a:buChar char="•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Decide where your country is in the learning curve; which steps to take?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more orange, fat and big, the more people have indicated this.</a:t>
            </a:r>
          </a:p>
          <a:p>
            <a:r>
              <a:rPr lang="en-US" baseline="0" dirty="0" smtClean="0"/>
              <a:t>The blue texts are quotes from single people.</a:t>
            </a:r>
          </a:p>
          <a:p>
            <a:endParaRPr lang="en-US" baseline="0" dirty="0" smtClean="0"/>
          </a:p>
          <a:p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Note how everybody has their own questions and things they want to share. Probably these learning and sharing wishes connect at some point; let’s do our best to find the right people to exchange our knowledge with!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more orange, fat and big, the more people have indicated this.</a:t>
            </a:r>
          </a:p>
          <a:p>
            <a:r>
              <a:rPr lang="en-US" baseline="0" dirty="0" smtClean="0"/>
              <a:t>The blue texts are quotes from single people.</a:t>
            </a:r>
          </a:p>
          <a:p>
            <a:endParaRPr lang="en-US" baseline="0" dirty="0" smtClean="0"/>
          </a:p>
          <a:p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Note how everybody has their own questions and things they want to share. Probably these learning and sharing wishes connect at some point; let’s do our best to find the right people to exchange our knowledge with!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more orange, fat and big, the more people have indicated this.</a:t>
            </a:r>
          </a:p>
          <a:p>
            <a:r>
              <a:rPr lang="en-US" baseline="0" dirty="0" smtClean="0"/>
              <a:t>The blue texts are quotes from single people.</a:t>
            </a:r>
          </a:p>
          <a:p>
            <a:endParaRPr lang="en-US" baseline="0" dirty="0" smtClean="0"/>
          </a:p>
          <a:p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Note how everybody has their own questions and things they want to share. Probably these learning and sharing wishes connect at some point; let’s do our best to find the right people to exchange our knowledge with!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23.10.2012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23.10.2012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23.10.2012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68" r:id="rId5"/>
    <p:sldLayoutId id="214748397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9093" y="3907507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Latin America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468339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Recap of the International Kick-off, 1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and 2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Workshops; </a:t>
            </a:r>
            <a:b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Scope of the 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2313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834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3701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9023" y="4695783"/>
            <a:ext cx="481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Bangladesh ∙ India ∙ Iran ∙ Iraq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Jordan ∙ Myanmar ∙ Nepal  ∙ Pakistan Sri Lanka ∙ Syria ∙ Turkey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3995389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79023" y="6109463"/>
            <a:ext cx="481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May 16-18, 2012, New Delhi, India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</a:t>
            </a:r>
            <a:br>
              <a:rPr lang="en-US" dirty="0" smtClean="0"/>
            </a:br>
            <a:r>
              <a:rPr lang="en-US" dirty="0" smtClean="0"/>
              <a:t>West, Central and South Asia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09882" y="1570009"/>
          <a:ext cx="8334117" cy="528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 rot="2652988">
            <a:off x="2588023" y="4129611"/>
            <a:ext cx="546655" cy="26844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652988">
            <a:off x="4742945" y="4089499"/>
            <a:ext cx="546655" cy="28191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1622769" y="4004751"/>
            <a:ext cx="759991" cy="3015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9421" y="4680017"/>
            <a:ext cx="507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Burundi ∙ Ethiopia ∙ Gambia ∙ Ghana ∙ Kenya ∙ Lesotho ∙ Liberia ∙ Malawi ∙ Mauritius ∙ Mozambique ∙ Namibia ∙ Nigeria  ∙ Seychelles ∙ Sierra Leone ∙ Somalia ∙ South Africa ∙ Swaziland ∙ Tanzania ∙ Uganda ∙ Zambia ∙ Zimbabwe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2112" y="3995389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results: Your capacity needs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27314" y="1570718"/>
          <a:ext cx="8316686" cy="52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33 of 41 participants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 rot="2652988">
            <a:off x="1267586" y="3864540"/>
            <a:ext cx="709448" cy="2594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2208149" y="3787793"/>
            <a:ext cx="709448" cy="35442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5219476" y="3906581"/>
            <a:ext cx="709448" cy="2594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01260" y="1403004"/>
          <a:ext cx="6998252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7212" y="1907632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Organizational background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978" y="4314501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daily activities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772510" y="3944838"/>
          <a:ext cx="7835462" cy="310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4412" y="2312280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disciplines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45932" y="2017986"/>
          <a:ext cx="8198068" cy="48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079062" y="1640106"/>
          <a:ext cx="8064938" cy="48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in your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9561" y="3928422"/>
            <a:ext cx="1756426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“LEARNING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CURVE”: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Awareness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2. Understanding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Commitment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4. Action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Reflection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1968" y="6451171"/>
            <a:ext cx="477939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	 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	      3.	          4. 	              5.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96359" y="1907628"/>
            <a:ext cx="4051738" cy="2049517"/>
          </a:xfrm>
          <a:custGeom>
            <a:avLst/>
            <a:gdLst>
              <a:gd name="connsiteX0" fmla="*/ 0 w 4051738"/>
              <a:gd name="connsiteY0" fmla="*/ 0 h 2049517"/>
              <a:gd name="connsiteX1" fmla="*/ 1024758 w 4051738"/>
              <a:gd name="connsiteY1" fmla="*/ 1340069 h 2049517"/>
              <a:gd name="connsiteX2" fmla="*/ 4051738 w 4051738"/>
              <a:gd name="connsiteY2" fmla="*/ 2049517 h 2049517"/>
              <a:gd name="connsiteX3" fmla="*/ 4051738 w 4051738"/>
              <a:gd name="connsiteY3" fmla="*/ 2049517 h 20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738" h="2049517">
                <a:moveTo>
                  <a:pt x="0" y="0"/>
                </a:moveTo>
                <a:cubicBezTo>
                  <a:pt x="174734" y="499241"/>
                  <a:pt x="349468" y="998483"/>
                  <a:pt x="1024758" y="1340069"/>
                </a:cubicBezTo>
                <a:cubicBezTo>
                  <a:pt x="1700048" y="1681655"/>
                  <a:pt x="4051738" y="2049517"/>
                  <a:pt x="4051738" y="2049517"/>
                </a:cubicBezTo>
                <a:lnTo>
                  <a:pt x="4051738" y="2049517"/>
                </a:ln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learn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23598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rgbClr val="E36C09"/>
                </a:solidFill>
                <a:latin typeface="+mn-lt"/>
              </a:rPr>
              <a:t>"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How the practice is being implemented in other countries and possible challenges they are facing.</a:t>
            </a:r>
            <a:r>
              <a:rPr sz="2000" b="1" dirty="0" smtClean="0">
                <a:solidFill>
                  <a:srgbClr val="E36C09"/>
                </a:solidFill>
                <a:latin typeface="+mn-lt"/>
              </a:rPr>
              <a:t>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342" y="2710159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</a:t>
            </a:r>
            <a:r>
              <a:rPr lang="en-US" b="1" dirty="0" smtClean="0">
                <a:solidFill>
                  <a:srgbClr val="E36C09"/>
                </a:solidFill>
              </a:rPr>
              <a:t>To be better-equipped to lead and participate in efforts to ensure the safe use of wastewater in Zimbabwean agriculture</a:t>
            </a:r>
            <a:r>
              <a:rPr b="1" dirty="0" smtClean="0">
                <a:solidFill>
                  <a:srgbClr val="E36C09"/>
                </a:solidFill>
              </a:rPr>
              <a:t>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972" y="3529053"/>
            <a:ext cx="736879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I intend to learn from others on the use of low-cost methods available to treat wastewaters for agriculture</a:t>
            </a:r>
            <a:r>
              <a:rPr sz="1600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006" y="4286391"/>
            <a:ext cx="63490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</a:t>
            </a:r>
            <a:r>
              <a:rPr lang="de-DE" sz="1600" dirty="0" smtClean="0">
                <a:solidFill>
                  <a:schemeClr val="tx2"/>
                </a:solidFill>
              </a:rPr>
              <a:t>Best practices elsewhere</a:t>
            </a:r>
            <a:r>
              <a:rPr sz="1600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9504" y="4797508"/>
            <a:ext cx="69023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Safe handling of Wastewater and application in farm land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642" y="5308625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The composition of Wastewater and state of application for particular plants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994" y="5819742"/>
            <a:ext cx="65207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Results on monitoring and evaluation of use of treated water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6330857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Price of treated water sold to farmers and capacity to pay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share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57874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2000" b="1" dirty="0" smtClean="0">
                <a:solidFill>
                  <a:srgbClr val="E36C09"/>
                </a:solidFill>
              </a:rPr>
              <a:t>"</a:t>
            </a:r>
            <a:r>
              <a:rPr lang="en-US" sz="2000" b="1" dirty="0" smtClean="0">
                <a:solidFill>
                  <a:srgbClr val="E36C09"/>
                </a:solidFill>
              </a:rPr>
              <a:t>Status of wastewater irrigation in […], challenges in wastewater irrigation, findings from on-going studies</a:t>
            </a:r>
            <a:r>
              <a:rPr lang="de-DE" sz="2000" b="1" dirty="0" smtClean="0">
                <a:solidFill>
                  <a:srgbClr val="E36C09"/>
                </a:solidFill>
              </a:rPr>
              <a:t>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8026" y="2884653"/>
            <a:ext cx="73687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b="1" dirty="0" smtClean="0">
                <a:solidFill>
                  <a:srgbClr val="E36C09"/>
                </a:solidFill>
              </a:rPr>
              <a:t>"Policy acceptance and implementation"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145" y="3601042"/>
            <a:ext cx="73004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b="1" dirty="0" smtClean="0">
                <a:solidFill>
                  <a:srgbClr val="E36C09"/>
                </a:solidFill>
              </a:rPr>
              <a:t>"</a:t>
            </a:r>
            <a:r>
              <a:rPr lang="en-US" b="1" dirty="0" smtClean="0">
                <a:solidFill>
                  <a:srgbClr val="E36C09"/>
                </a:solidFill>
              </a:rPr>
              <a:t>the problems we faced by using untreated water for agriculture</a:t>
            </a:r>
            <a:r>
              <a:rPr lang="de-DE" b="1" dirty="0" smtClean="0">
                <a:solidFill>
                  <a:srgbClr val="E36C09"/>
                </a:solidFill>
              </a:rPr>
              <a:t>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3398" y="4317431"/>
            <a:ext cx="80106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b="1" dirty="0" smtClean="0">
                <a:solidFill>
                  <a:srgbClr val="E36C09"/>
                </a:solidFill>
              </a:rPr>
              <a:t>"</a:t>
            </a:r>
            <a:r>
              <a:rPr lang="en-US" sz="1600" b="1" dirty="0" smtClean="0">
                <a:solidFill>
                  <a:srgbClr val="E36C09"/>
                </a:solidFill>
              </a:rPr>
              <a:t>my experiences on the needs of irrigators, their fears as well as their expectations from water supply authorities</a:t>
            </a:r>
            <a:r>
              <a:rPr lang="de-DE" sz="1600" b="1" dirty="0" smtClean="0">
                <a:solidFill>
                  <a:srgbClr val="E36C09"/>
                </a:solidFill>
              </a:rPr>
              <a:t>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2432" y="5249263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Management and governance of Wastewater use in farms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709" y="5934876"/>
            <a:ext cx="705984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Policy formulation and implementation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take home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36026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2000" b="1" dirty="0" smtClean="0">
                <a:solidFill>
                  <a:srgbClr val="E36C09"/>
                </a:solidFill>
              </a:rPr>
              <a:t>"Knowledge and network"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2695" y="2660272"/>
            <a:ext cx="81313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"</a:t>
            </a:r>
            <a:r>
              <a:rPr lang="en-US" dirty="0" smtClean="0">
                <a:solidFill>
                  <a:schemeClr val="tx2"/>
                </a:solidFill>
              </a:rPr>
              <a:t>Experiences from other countries on safe use of wastewater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743" y="3460056"/>
            <a:ext cx="80242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"</a:t>
            </a:r>
            <a:r>
              <a:rPr lang="en-US" dirty="0" smtClean="0">
                <a:solidFill>
                  <a:schemeClr val="tx2"/>
                </a:solidFill>
              </a:rPr>
              <a:t>Reading Material on success stories of Wastewater use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588" y="4259840"/>
            <a:ext cx="6902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"</a:t>
            </a:r>
            <a:r>
              <a:rPr lang="en-US" dirty="0" smtClean="0">
                <a:solidFill>
                  <a:schemeClr val="tx2"/>
                </a:solidFill>
              </a:rPr>
              <a:t>Develop communication with experts/participants in relation to policies, technologies and R&amp;D projects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5336623"/>
            <a:ext cx="73687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"</a:t>
            </a:r>
            <a:r>
              <a:rPr lang="en-US" dirty="0" smtClean="0">
                <a:solidFill>
                  <a:schemeClr val="tx2"/>
                </a:solidFill>
              </a:rPr>
              <a:t>Steps in developing a national strategy in safe use of Waste Water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94" y="6136405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"</a:t>
            </a:r>
            <a:r>
              <a:rPr lang="en-US" dirty="0" smtClean="0">
                <a:solidFill>
                  <a:schemeClr val="tx2"/>
                </a:solidFill>
              </a:rPr>
              <a:t>New interesting technologies to treat waste-water and use it productively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“Wastewater” is a resource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5315" y="2454279"/>
            <a:ext cx="7400948" cy="21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Wastewater use can …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…reduce pressure on freshwater resources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…improve food production, nutritional status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…save fertilizers and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373" y="5265686"/>
            <a:ext cx="764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How can member states be supported in addressing Safe Use of Wastewater in Agriculture?</a:t>
            </a:r>
            <a:endParaRPr lang="en-US" sz="3200" i="1" dirty="0">
              <a:solidFill>
                <a:srgbClr val="045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70410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318018"/>
              </p:ext>
            </p:extLst>
          </p:nvPr>
        </p:nvGraphicFramePr>
        <p:xfrm>
          <a:off x="2362618" y="1762493"/>
          <a:ext cx="6441744" cy="34346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5965"/>
                <a:gridCol w="2565779"/>
              </a:tblGrid>
              <a:tr h="553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Kick-off Workshop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495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endParaRPr lang="en-US" sz="18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Francophone</a:t>
                      </a:r>
                      <a:r>
                        <a:rPr lang="en-US" sz="1800" b="0" i="1" baseline="0" dirty="0" smtClean="0">
                          <a:effectLst/>
                        </a:rPr>
                        <a:t> &amp; Northern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February</a:t>
                      </a:r>
                      <a:r>
                        <a:rPr lang="en-US" sz="1800" b="0" i="1" baseline="0" dirty="0" smtClean="0">
                          <a:effectLst/>
                        </a:rPr>
                        <a:t>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West &amp; Central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May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East &amp; Southern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September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Latin America</a:t>
                      </a:r>
                      <a:endParaRPr lang="en-US" sz="1800" b="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December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East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March 2013</a:t>
                      </a:r>
                    </a:p>
                  </a:txBody>
                  <a:tcPr anchor="ctr"/>
                </a:tc>
              </a:tr>
              <a:tr h="55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Wrap-up workshop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May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6855" y="5444359"/>
            <a:ext cx="72206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Additional events:</a:t>
            </a:r>
            <a:r>
              <a:rPr lang="en-US" dirty="0" smtClean="0"/>
              <a:t>	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AfWA</a:t>
            </a:r>
            <a:r>
              <a:rPr lang="en-US" dirty="0" smtClean="0"/>
              <a:t> International Congress &amp; Exhibition, Marrakech, Morocco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Seminar at IFAT 2012, Munich,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Side event at the World Water Week 2012, Stockholm,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8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343" y="364112"/>
            <a:ext cx="7180395" cy="64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59874" y="220717"/>
            <a:ext cx="64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Population growth and urbanization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</a:t>
            </a:r>
            <a:r>
              <a:rPr lang="en-US" sz="3200" dirty="0" smtClean="0"/>
              <a:t>of capacity </a:t>
            </a:r>
            <a:r>
              <a:rPr lang="en-US" sz="3200" dirty="0"/>
              <a:t>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</a:p>
          <a:p>
            <a:r>
              <a:rPr lang="en-US" sz="1600" b="1" i="1" dirty="0" smtClean="0"/>
              <a:t>November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</a:p>
          <a:p>
            <a:r>
              <a:rPr lang="en-US" sz="1600" b="1" i="1" dirty="0" smtClean="0"/>
              <a:t>February to March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</a:p>
          <a:p>
            <a:r>
              <a:rPr lang="en-US" sz="1600" b="1" i="1" dirty="0" smtClean="0"/>
              <a:t>May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98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948" y="3591341"/>
            <a:ext cx="489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45B90"/>
                </a:solidFill>
                <a:latin typeface="+mn-lt"/>
              </a:rPr>
              <a:t>November 2011, Bonn,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840259" y="1693986"/>
          <a:ext cx="8303741" cy="52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sp>
        <p:nvSpPr>
          <p:cNvPr id="10" name="Content Placeholder 17"/>
          <p:cNvSpPr txBox="1">
            <a:spLocks/>
          </p:cNvSpPr>
          <p:nvPr/>
        </p:nvSpPr>
        <p:spPr>
          <a:xfrm>
            <a:off x="1285851" y="1712521"/>
            <a:ext cx="764611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Knowledge &amp; capacity needs: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Africa Group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1130" y="2550722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high</a:t>
            </a:r>
            <a:endParaRPr lang="de-D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1130" y="309627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medium</a:t>
            </a:r>
            <a:endParaRPr lang="de-D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0" y="364181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low</a:t>
            </a:r>
            <a:endParaRPr lang="de-D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81130" y="418736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none</a:t>
            </a:r>
            <a:endParaRPr lang="de-DE" b="1" dirty="0"/>
          </a:p>
        </p:txBody>
      </p:sp>
      <p:sp>
        <p:nvSpPr>
          <p:cNvPr id="22" name="Oval 21"/>
          <p:cNvSpPr/>
          <p:nvPr/>
        </p:nvSpPr>
        <p:spPr>
          <a:xfrm>
            <a:off x="3347864" y="2270050"/>
            <a:ext cx="18002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48064" y="5222378"/>
            <a:ext cx="18002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89314" y="3854226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8" name="Picture 17" descr="IWM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1412776"/>
            <a:ext cx="822911" cy="576248"/>
          </a:xfrm>
          <a:prstGeom prst="rect">
            <a:avLst/>
          </a:prstGeom>
        </p:spPr>
      </p:pic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528272" cy="609754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648072" cy="648072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6672"/>
            <a:ext cx="552166" cy="652624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76672"/>
            <a:ext cx="1224136" cy="626301"/>
          </a:xfrm>
          <a:prstGeom prst="rect">
            <a:avLst/>
          </a:prstGeom>
        </p:spPr>
      </p:pic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65120" y="2945091"/>
            <a:ext cx="444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</a:t>
            </a:r>
          </a:p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</a:rPr>
              <a:t>in Agriculture</a:t>
            </a:r>
            <a:endParaRPr lang="de-DE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6934" y="4265894"/>
            <a:ext cx="453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&gt;&gt; 1st Regional Workshop for Africa</a:t>
            </a:r>
            <a:endParaRPr lang="de-DE" sz="24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2268" y="4864396"/>
            <a:ext cx="4807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Algeria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Benin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Burkina Faso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Cameroun Central African Republic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Côte d’Ivoire Democratic Republic of Congo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Egypt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Gabon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Guinea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Guinea-Bissau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Mauritania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Morocco Niger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Nigeria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Senegal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Togo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Tunisia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60648"/>
            <a:ext cx="710810" cy="1008112"/>
          </a:xfrm>
          <a:prstGeom prst="rect">
            <a:avLst/>
          </a:prstGeom>
        </p:spPr>
      </p:pic>
      <p:pic>
        <p:nvPicPr>
          <p:cNvPr id="27" name="Picture 26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32656"/>
            <a:ext cx="810940" cy="6845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56176" y="188640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Local Partner: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116632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Organized by: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9814" y="1444489"/>
            <a:ext cx="258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February 2012, </a:t>
            </a:r>
            <a:br>
              <a:rPr lang="en-US" sz="2400" dirty="0" smtClean="0">
                <a:solidFill>
                  <a:srgbClr val="045B90"/>
                </a:solidFill>
                <a:latin typeface="+mj-lt"/>
              </a:rPr>
            </a:b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Marrakech, Morocco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Needs,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Regional Workshop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57250" y="1585912"/>
          <a:ext cx="8286750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 rot="2652988">
            <a:off x="2104650" y="3841112"/>
            <a:ext cx="546655" cy="2940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652988">
            <a:off x="1531914" y="3671828"/>
            <a:ext cx="546655" cy="2985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52988">
            <a:off x="7711998" y="4007824"/>
            <a:ext cx="546655" cy="21714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1362</Words>
  <Application>Microsoft Office PowerPoint</Application>
  <PresentationFormat>On-screen Show (4:3)</PresentationFormat>
  <Paragraphs>197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Times New Roman</vt:lpstr>
      <vt:lpstr>Wingdings</vt:lpstr>
      <vt:lpstr>Myriad Pro Cond</vt:lpstr>
      <vt:lpstr>Calibri</vt:lpstr>
      <vt:lpstr>UNW-DPC Design Master</vt:lpstr>
      <vt:lpstr>Slide 1</vt:lpstr>
      <vt:lpstr>“Wastewater” is a resource</vt:lpstr>
      <vt:lpstr>Slide 3</vt:lpstr>
      <vt:lpstr>Goal</vt:lpstr>
      <vt:lpstr>Phases of capacity building at the individual/organization level</vt:lpstr>
      <vt:lpstr>Slide 6</vt:lpstr>
      <vt:lpstr>Slide 7</vt:lpstr>
      <vt:lpstr>Slide 8</vt:lpstr>
      <vt:lpstr>Capacity Needs, 1st Regional Workshop</vt:lpstr>
      <vt:lpstr>Slide 10</vt:lpstr>
      <vt:lpstr>Capacity needs West, Central and South Asia</vt:lpstr>
      <vt:lpstr>Slide 12</vt:lpstr>
      <vt:lpstr>Survey results: Your capacity needs</vt:lpstr>
      <vt:lpstr>Background of the participants of this workshop</vt:lpstr>
      <vt:lpstr>Background of the participants of this workshop</vt:lpstr>
      <vt:lpstr>The situation in your countries</vt:lpstr>
      <vt:lpstr>What you want to learn</vt:lpstr>
      <vt:lpstr>What you want to share</vt:lpstr>
      <vt:lpstr>What you want to take home</vt:lpstr>
      <vt:lpstr>Timeline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</cp:lastModifiedBy>
  <cp:revision>837</cp:revision>
  <dcterms:created xsi:type="dcterms:W3CDTF">2009-05-15T08:24:22Z</dcterms:created>
  <dcterms:modified xsi:type="dcterms:W3CDTF">2012-10-23T14:27:49Z</dcterms:modified>
</cp:coreProperties>
</file>