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400" r:id="rId2"/>
    <p:sldId id="401" r:id="rId3"/>
    <p:sldId id="434" r:id="rId4"/>
    <p:sldId id="395" r:id="rId5"/>
    <p:sldId id="402" r:id="rId6"/>
    <p:sldId id="438" r:id="rId7"/>
    <p:sldId id="437" r:id="rId8"/>
    <p:sldId id="439" r:id="rId9"/>
    <p:sldId id="442" r:id="rId10"/>
    <p:sldId id="443" r:id="rId11"/>
    <p:sldId id="444" r:id="rId12"/>
    <p:sldId id="440" r:id="rId13"/>
    <p:sldId id="441" r:id="rId14"/>
    <p:sldId id="445" r:id="rId15"/>
    <p:sldId id="384" r:id="rId16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FF"/>
    <a:srgbClr val="000066"/>
    <a:srgbClr val="14A025"/>
    <a:srgbClr val="FF9900"/>
    <a:srgbClr val="0000FF"/>
    <a:srgbClr val="FF0000"/>
    <a:srgbClr val="CC3399"/>
    <a:srgbClr val="33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044" autoAdjust="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951C2B-4299-4577-B94A-30310B2A4821}" type="datetimeFigureOut">
              <a:rPr lang="en-US"/>
              <a:pPr>
                <a:defRPr/>
              </a:pPr>
              <a:t>5/16/2012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602B87-FFC5-4E5F-A7F4-0506FBD15AB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2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Times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7EA1DA2-2444-44E9-9F18-FEB9003DAD85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AC1BA-B7BE-474B-AC60-142F9F117ECC}" type="slidenum">
              <a:rPr lang="en-US"/>
              <a:pPr/>
              <a:t>5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2050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(for example in reservoirs, irrigation systems, capacity expansions, levees, water supply systems, wastewater treatment plants, ecosystem restoration</a:t>
            </a:r>
          </a:p>
          <a:p>
            <a:r>
              <a:rPr lang="en-GB" dirty="0"/>
              <a:t>Adjusting</a:t>
            </a:r>
            <a:r>
              <a:rPr lang="en-GB" b="1" dirty="0"/>
              <a:t> monitoring, operation and regulation</a:t>
            </a:r>
            <a:r>
              <a:rPr lang="en-GB" dirty="0"/>
              <a:t> </a:t>
            </a:r>
            <a:r>
              <a:rPr lang="en-GB" b="1" dirty="0"/>
              <a:t>practices</a:t>
            </a:r>
            <a:r>
              <a:rPr lang="en-GB" dirty="0"/>
              <a:t> of existing systems to accommodate new uses or conditions (for example, pollution, climate change, population growth etc. using pricing, regulation, legislation, early warning and seasonal predictions).</a:t>
            </a:r>
          </a:p>
          <a:p>
            <a:r>
              <a:rPr lang="en-GB" dirty="0"/>
              <a:t>Improving </a:t>
            </a:r>
            <a:r>
              <a:rPr lang="en-GB" b="1" dirty="0"/>
              <a:t>maintenance</a:t>
            </a:r>
            <a:r>
              <a:rPr lang="en-GB" dirty="0"/>
              <a:t>, </a:t>
            </a:r>
            <a:r>
              <a:rPr lang="en-GB" b="1" dirty="0"/>
              <a:t>major</a:t>
            </a:r>
            <a:r>
              <a:rPr lang="en-GB" dirty="0"/>
              <a:t> </a:t>
            </a:r>
            <a:r>
              <a:rPr lang="en-GB" b="1" dirty="0"/>
              <a:t>rehabilitation and re-engineering</a:t>
            </a:r>
            <a:r>
              <a:rPr lang="en-GB" dirty="0"/>
              <a:t> of existing systems (</a:t>
            </a:r>
            <a:r>
              <a:rPr lang="en-US" dirty="0"/>
              <a:t>through vulnerability assessment and life-cycle management of aging infrastructure through  increased inspections, oversight and regulation of infrastructure during operation and maintenance);</a:t>
            </a:r>
            <a:endParaRPr lang="en-GB" dirty="0"/>
          </a:p>
          <a:p>
            <a:r>
              <a:rPr lang="en-GB" dirty="0"/>
              <a:t>Modifying </a:t>
            </a:r>
            <a:r>
              <a:rPr lang="en-GB" b="1" dirty="0"/>
              <a:t>processes </a:t>
            </a:r>
            <a:r>
              <a:rPr lang="en-GB" dirty="0"/>
              <a:t>in existing systems and </a:t>
            </a:r>
            <a:r>
              <a:rPr lang="en-GB" b="1" dirty="0"/>
              <a:t>demands</a:t>
            </a:r>
            <a:r>
              <a:rPr lang="en-GB" dirty="0"/>
              <a:t> of water users (for example through rainwater harvesting, basin planning, ecosystem services, stakeholder participation, water conservation and consumer education and awareness); and </a:t>
            </a:r>
          </a:p>
          <a:p>
            <a:r>
              <a:rPr lang="en-GB" dirty="0"/>
              <a:t>Introducing new </a:t>
            </a:r>
            <a:r>
              <a:rPr lang="en-GB" b="1" dirty="0"/>
              <a:t>efficient technologies </a:t>
            </a:r>
            <a:r>
              <a:rPr lang="en-GB" dirty="0"/>
              <a:t>(for example desalination, biotechnology, drip irrigation, wastewater reuse, recycling etc.).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36F6-7506-4D3A-BDCE-AEC79CFC6CA0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8358-D493-4B64-864A-C06EEBBFB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2EC8-D76C-44D1-80EC-5A5E1C1E8146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D3F26-46BB-4A87-A91C-AE126EFA8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21F39-FB55-477A-BF0D-E9BFADE26E31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096A-9D32-4870-A4B8-C11CCB8DA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81396-95D5-48C0-9597-CFAF363D5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6A46-591F-482C-9605-34E4235E8055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FE0D-36FD-499A-BAD4-EAFF84727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64DE-DEC5-4160-82F4-5DE70F7E8379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59E6-F108-4B53-BA9B-443FFE61FD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20E4-ABFF-40D1-AA20-57A85678358F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E39E-0DC0-4765-84B0-85C3247F5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D002-D71D-476A-B716-ABD1A0589864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403C9-F2C0-43EE-AB31-739779254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C36A-BE07-475F-A939-1C112ED18712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D62-98E9-4B37-929C-B9F484D93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F7A4F-F78E-4242-B727-064BE71CE321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CF4A-C2B4-438E-8953-A669A4870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FB07-69DD-4AF2-8E15-24DB3848993D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3ACB-31F9-45D7-82C6-F32A786DF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077A-E4D8-4034-A0E4-E1C1C04C3DB7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2492-A24A-4B53-9BB8-9FC392C25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F44AB5-5289-4D95-B726-66C5AA2575AA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63D0BB-3DD2-4DF1-B09D-FB8098310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7" descr="nl top for pp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icid_trans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96200" y="6130925"/>
            <a:ext cx="576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IN" sz="28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IN" sz="3100" b="1" dirty="0" smtClean="0">
                <a:solidFill>
                  <a:srgbClr val="006600"/>
                </a:solidFill>
                <a:effectLst/>
                <a:latin typeface="Aharoni" pitchFamily="2" charset="-79"/>
                <a:cs typeface="Aharoni" pitchFamily="2" charset="-79"/>
              </a:rPr>
              <a:t>National Strategies for the </a:t>
            </a:r>
            <a:br>
              <a:rPr lang="en-IN" sz="3100" b="1" dirty="0" smtClean="0">
                <a:solidFill>
                  <a:srgbClr val="006600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IN" sz="3100" b="1" dirty="0" smtClean="0">
                <a:solidFill>
                  <a:srgbClr val="006600"/>
                </a:solidFill>
                <a:effectLst/>
                <a:latin typeface="Aharoni" pitchFamily="2" charset="-79"/>
                <a:cs typeface="Aharoni" pitchFamily="2" charset="-79"/>
              </a:rPr>
              <a:t>use of poor quality Water Resources</a:t>
            </a:r>
            <a:br>
              <a:rPr lang="en-IN" sz="3100" b="1" dirty="0" smtClean="0">
                <a:solidFill>
                  <a:srgbClr val="006600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IN" sz="3100" dirty="0" smtClean="0">
                <a:solidFill>
                  <a:srgbClr val="006600"/>
                </a:solidFill>
                <a:effectLst/>
                <a:latin typeface="Aharoni" pitchFamily="2" charset="-79"/>
                <a:cs typeface="Aharoni" pitchFamily="2" charset="-79"/>
              </a:rPr>
              <a:t>in agriculture</a:t>
            </a:r>
            <a:r>
              <a:rPr lang="en-IN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IN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IN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IN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IN" sz="1600" b="1" dirty="0" smtClean="0">
                <a:solidFill>
                  <a:srgbClr val="C00000"/>
                </a:solidFill>
                <a:effectLst/>
                <a:latin typeface="Arial Black" pitchFamily="34" charset="0"/>
              </a:rPr>
              <a:t>By AVINASH CHAND TYAGI</a:t>
            </a:r>
            <a:r>
              <a:rPr lang="en-IN" sz="1600" b="1" dirty="0" smtClean="0">
                <a:solidFill>
                  <a:srgbClr val="C00000"/>
                </a:solidFill>
                <a:effectLst/>
              </a:rPr>
              <a:t/>
            </a:r>
            <a:br>
              <a:rPr lang="en-IN" sz="1600" b="1" dirty="0" smtClean="0">
                <a:solidFill>
                  <a:srgbClr val="C00000"/>
                </a:solidFill>
                <a:effectLst/>
              </a:rPr>
            </a:br>
            <a:r>
              <a:rPr lang="en-IN" sz="1600" b="1" dirty="0" smtClean="0">
                <a:solidFill>
                  <a:srgbClr val="C00000"/>
                </a:solidFill>
                <a:effectLst/>
              </a:rPr>
              <a:t>Secretary General, </a:t>
            </a:r>
            <a:br>
              <a:rPr lang="en-IN" sz="1600" b="1" dirty="0" smtClean="0">
                <a:solidFill>
                  <a:srgbClr val="C00000"/>
                </a:solidFill>
                <a:effectLst/>
              </a:rPr>
            </a:br>
            <a:r>
              <a:rPr lang="en-IN" sz="1600" b="1" dirty="0" smtClean="0">
                <a:solidFill>
                  <a:srgbClr val="C00000"/>
                </a:solidFill>
                <a:effectLst/>
              </a:rPr>
              <a:t>International Commission on Irrigation and Drainage</a:t>
            </a:r>
            <a:endParaRPr lang="en-IN" sz="28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596" y="4869160"/>
            <a:ext cx="7344816" cy="1152128"/>
          </a:xfrm>
        </p:spPr>
        <p:txBody>
          <a:bodyPr>
            <a:normAutofit/>
          </a:bodyPr>
          <a:lstStyle/>
          <a:p>
            <a:r>
              <a:rPr lang="en-IN" sz="1800" b="1" dirty="0" smtClean="0">
                <a:solidFill>
                  <a:srgbClr val="008000"/>
                </a:solidFill>
              </a:rPr>
              <a:t>2</a:t>
            </a:r>
            <a:r>
              <a:rPr lang="en-IN" sz="1800" b="1" baseline="30000" dirty="0" smtClean="0">
                <a:solidFill>
                  <a:srgbClr val="008000"/>
                </a:solidFill>
              </a:rPr>
              <a:t>nd</a:t>
            </a:r>
            <a:r>
              <a:rPr lang="en-IN" sz="1800" b="1" dirty="0" smtClean="0">
                <a:solidFill>
                  <a:srgbClr val="008000"/>
                </a:solidFill>
              </a:rPr>
              <a:t> Regional Workshop on</a:t>
            </a:r>
          </a:p>
          <a:p>
            <a:r>
              <a:rPr lang="en-IN" sz="2000" b="1" dirty="0" smtClean="0"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Safe Use of Wastewater in Agriculture</a:t>
            </a:r>
            <a:endParaRPr lang="en-IN" sz="1800" b="1" dirty="0" smtClean="0">
              <a:solidFill>
                <a:srgbClr val="008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sz="1600" b="1" dirty="0" smtClean="0">
                <a:solidFill>
                  <a:srgbClr val="008000"/>
                </a:solidFill>
              </a:rPr>
              <a:t>May 16-18, 2012, NASC Complex, New Delhi</a:t>
            </a:r>
            <a:endParaRPr lang="en-IN" sz="1600" b="1" dirty="0">
              <a:solidFill>
                <a:srgbClr val="008000"/>
              </a:solidFill>
            </a:endParaRPr>
          </a:p>
        </p:txBody>
      </p:sp>
      <p:pic>
        <p:nvPicPr>
          <p:cNvPr id="4" name="Picture 3" descr="icid_tran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0"/>
            <a:ext cx="139330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55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Setting goals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219200"/>
            <a:ext cx="83058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Wastewater as a resource: How much? And where?</a:t>
            </a:r>
          </a:p>
          <a:p>
            <a:pPr marL="547688" lvl="1" indent="-411163">
              <a:spcBef>
                <a:spcPct val="45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What quality of wastewater should be used: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Fully or partially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treated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Typology of wastewater use: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Types of crops to be raised, mixing with fresh water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What kind of health risks can be taken?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What type of uses wastewater can be put to?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Other related policies: health, agriculture, water management,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sanitation and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sewage, and environmental protection</a:t>
            </a:r>
          </a:p>
          <a:p>
            <a:pPr>
              <a:spcBef>
                <a:spcPct val="45000"/>
              </a:spcBef>
            </a:pPr>
            <a:endParaRPr lang="en-GB" sz="24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1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82" y="177599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Identifying actions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83631"/>
            <a:ext cx="80010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Division of responsibilities: various disciplines- national, regional and local level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Allocation of resources (funds)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Establishing collaborative mechanism between ministries and agencies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Setting standards and guidelines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Capacity development needs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Putting in place a legal and a regulatory framework</a:t>
            </a:r>
            <a:endParaRPr lang="en-GB" sz="2400" b="1" dirty="0" smtClean="0"/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Awareness  raising  programme</a:t>
            </a: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Pre-requisites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83631"/>
            <a:ext cx="73914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536031"/>
            <a:ext cx="78486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Perception of farmers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Wastewater monitoring and 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Assessment of present and future wastewater treated and untreated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Institutional cooperation 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Legal framework: codes of practice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Enforcement mechanism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Informed decision making: based on scientific assessment</a:t>
            </a:r>
          </a:p>
          <a:p>
            <a:pPr>
              <a:spcBef>
                <a:spcPct val="45000"/>
              </a:spcBef>
            </a:pPr>
            <a:endParaRPr lang="en-GB" sz="24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5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Capacity Development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83631"/>
            <a:ext cx="73914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536031"/>
            <a:ext cx="73914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904999"/>
            <a:ext cx="7848600" cy="4114801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What capacity development is required?</a:t>
            </a:r>
          </a:p>
          <a:p>
            <a:pPr>
              <a:spcBef>
                <a:spcPct val="45000"/>
              </a:spcBef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4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8000"/>
                </a:solidFill>
              </a:rPr>
              <a:t>So the questions for you to ponder and discuss are…..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83631"/>
            <a:ext cx="73914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536031"/>
            <a:ext cx="73914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04999"/>
            <a:ext cx="7848600" cy="4114801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Which experience do we have?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Which success stories do we know?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How could we help each other?</a:t>
            </a:r>
          </a:p>
          <a:p>
            <a:pPr>
              <a:spcBef>
                <a:spcPct val="45000"/>
              </a:spcBef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4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" y="762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i="1" dirty="0" smtClean="0">
                <a:solidFill>
                  <a:srgbClr val="008000"/>
                </a:solidFill>
              </a:rPr>
              <a:t>Thanks for your attention…..</a:t>
            </a:r>
            <a:endParaRPr lang="en-GB" sz="3200" i="1" dirty="0">
              <a:solidFill>
                <a:srgbClr val="008000"/>
              </a:solidFill>
            </a:endParaRPr>
          </a:p>
        </p:txBody>
      </p:sp>
      <p:pic>
        <p:nvPicPr>
          <p:cNvPr id="53250" name="Picture 2" descr="F:\April 27th - Backups\Presentations and Pictures\Nature\DSC_00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57400"/>
            <a:ext cx="5715000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4" name="Picture 16" descr="__VARIOUS_FOOD_GRAIN_20941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341438"/>
            <a:ext cx="3203575" cy="2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876800"/>
            <a:ext cx="3810000" cy="381000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</a:rPr>
              <a:t>Floods: 2006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Courtesy: Middle-East Online</a:t>
            </a:r>
          </a:p>
        </p:txBody>
      </p:sp>
      <p:pic>
        <p:nvPicPr>
          <p:cNvPr id="22532" name="Picture 4" descr="Dry river bed (Photo: Christian Aid / Mike Goldwater / Getty Images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652963"/>
            <a:ext cx="3059113" cy="2205037"/>
          </a:xfr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22533" name="Picture 5" descr="_13731_somalia-10-6-2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3203575" cy="210185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7" descr="pic1306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18013"/>
            <a:ext cx="3203575" cy="2439987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3203575" y="333375"/>
            <a:ext cx="288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CH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Food Security</a:t>
            </a:r>
            <a:endParaRPr lang="en-US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  <p:pic>
        <p:nvPicPr>
          <p:cNvPr id="22538" name="Picture 10" descr="Infographic_FoodSecuri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989138"/>
            <a:ext cx="50228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cid_trans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95726"/>
            <a:ext cx="934720" cy="105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0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04800"/>
            <a:ext cx="7772400" cy="1143000"/>
          </a:xfrm>
        </p:spPr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Water and food production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Picture 7" descr="Water requirements for food production 1960-2050 (map/graphic/illustration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324600" cy="462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3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CC87-E104-4F4E-B5E7-4D3A0231837A}" type="datetime3">
              <a:rPr lang="en-US"/>
              <a:pPr/>
              <a:t>16 May 2012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3BDC-3F99-4C8D-9DC1-1D14CD1A1BC6}" type="slidenum">
              <a:rPr lang="nl-NL"/>
              <a:pPr/>
              <a:t>4</a:t>
            </a:fld>
            <a:endParaRPr lang="nl-NL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Global warming is here to stay……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sz="1800" dirty="0"/>
          </a:p>
          <a:p>
            <a:pPr lvl="2"/>
            <a:endParaRPr lang="en-GB" sz="18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454" y="4084924"/>
            <a:ext cx="2762250" cy="108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96147"/>
            <a:ext cx="2857500" cy="131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313" y="3276600"/>
            <a:ext cx="28575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6147"/>
            <a:ext cx="2857500" cy="190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1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EEC3-3093-45BF-9672-80263A2B836D}" type="slidenum">
              <a:rPr lang="en-US"/>
              <a:pPr/>
              <a:t>5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200900" cy="1143000"/>
          </a:xfrm>
        </p:spPr>
        <p:txBody>
          <a:bodyPr>
            <a:normAutofit fontScale="90000"/>
          </a:bodyPr>
          <a:lstStyle/>
          <a:p>
            <a:r>
              <a:rPr lang="fr-CH" b="1" dirty="0">
                <a:solidFill>
                  <a:srgbClr val="008000"/>
                </a:solidFill>
                <a:cs typeface="Arial" pitchFamily="34" charset="0"/>
              </a:rPr>
              <a:t>Water </a:t>
            </a:r>
            <a:r>
              <a:rPr lang="fr-CH" b="1" dirty="0" smtClean="0">
                <a:solidFill>
                  <a:srgbClr val="008000"/>
                </a:solidFill>
                <a:cs typeface="Arial" pitchFamily="34" charset="0"/>
              </a:rPr>
              <a:t>Security</a:t>
            </a:r>
            <a:br>
              <a:rPr lang="fr-CH" b="1" dirty="0" smtClean="0">
                <a:solidFill>
                  <a:srgbClr val="008000"/>
                </a:solidFill>
                <a:cs typeface="Arial" pitchFamily="34" charset="0"/>
              </a:rPr>
            </a:br>
            <a:r>
              <a:rPr lang="en-GB" sz="2700" b="1" dirty="0" smtClean="0">
                <a:solidFill>
                  <a:srgbClr val="008000"/>
                </a:solidFill>
              </a:rPr>
              <a:t>sustainable </a:t>
            </a:r>
            <a:r>
              <a:rPr lang="en-GB" sz="2700" b="1" dirty="0">
                <a:solidFill>
                  <a:srgbClr val="008000"/>
                </a:solidFill>
              </a:rPr>
              <a:t>strategies </a:t>
            </a:r>
            <a:r>
              <a:rPr lang="en-GB" sz="2700" b="1" dirty="0" smtClean="0">
                <a:solidFill>
                  <a:srgbClr val="008000"/>
                </a:solidFill>
              </a:rPr>
              <a:t>for resilient agriculture </a:t>
            </a:r>
            <a:endParaRPr lang="en-US" b="1" dirty="0">
              <a:solidFill>
                <a:srgbClr val="008000"/>
              </a:solidFill>
              <a:cs typeface="Arial" pitchFamily="34" charset="0"/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014" y="1383631"/>
            <a:ext cx="4861185" cy="4824412"/>
          </a:xfrm>
        </p:spPr>
        <p:txBody>
          <a:bodyPr>
            <a:normAutofit/>
          </a:bodyPr>
          <a:lstStyle/>
          <a:p>
            <a:pPr>
              <a:spcBef>
                <a:spcPct val="45000"/>
              </a:spcBef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Planning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new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infrastructure;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Improving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maintenance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major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rehabilitation and re-engineering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of existing systems;</a:t>
            </a:r>
          </a:p>
          <a:p>
            <a:pPr>
              <a:spcBef>
                <a:spcPct val="450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Modifying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processes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in existing systems and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demands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of water users; </a:t>
            </a:r>
          </a:p>
          <a:p>
            <a:pPr>
              <a:spcBef>
                <a:spcPct val="45000"/>
              </a:spcBef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Introducing new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efficient technologies.</a:t>
            </a:r>
            <a:r>
              <a:rPr lang="en-GB" sz="2000" b="1" dirty="0"/>
              <a:t> </a:t>
            </a:r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Recycle and reuse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of water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, 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1172" name="Picture 4" descr="manantal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81300"/>
            <a:ext cx="3995737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1173" name="Picture 5" descr="irrigation orchard cropped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2" y="4695155"/>
            <a:ext cx="2247900" cy="1512888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75" name="Picture 7" descr="hoover-dam-11-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1341438"/>
            <a:ext cx="2860675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5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8000"/>
                </a:solidFill>
              </a:rPr>
              <a:t>Poor quality water:</a:t>
            </a:r>
            <a:br>
              <a:rPr lang="en-IN" dirty="0" smtClean="0">
                <a:solidFill>
                  <a:srgbClr val="008000"/>
                </a:solidFill>
              </a:rPr>
            </a:br>
            <a:r>
              <a:rPr lang="en-IN" sz="3100" dirty="0" smtClean="0">
                <a:solidFill>
                  <a:srgbClr val="008000"/>
                </a:solidFill>
              </a:rPr>
              <a:t>and its use in agriculture</a:t>
            </a:r>
            <a:endParaRPr lang="en-IN" sz="3100" dirty="0">
              <a:solidFill>
                <a:srgbClr val="008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6" y="3224776"/>
            <a:ext cx="4038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00600" y="1366763"/>
            <a:ext cx="3581400" cy="3738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Possible –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impacts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Health implications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Soil degradation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Salinization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Water pollution</a:t>
            </a:r>
          </a:p>
          <a:p>
            <a:pPr lvl="1">
              <a:spcBef>
                <a:spcPct val="45000"/>
              </a:spcBef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Potential +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impacts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Nutrient source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Releases freshwater for drinking water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Ecological services</a:t>
            </a:r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0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4466" y="5905987"/>
            <a:ext cx="2413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ECONOMIC DEVELOPMEN</a:t>
            </a:r>
            <a:endParaRPr lang="en-IN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295400"/>
            <a:ext cx="3581400" cy="19478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Saline water</a:t>
            </a:r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Drainage water</a:t>
            </a:r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Wastewater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Domestic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Industrial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Biological</a:t>
            </a:r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0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7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433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Why a strategy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447800"/>
            <a:ext cx="7391400" cy="4607843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Sustainability of Development</a:t>
            </a:r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Governance is more complex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Democratic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Informed society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Public policy</a:t>
            </a:r>
          </a:p>
          <a:p>
            <a:pPr>
              <a:spcBef>
                <a:spcPct val="45000"/>
              </a:spcBef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Multi-disciplinary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Water engineers,  hydrologist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Soil scientists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Water chemists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Agriculturists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Social scientists</a:t>
            </a:r>
          </a:p>
          <a:p>
            <a:pPr lvl="1">
              <a:spcBef>
                <a:spcPct val="450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Legal experts</a:t>
            </a:r>
          </a:p>
          <a:p>
            <a:pPr lvl="1">
              <a:spcBef>
                <a:spcPct val="45000"/>
              </a:spcBef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GB" sz="20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6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008000"/>
                </a:solidFill>
              </a:rPr>
              <a:t>Elements of a </a:t>
            </a:r>
            <a:r>
              <a:rPr lang="en-IN" dirty="0" smtClean="0">
                <a:solidFill>
                  <a:srgbClr val="008000"/>
                </a:solidFill>
              </a:rPr>
              <a:t/>
            </a:r>
            <a:br>
              <a:rPr lang="en-IN" dirty="0" smtClean="0">
                <a:solidFill>
                  <a:srgbClr val="008000"/>
                </a:solidFill>
              </a:rPr>
            </a:br>
            <a:r>
              <a:rPr lang="en-IN" dirty="0" smtClean="0">
                <a:solidFill>
                  <a:srgbClr val="008000"/>
                </a:solidFill>
              </a:rPr>
              <a:t>National Strategy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676399"/>
            <a:ext cx="7772400" cy="4531643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Situational Analysis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Define the Goal, Objectives and Target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Identifying actions</a:t>
            </a:r>
            <a:endParaRPr lang="en-GB" sz="24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8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8000"/>
                </a:solidFill>
              </a:rPr>
              <a:t>Situational analysis</a:t>
            </a:r>
            <a:endParaRPr lang="en-IN" dirty="0">
              <a:solidFill>
                <a:srgbClr val="008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83631"/>
            <a:ext cx="7391400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547688" indent="-411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363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5000"/>
              <a:buFont typeface="Wingdings" pitchFamily="2" charset="2"/>
              <a:buChar char="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25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46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Water availability situation: plenty or scarce?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How is wastewater collected?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Availability of waste water: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quantity and quality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Wastewater treatment facility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Market opportunities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Economic situation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Legal framework</a:t>
            </a:r>
          </a:p>
          <a:p>
            <a:pPr>
              <a:spcBef>
                <a:spcPct val="45000"/>
              </a:spcBef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Environmental sensitivities</a:t>
            </a:r>
          </a:p>
          <a:p>
            <a:pPr>
              <a:spcBef>
                <a:spcPct val="45000"/>
              </a:spcBef>
            </a:pPr>
            <a:endParaRPr lang="en-GB" sz="2400" b="1" dirty="0" smtClean="0"/>
          </a:p>
          <a:p>
            <a:pPr>
              <a:spcBef>
                <a:spcPct val="45000"/>
              </a:spcBef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45000"/>
              </a:spcBef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8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4575</TotalTime>
  <Words>556</Words>
  <Application>Microsoft Office PowerPoint</Application>
  <PresentationFormat>On-screen Show (4:3)</PresentationFormat>
  <Paragraphs>116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 National Strategies for the  use of poor quality Water Resources in agriculture  By AVINASH CHAND TYAGI Secretary General,  International Commission on Irrigation and Drainage</vt:lpstr>
      <vt:lpstr>PowerPoint Presentation</vt:lpstr>
      <vt:lpstr>Water and food production</vt:lpstr>
      <vt:lpstr>Global warming is here to stay……</vt:lpstr>
      <vt:lpstr>Water Security sustainable strategies for resilient agriculture </vt:lpstr>
      <vt:lpstr>Poor quality water: and its use in agriculture</vt:lpstr>
      <vt:lpstr>Why a strategy</vt:lpstr>
      <vt:lpstr>Elements of a  National Strategy</vt:lpstr>
      <vt:lpstr>Situational analysis</vt:lpstr>
      <vt:lpstr>Setting goals</vt:lpstr>
      <vt:lpstr>Identifying actions</vt:lpstr>
      <vt:lpstr>Pre-requisites</vt:lpstr>
      <vt:lpstr>Capacity Development</vt:lpstr>
      <vt:lpstr>So the questions for you to ponder and discuss are…..</vt:lpstr>
      <vt:lpstr>Thanks for your attention…..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xyz</dc:creator>
  <cp:lastModifiedBy>Tyagi</cp:lastModifiedBy>
  <cp:revision>501</cp:revision>
  <cp:lastPrinted>2012-05-15T04:32:50Z</cp:lastPrinted>
  <dcterms:created xsi:type="dcterms:W3CDTF">2010-06-18T07:03:13Z</dcterms:created>
  <dcterms:modified xsi:type="dcterms:W3CDTF">2012-05-16T16:35:32Z</dcterms:modified>
</cp:coreProperties>
</file>